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518" r:id="rId2"/>
    <p:sldId id="471" r:id="rId3"/>
    <p:sldId id="472" r:id="rId4"/>
    <p:sldId id="473" r:id="rId5"/>
    <p:sldId id="479" r:id="rId6"/>
    <p:sldId id="480" r:id="rId7"/>
    <p:sldId id="547" r:id="rId8"/>
    <p:sldId id="474" r:id="rId9"/>
    <p:sldId id="476" r:id="rId10"/>
    <p:sldId id="522" r:id="rId11"/>
    <p:sldId id="478" r:id="rId12"/>
    <p:sldId id="488" r:id="rId13"/>
    <p:sldId id="490" r:id="rId14"/>
    <p:sldId id="546" r:id="rId15"/>
    <p:sldId id="556" r:id="rId16"/>
    <p:sldId id="559" r:id="rId17"/>
    <p:sldId id="561" r:id="rId18"/>
    <p:sldId id="562" r:id="rId19"/>
    <p:sldId id="560" r:id="rId20"/>
    <p:sldId id="492" r:id="rId21"/>
    <p:sldId id="494" r:id="rId22"/>
    <p:sldId id="495" r:id="rId23"/>
    <p:sldId id="496" r:id="rId24"/>
    <p:sldId id="498" r:id="rId25"/>
    <p:sldId id="538" r:id="rId26"/>
    <p:sldId id="500" r:id="rId27"/>
    <p:sldId id="545" r:id="rId28"/>
    <p:sldId id="501" r:id="rId29"/>
    <p:sldId id="503" r:id="rId30"/>
    <p:sldId id="504" r:id="rId31"/>
    <p:sldId id="505" r:id="rId32"/>
    <p:sldId id="537" r:id="rId33"/>
    <p:sldId id="506" r:id="rId34"/>
    <p:sldId id="510" r:id="rId35"/>
    <p:sldId id="543" r:id="rId36"/>
    <p:sldId id="512" r:id="rId37"/>
    <p:sldId id="563" r:id="rId38"/>
    <p:sldId id="536" r:id="rId39"/>
    <p:sldId id="558" r:id="rId40"/>
    <p:sldId id="551" r:id="rId41"/>
    <p:sldId id="552" r:id="rId42"/>
    <p:sldId id="553" r:id="rId43"/>
    <p:sldId id="554" r:id="rId44"/>
    <p:sldId id="555" r:id="rId45"/>
    <p:sldId id="549" r:id="rId46"/>
    <p:sldId id="55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66FF"/>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500" autoAdjust="0"/>
  </p:normalViewPr>
  <p:slideViewPr>
    <p:cSldViewPr snapToGrid="0">
      <p:cViewPr varScale="1">
        <p:scale>
          <a:sx n="66" d="100"/>
          <a:sy n="66" d="100"/>
        </p:scale>
        <p:origin x="10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560D8-602C-4BB3-AA47-CD1D23BD4ED9}"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8C4AC-8055-4600-B8B7-8A18879F8241}" type="slidenum">
              <a:rPr lang="en-US" smtClean="0"/>
              <a:t>‹#›</a:t>
            </a:fld>
            <a:endParaRPr lang="en-US"/>
          </a:p>
        </p:txBody>
      </p:sp>
    </p:spTree>
    <p:extLst>
      <p:ext uri="{BB962C8B-B14F-4D97-AF65-F5344CB8AC3E}">
        <p14:creationId xmlns:p14="http://schemas.microsoft.com/office/powerpoint/2010/main" val="231145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health.state.ny.us/publications/0824.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prenataloralhealth.org/index.php/site/index"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mchoralhealth.org/materials/non-english.php" TargetMode="External"/><Relationship Id="rId5" Type="http://schemas.openxmlformats.org/officeDocument/2006/relationships/hyperlink" Target="https://www.mchoralhealth.org/publications/list.php" TargetMode="External"/><Relationship Id="rId4" Type="http://schemas.openxmlformats.org/officeDocument/2006/relationships/hyperlink" Target="https://www.centeringhealthcare.org/what-we-d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2957842-AF8B-4528-9F00-DB031ECE8BD8}"/>
              </a:ext>
            </a:extLst>
          </p:cNvPr>
          <p:cNvSpPr>
            <a:spLocks noGrp="1" noChangeArrowheads="1"/>
          </p:cNvSpPr>
          <p:nvPr>
            <p:ph type="sldNum" sz="quarter" idx="5"/>
          </p:nvPr>
        </p:nvSpPr>
        <p:spPr>
          <a:xfrm>
            <a:off x="6502400" y="239713"/>
            <a:ext cx="566738" cy="481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B69A47-8199-4E13-8866-776BE2E232EF}"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4E32C0FF-A37D-4BA7-8B2C-4131286401FE}"/>
              </a:ext>
            </a:extLst>
          </p:cNvPr>
          <p:cNvSpPr>
            <a:spLocks noGrp="1" noRot="1" noChangeAspect="1" noChangeArrowheads="1" noTextEdit="1"/>
          </p:cNvSpPr>
          <p:nvPr>
            <p:ph type="sldImg"/>
          </p:nvPr>
        </p:nvSpPr>
        <p:spPr>
          <a:xfrm>
            <a:off x="-427038" y="179388"/>
            <a:ext cx="7681913" cy="4321175"/>
          </a:xfrm>
          <a:ln/>
        </p:spPr>
      </p:sp>
      <p:sp>
        <p:nvSpPr>
          <p:cNvPr id="18436" name="Rectangle 2">
            <a:extLst>
              <a:ext uri="{FF2B5EF4-FFF2-40B4-BE49-F238E27FC236}">
                <a16:creationId xmlns:a16="http://schemas.microsoft.com/office/drawing/2014/main" id="{7CB5EA3C-59E8-4B1C-8DB6-42B7957A181C}"/>
              </a:ext>
            </a:extLst>
          </p:cNvPr>
          <p:cNvSpPr>
            <a:spLocks noGrp="1" noChangeArrowheads="1"/>
          </p:cNvSpPr>
          <p:nvPr>
            <p:ph type="body" idx="1"/>
          </p:nvPr>
        </p:nvSpPr>
        <p:spPr>
          <a:xfrm>
            <a:off x="487363" y="4721225"/>
            <a:ext cx="5364162" cy="3040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700" dirty="0">
                <a:latin typeface="Arial" panose="020B0604020202020204" pitchFamily="34" charset="0"/>
              </a:rPr>
              <a:t>Speaker Notes</a:t>
            </a:r>
          </a:p>
          <a:p>
            <a:endParaRPr lang="en-US" altLang="en-US" sz="1300" dirty="0">
              <a:latin typeface="Arial" panose="020B0604020202020204" pitchFamily="34" charset="0"/>
            </a:endParaRPr>
          </a:p>
          <a:p>
            <a:r>
              <a:rPr lang="en-US" altLang="en-US" sz="1500" dirty="0">
                <a:latin typeface="Arial" panose="020B0604020202020204" pitchFamily="34" charset="0"/>
              </a:rPr>
              <a:t>Module 5</a:t>
            </a:r>
          </a:p>
          <a:p>
            <a:r>
              <a:rPr lang="en-US" altLang="en-US" sz="1500" dirty="0">
                <a:latin typeface="Arial" panose="020B0604020202020204" pitchFamily="34" charset="0"/>
              </a:rPr>
              <a:t>Oral Health for Women: Pregnancy and Across the Lifespan</a:t>
            </a:r>
          </a:p>
          <a:p>
            <a:endParaRPr lang="en-US" altLang="en-US" sz="1300" dirty="0">
              <a:latin typeface="Arial" panose="020B0604020202020204" pitchFamily="34" charset="0"/>
            </a:endParaRPr>
          </a:p>
          <a:p>
            <a:r>
              <a:rPr lang="en-US" altLang="en-US" sz="1500" dirty="0">
                <a:latin typeface="Arial" panose="020B0604020202020204" pitchFamily="34" charset="0"/>
              </a:rPr>
              <a:t>Smiles for Life, 4</a:t>
            </a:r>
            <a:r>
              <a:rPr lang="en-US" altLang="en-US" sz="1500" baseline="30000" dirty="0">
                <a:latin typeface="Arial" panose="020B0604020202020204" pitchFamily="34" charset="0"/>
              </a:rPr>
              <a:t>th</a:t>
            </a:r>
            <a:r>
              <a:rPr lang="en-US" altLang="en-US" sz="1500" dirty="0">
                <a:latin typeface="Arial" panose="020B0604020202020204" pitchFamily="34" charset="0"/>
              </a:rPr>
              <a:t> Edition</a:t>
            </a:r>
          </a:p>
          <a:p>
            <a:endParaRPr lang="en-US" altLang="en-US" sz="1300" dirty="0">
              <a:latin typeface="Arial" panose="020B0604020202020204" pitchFamily="34" charset="0"/>
            </a:endParaRPr>
          </a:p>
          <a:p>
            <a:r>
              <a:rPr lang="en-US" altLang="en-US" sz="1300" dirty="0">
                <a:latin typeface="Arial" panose="020B0604020202020204" pitchFamily="34" charset="0"/>
              </a:rPr>
              <a:t>Copyright STFM  2005-2021</a:t>
            </a:r>
          </a:p>
          <a:p>
            <a:endParaRPr lang="en-US" altLang="en-US" sz="13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0140E6F-000D-47A1-AD40-940F33800A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D436D0-E3EC-49CB-9C4C-40CAA5481D5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867" name="Rectangle 3">
            <a:extLst>
              <a:ext uri="{FF2B5EF4-FFF2-40B4-BE49-F238E27FC236}">
                <a16:creationId xmlns:a16="http://schemas.microsoft.com/office/drawing/2014/main" id="{252EED11-29F5-4E92-8B37-99226135A13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Periodontitis is a chronic inflammatory disease of the </a:t>
            </a:r>
            <a:r>
              <a:rPr lang="en-US" altLang="en-US" dirty="0" err="1">
                <a:latin typeface="Arial" panose="020B0604020202020204" pitchFamily="34" charset="0"/>
              </a:rPr>
              <a:t>peridontium</a:t>
            </a:r>
            <a:r>
              <a:rPr lang="en-US" altLang="en-US" dirty="0">
                <a:latin typeface="Arial" panose="020B0604020202020204" pitchFamily="34" charset="0"/>
              </a:rPr>
              <a:t> which occurs in response to bacterial plaque on teeth. It is a somewhat common oral disease affecting 15% of pregnant women.</a:t>
            </a:r>
          </a:p>
          <a:p>
            <a:pPr>
              <a:defRPr/>
            </a:pPr>
            <a:r>
              <a:rPr lang="en-US" altLang="en-US" dirty="0">
                <a:latin typeface="Arial" panose="020B0604020202020204" pitchFamily="34" charset="0"/>
              </a:rPr>
              <a:t>Progression of the disease results in destruction of the supporting ligaments and bone, increasing tooth mobility and eventually tooth loss. </a:t>
            </a:r>
          </a:p>
          <a:p>
            <a:pPr>
              <a:defRPr/>
            </a:pPr>
            <a:endParaRPr lang="en-US" altLang="en-US" dirty="0">
              <a:latin typeface="Arial" panose="020B0604020202020204" pitchFamily="34" charset="0"/>
            </a:endParaRPr>
          </a:p>
          <a:p>
            <a:pPr>
              <a:defRPr/>
            </a:pPr>
            <a:r>
              <a:rPr lang="en-US" altLang="en-US" b="1" dirty="0">
                <a:latin typeface="Arial" panose="020B0604020202020204" pitchFamily="34" charset="0"/>
              </a:rPr>
              <a:t>Symptoms</a:t>
            </a:r>
          </a:p>
          <a:p>
            <a:pPr lvl="1">
              <a:defRPr/>
            </a:pPr>
            <a:r>
              <a:rPr lang="en-US" altLang="en-US" dirty="0">
                <a:latin typeface="Arial" panose="020B0604020202020204" pitchFamily="34" charset="0"/>
              </a:rPr>
              <a:t> Periodontitis in its earliest stages may have no obvious symptoms</a:t>
            </a:r>
          </a:p>
          <a:p>
            <a:pPr lvl="1">
              <a:defRPr/>
            </a:pPr>
            <a:r>
              <a:rPr lang="en-US" altLang="en-US" dirty="0">
                <a:latin typeface="Arial" panose="020B0604020202020204" pitchFamily="34" charset="0"/>
              </a:rPr>
              <a:t> Dentists can detect early disease through clinical probing of the gingival and radiographs</a:t>
            </a:r>
          </a:p>
          <a:p>
            <a:pPr lvl="1">
              <a:defRPr/>
            </a:pPr>
            <a:r>
              <a:rPr lang="en-US" altLang="en-US" dirty="0">
                <a:latin typeface="Arial" panose="020B0604020202020204" pitchFamily="34" charset="0"/>
              </a:rPr>
              <a:t> Patients with advanced disease will have loose teeth</a:t>
            </a:r>
          </a:p>
          <a:p>
            <a:pPr>
              <a:defRPr/>
            </a:pPr>
            <a:r>
              <a:rPr lang="en-US" altLang="en-US" b="1" dirty="0">
                <a:latin typeface="Arial" panose="020B0604020202020204" pitchFamily="34" charset="0"/>
              </a:rPr>
              <a:t>Etiology </a:t>
            </a:r>
          </a:p>
          <a:p>
            <a:pPr lvl="1">
              <a:defRPr/>
            </a:pPr>
            <a:r>
              <a:rPr lang="en-US" altLang="en-US" dirty="0">
                <a:latin typeface="Arial" panose="020B0604020202020204" pitchFamily="34" charset="0"/>
              </a:rPr>
              <a:t> Chronic exposure of the periodontal tissues to bacterial plaque causes chronic inflammation. </a:t>
            </a:r>
          </a:p>
          <a:p>
            <a:pPr lvl="1">
              <a:defRPr/>
            </a:pPr>
            <a:r>
              <a:rPr lang="en-US" altLang="en-US" dirty="0">
                <a:latin typeface="Arial" panose="020B0604020202020204" pitchFamily="34" charset="0"/>
              </a:rPr>
              <a:t> The body's host response to the bacteria, magnifying or suppressing the inflammatory response, helps determine the manifestation and progression of the disease. </a:t>
            </a:r>
          </a:p>
          <a:p>
            <a:pPr lvl="1">
              <a:defRPr/>
            </a:pPr>
            <a:r>
              <a:rPr lang="en-US" altLang="en-US" dirty="0">
                <a:latin typeface="Arial" panose="020B0604020202020204" pitchFamily="34" charset="0"/>
              </a:rPr>
              <a:t> Chronic inflammation leads to destruction of the periodontal ligament, loss of supporting bone, tooth loosening, and eventual tooth loss. </a:t>
            </a:r>
          </a:p>
          <a:p>
            <a:pPr lvl="1">
              <a:defRPr/>
            </a:pPr>
            <a:r>
              <a:rPr lang="en-US" altLang="en-US" dirty="0">
                <a:latin typeface="Arial" panose="020B0604020202020204" pitchFamily="34" charset="0"/>
              </a:rPr>
              <a:t> Smoking, diabetes, HIV, pregnancy, and poor oral hygiene can all contribute to the development of periodontitis. </a:t>
            </a:r>
          </a:p>
          <a:p>
            <a:pPr>
              <a:defRPr/>
            </a:pPr>
            <a:r>
              <a:rPr lang="en-US" altLang="en-US" b="1" dirty="0">
                <a:latin typeface="Arial" panose="020B0604020202020204" pitchFamily="34" charset="0"/>
              </a:rPr>
              <a:t>Preventative Measures &amp; Treatment</a:t>
            </a:r>
          </a:p>
          <a:p>
            <a:pPr lvl="1">
              <a:defRPr/>
            </a:pPr>
            <a:r>
              <a:rPr lang="en-US" altLang="en-US" dirty="0">
                <a:latin typeface="Arial" panose="020B0604020202020204" pitchFamily="34" charset="0"/>
              </a:rPr>
              <a:t> Good oral hygiene and regular dental visits to monitor hygiene and remove subgingival plaque helps preventing or control inflammation </a:t>
            </a:r>
          </a:p>
          <a:p>
            <a:pPr lvl="1">
              <a:defRPr/>
            </a:pPr>
            <a:r>
              <a:rPr lang="en-US" altLang="en-US" dirty="0">
                <a:latin typeface="Arial" panose="020B0604020202020204" pitchFamily="34" charset="0"/>
              </a:rPr>
              <a:t> Established disease may require more advanced dental treatment including deep root scaling (cleaning below the gum surface) and antibiotics</a:t>
            </a:r>
          </a:p>
          <a:p>
            <a:pPr>
              <a:defRPr/>
            </a:pPr>
            <a:endParaRPr lang="en-US" altLang="en-US" u="sng" dirty="0">
              <a:latin typeface="Arial" panose="020B0604020202020204" pitchFamily="34" charset="0"/>
            </a:endParaRPr>
          </a:p>
          <a:p>
            <a:pPr>
              <a:defRPr/>
            </a:pPr>
            <a:r>
              <a:rPr lang="en-US" altLang="en-US" b="1" u="sng" dirty="0">
                <a:latin typeface="Arial" panose="020B0604020202020204" pitchFamily="34" charset="0"/>
              </a:rPr>
              <a:t>References</a:t>
            </a:r>
          </a:p>
          <a:p>
            <a:pPr marL="171450" indent="-171450">
              <a:buFont typeface="Arial" panose="020B0604020202020204" pitchFamily="34" charset="0"/>
              <a:buChar char="•"/>
              <a:defRPr/>
            </a:pPr>
            <a:r>
              <a:rPr lang="en-US" altLang="en-US" dirty="0">
                <a:latin typeface="Arial" panose="020B0604020202020204" pitchFamily="34" charset="0"/>
              </a:rPr>
              <a:t>Novak MJ. Classification of diseases and conditions affecting the periodontium. In: Clinical Periodontology. M.G. Newman, H. H Takei, F. A. Carranza Eds. Philadelphia: W.B. Saunders, 2002. </a:t>
            </a:r>
          </a:p>
          <a:p>
            <a:pPr marL="171450" indent="-171450">
              <a:buFont typeface="Arial" panose="020B0604020202020204" pitchFamily="34" charset="0"/>
              <a:buChar char="•"/>
              <a:defRPr/>
            </a:pPr>
            <a:r>
              <a:rPr lang="en-US" altLang="en-US" dirty="0" err="1">
                <a:latin typeface="Arial" panose="020B0604020202020204" pitchFamily="34" charset="0"/>
              </a:rPr>
              <a:t>Boggess</a:t>
            </a:r>
            <a:r>
              <a:rPr lang="en-US" altLang="en-US" dirty="0">
                <a:latin typeface="Arial" panose="020B0604020202020204" pitchFamily="34" charset="0"/>
              </a:rPr>
              <a:t> KA. Maternal Oral Health in Pregnancy. </a:t>
            </a:r>
            <a:r>
              <a:rPr lang="en-US" altLang="en-US" dirty="0" err="1">
                <a:latin typeface="Arial" panose="020B0604020202020204" pitchFamily="34" charset="0"/>
              </a:rPr>
              <a:t>Obstet</a:t>
            </a:r>
            <a:r>
              <a:rPr lang="en-US" altLang="en-US" dirty="0">
                <a:latin typeface="Arial" panose="020B0604020202020204" pitchFamily="34" charset="0"/>
              </a:rPr>
              <a:t> and Gynecol. 2008; 111(4): 976-986.</a:t>
            </a:r>
          </a:p>
        </p:txBody>
      </p:sp>
      <p:sp>
        <p:nvSpPr>
          <p:cNvPr id="36868" name="Slide Image Placeholder 6">
            <a:extLst>
              <a:ext uri="{FF2B5EF4-FFF2-40B4-BE49-F238E27FC236}">
                <a16:creationId xmlns:a16="http://schemas.microsoft.com/office/drawing/2014/main" id="{3E14E041-EBCE-4E97-9EF8-EE3974F57574}"/>
              </a:ext>
            </a:extLst>
          </p:cNvPr>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a:extLst>
              <a:ext uri="{FF2B5EF4-FFF2-40B4-BE49-F238E27FC236}">
                <a16:creationId xmlns:a16="http://schemas.microsoft.com/office/drawing/2014/main" id="{A9316AAC-0E72-4A0D-AB13-78579DFAC6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FA60D0-F56B-4ED8-B4A6-21E648974510}"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15" name="Slide Image Placeholder 5">
            <a:extLst>
              <a:ext uri="{FF2B5EF4-FFF2-40B4-BE49-F238E27FC236}">
                <a16:creationId xmlns:a16="http://schemas.microsoft.com/office/drawing/2014/main" id="{04B546AC-10E2-48CF-9B20-0CAC3DA9F9B4}"/>
              </a:ext>
            </a:extLst>
          </p:cNvPr>
          <p:cNvSpPr>
            <a:spLocks noGrp="1" noRot="1" noChangeAspect="1" noChangeArrowheads="1" noTextEdit="1"/>
          </p:cNvSpPr>
          <p:nvPr>
            <p:ph type="sldImg"/>
          </p:nvPr>
        </p:nvSpPr>
        <p:spPr>
          <a:ln/>
        </p:spPr>
      </p:sp>
      <p:sp>
        <p:nvSpPr>
          <p:cNvPr id="38916" name="Notes Placeholder 6">
            <a:extLst>
              <a:ext uri="{FF2B5EF4-FFF2-40B4-BE49-F238E27FC236}">
                <a16:creationId xmlns:a16="http://schemas.microsoft.com/office/drawing/2014/main" id="{2153E554-B089-48FE-B803-A2C1BF0500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What Causes Dental Caries?</a:t>
            </a:r>
          </a:p>
          <a:p>
            <a:r>
              <a:rPr lang="en-US" altLang="en-US" dirty="0">
                <a:latin typeface="Arial" panose="020B0604020202020204" pitchFamily="34" charset="0"/>
              </a:rPr>
              <a:t>• Dental caries develops when oral bacteria (</a:t>
            </a:r>
            <a:r>
              <a:rPr lang="en-US" altLang="en-US" dirty="0" err="1">
                <a:latin typeface="Arial" panose="020B0604020202020204" pitchFamily="34" charset="0"/>
              </a:rPr>
              <a:t>mutans</a:t>
            </a:r>
            <a:r>
              <a:rPr lang="en-US" altLang="en-US" dirty="0">
                <a:latin typeface="Arial" panose="020B0604020202020204" pitchFamily="34" charset="0"/>
              </a:rPr>
              <a:t> streptococci and dozens of other bacteria) interact with dietary carbohydrates.</a:t>
            </a:r>
          </a:p>
          <a:p>
            <a:r>
              <a:rPr lang="en-US" altLang="en-US" dirty="0">
                <a:latin typeface="Arial" panose="020B0604020202020204" pitchFamily="34" charset="0"/>
              </a:rPr>
              <a:t>• Bacteria metabolize the sugars from the carbohydrates into acid, which dissolve tooth enamel - especially in areas of existing enamel weakness.</a:t>
            </a:r>
          </a:p>
          <a:p>
            <a:r>
              <a:rPr lang="en-US" altLang="en-US" dirty="0">
                <a:latin typeface="Arial" panose="020B0604020202020204" pitchFamily="34" charset="0"/>
              </a:rPr>
              <a:t>• Reducing the oral bacterial load or ingesting carbohydrates less frequently, will both result in less damage to the enamel.</a:t>
            </a:r>
          </a:p>
          <a:p>
            <a:pPr eaLnBrk="0" fontAlgn="base" hangingPunct="0">
              <a:spcBef>
                <a:spcPct val="20000"/>
              </a:spcBef>
              <a:spcAft>
                <a:spcPct val="0"/>
              </a:spcAft>
              <a:buFont typeface="Arial" panose="020B0604020202020204" pitchFamily="34" charset="0"/>
              <a:buChar char="•"/>
              <a:defRPr/>
            </a:pPr>
            <a:r>
              <a:rPr lang="en-US" altLang="en-US" sz="1200" dirty="0">
                <a:solidFill>
                  <a:prstClr val="black"/>
                </a:solidFill>
                <a:latin typeface="Arial" panose="020B0604020202020204" pitchFamily="34" charset="0"/>
              </a:rPr>
              <a:t> Impact of individual, behavioral, race, and societal contributing factors are reviewed in depth on Oral Disease Risk Factors slide 5.</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Treatment</a:t>
            </a:r>
          </a:p>
          <a:p>
            <a:r>
              <a:rPr lang="en-US" altLang="en-US" dirty="0">
                <a:latin typeface="Arial" panose="020B0604020202020204" pitchFamily="34" charset="0"/>
              </a:rPr>
              <a:t>• Prevention is key – good oral hygiene (twice a day brushing, daily flossing), proper diet (no sugar between meals), dental visits twice a year for cleanings, examination and x-rays as needed.</a:t>
            </a:r>
          </a:p>
          <a:p>
            <a:r>
              <a:rPr lang="en-US" altLang="en-US" dirty="0">
                <a:latin typeface="Arial" panose="020B0604020202020204" pitchFamily="34" charset="0"/>
              </a:rPr>
              <a:t>• For cavities, restorations (fillings), extractions, or root canal are needed depending on the depth/degree of disease. A root canal is a cleaning out of the center of the tooth to preserve its integrity and save the tooth.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a:extLst>
              <a:ext uri="{FF2B5EF4-FFF2-40B4-BE49-F238E27FC236}">
                <a16:creationId xmlns:a16="http://schemas.microsoft.com/office/drawing/2014/main" id="{57C4577C-F263-4B64-B28D-35218CA981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186625-B309-4657-AE3B-F070F4152334}"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963" name="Rectangle 3">
            <a:extLst>
              <a:ext uri="{FF2B5EF4-FFF2-40B4-BE49-F238E27FC236}">
                <a16:creationId xmlns:a16="http://schemas.microsoft.com/office/drawing/2014/main" id="{32A8CF45-2538-4F04-A3E1-E440DE0B8C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Learning objective targeted in this chapter: </a:t>
            </a:r>
          </a:p>
          <a:p>
            <a:pPr marL="723900" lvl="1" indent="-241300">
              <a:buFont typeface="Calibri" panose="020F0502020204030204" pitchFamily="34" charset="0"/>
              <a:buAutoNum type="arabicPeriod"/>
            </a:pPr>
            <a:r>
              <a:rPr lang="en-US" altLang="en-US">
                <a:latin typeface="Arial" panose="020B0604020202020204" pitchFamily="34" charset="0"/>
              </a:rPr>
              <a:t>Reduce the risk of caries transmission from mother to child. </a:t>
            </a:r>
          </a:p>
        </p:txBody>
      </p:sp>
      <p:sp>
        <p:nvSpPr>
          <p:cNvPr id="40964" name="Slide Image Placeholder 6">
            <a:extLst>
              <a:ext uri="{FF2B5EF4-FFF2-40B4-BE49-F238E27FC236}">
                <a16:creationId xmlns:a16="http://schemas.microsoft.com/office/drawing/2014/main" id="{ED4399E6-37A2-422E-A036-B16C420A875A}"/>
              </a:ext>
            </a:extLst>
          </p:cNvPr>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a:extLst>
              <a:ext uri="{FF2B5EF4-FFF2-40B4-BE49-F238E27FC236}">
                <a16:creationId xmlns:a16="http://schemas.microsoft.com/office/drawing/2014/main" id="{5A2B54F8-0976-4BA2-B39D-B1C5E579FB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6A4D64-F26B-406E-93D5-3A13DE9F279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1" name="Slide Image Placeholder 5">
            <a:extLst>
              <a:ext uri="{FF2B5EF4-FFF2-40B4-BE49-F238E27FC236}">
                <a16:creationId xmlns:a16="http://schemas.microsoft.com/office/drawing/2014/main" id="{DA16CA6D-B113-4279-AD66-5815C26D852A}"/>
              </a:ext>
            </a:extLst>
          </p:cNvPr>
          <p:cNvSpPr>
            <a:spLocks noGrp="1" noRot="1" noChangeAspect="1" noChangeArrowheads="1" noTextEdit="1"/>
          </p:cNvSpPr>
          <p:nvPr>
            <p:ph type="sldImg"/>
          </p:nvPr>
        </p:nvSpPr>
        <p:spPr>
          <a:ln/>
        </p:spPr>
      </p:sp>
      <p:sp>
        <p:nvSpPr>
          <p:cNvPr id="43012" name="Notes Placeholder 6">
            <a:extLst>
              <a:ext uri="{FF2B5EF4-FFF2-40B4-BE49-F238E27FC236}">
                <a16:creationId xmlns:a16="http://schemas.microsoft.com/office/drawing/2014/main" id="{BCFA862F-4F56-4434-8D82-38AEA9B0EE0C}"/>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How Are </a:t>
            </a:r>
            <a:r>
              <a:rPr lang="en-US" altLang="en-US" b="1" dirty="0" err="1">
                <a:latin typeface="Arial" panose="020B0604020202020204" pitchFamily="34" charset="0"/>
              </a:rPr>
              <a:t>Mutans</a:t>
            </a:r>
            <a:r>
              <a:rPr lang="en-US" altLang="en-US" b="1" dirty="0">
                <a:latin typeface="Arial" panose="020B0604020202020204" pitchFamily="34" charset="0"/>
              </a:rPr>
              <a:t> Streptococci Transferred? </a:t>
            </a:r>
            <a:endParaRPr lang="en-US" altLang="en-US" dirty="0">
              <a:latin typeface="Arial" panose="020B0604020202020204" pitchFamily="34" charset="0"/>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Mothers are the main source of passing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streptococci </a:t>
            </a:r>
            <a:r>
              <a:rPr lang="en-US" sz="1200" kern="1200" dirty="0" err="1">
                <a:solidFill>
                  <a:schemeClr val="tx1"/>
                </a:solidFill>
                <a:effectLst/>
                <a:latin typeface="+mn-lt"/>
                <a:ea typeface="+mn-ea"/>
                <a:cs typeface="+mn-cs"/>
              </a:rPr>
              <a:t>mutans</a:t>
            </a:r>
            <a:r>
              <a:rPr lang="en-US" sz="1200" kern="1200" dirty="0">
                <a:solidFill>
                  <a:schemeClr val="tx1"/>
                </a:solidFill>
                <a:effectLst/>
                <a:latin typeface="+mn-lt"/>
                <a:ea typeface="+mn-ea"/>
                <a:cs typeface="+mn-cs"/>
              </a:rPr>
              <a:t>, the bacteria responsible for causing caries, to their infants. </a:t>
            </a:r>
            <a:r>
              <a:rPr lang="en-US" sz="1200" b="1" kern="1200" dirty="0">
                <a:solidFill>
                  <a:schemeClr val="tx1"/>
                </a:solidFill>
                <a:effectLst/>
                <a:latin typeface="+mn-lt"/>
                <a:ea typeface="+mn-ea"/>
                <a:cs typeface="+mn-cs"/>
              </a:rPr>
              <a:t>However, any caregiver presents as a potential source of transmission.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Transmission occurs via saliva contact such as tasting or pre-chewing food.</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If caregiver bacterial levels are high, transmission is more likely</a:t>
            </a:r>
          </a:p>
          <a:p>
            <a:pPr marL="171450" lvl="0" indent="-171450" fontAlgn="base">
              <a:buFont typeface="Arial" panose="020B0604020202020204" pitchFamily="34" charset="0"/>
              <a:buChar char="•"/>
            </a:pPr>
            <a:r>
              <a:rPr lang="en-US" sz="1200" b="0" kern="1200" dirty="0">
                <a:solidFill>
                  <a:schemeClr val="tx1"/>
                </a:solidFill>
                <a:effectLst/>
                <a:latin typeface="+mn-lt"/>
                <a:ea typeface="+mn-ea"/>
                <a:cs typeface="+mn-cs"/>
              </a:rPr>
              <a:t>Transmission can occur even before the first teeth erupt at about 6 months of age. Evidence suggests that babies born by caesarean delivery are more likely to have early acquisition of S. </a:t>
            </a:r>
            <a:r>
              <a:rPr lang="en-US" sz="1200" b="0" kern="1200" dirty="0" err="1">
                <a:solidFill>
                  <a:schemeClr val="tx1"/>
                </a:solidFill>
                <a:effectLst/>
                <a:latin typeface="+mn-lt"/>
                <a:ea typeface="+mn-ea"/>
                <a:cs typeface="+mn-cs"/>
              </a:rPr>
              <a:t>mutans</a:t>
            </a:r>
            <a:r>
              <a:rPr lang="en-US" sz="1200" b="0" kern="1200" dirty="0">
                <a:solidFill>
                  <a:schemeClr val="tx1"/>
                </a:solidFill>
                <a:effectLst/>
                <a:latin typeface="+mn-lt"/>
                <a:ea typeface="+mn-ea"/>
                <a:cs typeface="+mn-cs"/>
              </a:rPr>
              <a:t>, possibly due to decreased exposure to maternal microorganisms during birth, which can compete for colonization in the </a:t>
            </a:r>
            <a:r>
              <a:rPr lang="en-US" sz="1200" b="0" kern="1200" dirty="0" err="1">
                <a:solidFill>
                  <a:schemeClr val="tx1"/>
                </a:solidFill>
                <a:effectLst/>
                <a:latin typeface="+mn-lt"/>
                <a:ea typeface="+mn-ea"/>
                <a:cs typeface="+mn-cs"/>
              </a:rPr>
              <a:t>predentate</a:t>
            </a:r>
            <a:r>
              <a:rPr lang="en-US" sz="1200" b="0" kern="1200" dirty="0">
                <a:solidFill>
                  <a:schemeClr val="tx1"/>
                </a:solidFill>
                <a:effectLst/>
                <a:latin typeface="+mn-lt"/>
                <a:ea typeface="+mn-ea"/>
                <a:cs typeface="+mn-cs"/>
              </a:rPr>
              <a:t> environment.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If colonization is delayed until after age two, then the child will have fewer caries.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Caregivers with caries also often pass on bad habits (high sugar intake, poor oral hygiene).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Message to moms should be BRUSH FOR TWO!</a:t>
            </a:r>
          </a:p>
          <a:p>
            <a:pPr>
              <a:defRPr/>
            </a:pPr>
            <a:endParaRPr lang="en-US" altLang="en-US" dirty="0">
              <a:latin typeface="Arial" panose="020B0604020202020204" pitchFamily="34" charset="0"/>
            </a:endParaRPr>
          </a:p>
          <a:p>
            <a:pPr>
              <a:defRPr/>
            </a:pPr>
            <a:r>
              <a:rPr lang="en-US" altLang="en-US" b="1" u="sng" dirty="0">
                <a:latin typeface="Arial" panose="020B0604020202020204" pitchFamily="34" charset="0"/>
              </a:rPr>
              <a:t>References </a:t>
            </a:r>
          </a:p>
          <a:p>
            <a:pPr marL="171450" indent="-171450">
              <a:buFont typeface="Arial" panose="020B0604020202020204" pitchFamily="34" charset="0"/>
              <a:buChar char="•"/>
              <a:defRPr/>
            </a:pPr>
            <a:r>
              <a:rPr lang="en-US" altLang="en-US" dirty="0">
                <a:latin typeface="Arial" panose="020B0604020202020204" pitchFamily="34" charset="0"/>
              </a:rPr>
              <a:t>De Abreu da Silva Bastos, V, Freitas-Fernandes, LB, et al. Mother-To-Child Transmission Of Streptococcus </a:t>
            </a:r>
            <a:r>
              <a:rPr lang="en-US" altLang="en-US" dirty="0" err="1">
                <a:latin typeface="Arial" panose="020B0604020202020204" pitchFamily="34" charset="0"/>
              </a:rPr>
              <a:t>Mutans</a:t>
            </a:r>
            <a:r>
              <a:rPr lang="en-US" altLang="en-US" dirty="0">
                <a:latin typeface="Arial" panose="020B0604020202020204" pitchFamily="34" charset="0"/>
              </a:rPr>
              <a:t>: A Systematic Review And Meta-Analysis. Journal of Dentistry. 2015; 43: 181-191. </a:t>
            </a:r>
          </a:p>
          <a:p>
            <a:pPr marL="171450" indent="-171450">
              <a:buFont typeface="Arial" panose="020B0604020202020204" pitchFamily="34" charset="0"/>
              <a:buChar char="•"/>
              <a:defRPr/>
            </a:pPr>
            <a:r>
              <a:rPr lang="en-US" altLang="en-US" dirty="0">
                <a:latin typeface="Arial" panose="020B0604020202020204" pitchFamily="34" charset="0"/>
              </a:rPr>
              <a:t>Finlayson, TL, Gupta, A, et al. Prenatal Maternal Factors, Intergenerational Transmission of Disease, And Child Oral Health Outcomes. Dent Clin N Am. 2017; 61: 483-518.</a:t>
            </a:r>
          </a:p>
          <a:p>
            <a:pPr marL="171450" indent="-171450">
              <a:buFont typeface="Arial" panose="020B0604020202020204" pitchFamily="34" charset="0"/>
              <a:buChar char="•"/>
              <a:defRPr/>
            </a:pPr>
            <a:r>
              <a:rPr lang="en-US" altLang="en-US" dirty="0">
                <a:latin typeface="Arial" panose="020B0604020202020204" pitchFamily="34" charset="0"/>
              </a:rPr>
              <a:t>US Department of Health and Human Services. Oral health in America. A Report of the Surgeon General. Rockville, MD: US Department of Health and Human Services, National Institute of Dental and Craniofacial Research, National Institutes of Health; 2000. </a:t>
            </a:r>
          </a:p>
          <a:p>
            <a:pPr marL="171450" indent="-171450">
              <a:buFont typeface="Arial" panose="020B0604020202020204" pitchFamily="34" charset="0"/>
              <a:buChar char="•"/>
              <a:defRPr/>
            </a:pPr>
            <a:r>
              <a:rPr lang="en-US" altLang="en-US" dirty="0">
                <a:latin typeface="Arial" panose="020B0604020202020204" pitchFamily="34" charset="0"/>
              </a:rPr>
              <a:t>Ramos-Gomez FJ, Weintraub JA, </a:t>
            </a:r>
            <a:r>
              <a:rPr lang="en-US" altLang="en-US" dirty="0" err="1">
                <a:latin typeface="Arial" panose="020B0604020202020204" pitchFamily="34" charset="0"/>
              </a:rPr>
              <a:t>Ganskyet</a:t>
            </a:r>
            <a:r>
              <a:rPr lang="en-US" altLang="en-US" dirty="0">
                <a:latin typeface="Arial" panose="020B0604020202020204" pitchFamily="34" charset="0"/>
              </a:rPr>
              <a:t> SA, et al. Bacterial, behavioral and environmental factors associated with early childhood caries. Journal of Clinical Pediatric Dentistry. 2002; 26(2): 165-173. </a:t>
            </a:r>
          </a:p>
          <a:p>
            <a:pPr marL="171450" indent="-171450">
              <a:buFont typeface="Arial" panose="020B0604020202020204" pitchFamily="34" charset="0"/>
              <a:buChar char="•"/>
              <a:defRPr/>
            </a:pPr>
            <a:r>
              <a:rPr lang="en-US" altLang="en-US" dirty="0">
                <a:latin typeface="Arial" panose="020B0604020202020204" pitchFamily="34" charset="0"/>
              </a:rPr>
              <a:t>Douglass JM, LI Y, </a:t>
            </a:r>
            <a:r>
              <a:rPr lang="en-US" altLang="en-US" dirty="0" err="1">
                <a:latin typeface="Arial" panose="020B0604020202020204" pitchFamily="34" charset="0"/>
              </a:rPr>
              <a:t>Tinanoff</a:t>
            </a:r>
            <a:r>
              <a:rPr lang="en-US" altLang="en-US" dirty="0">
                <a:latin typeface="Arial" panose="020B0604020202020204" pitchFamily="34" charset="0"/>
              </a:rPr>
              <a:t> N. Systematic review of the association between </a:t>
            </a:r>
            <a:r>
              <a:rPr lang="en-US" altLang="en-US" dirty="0" err="1">
                <a:latin typeface="Arial" panose="020B0604020202020204" pitchFamily="34" charset="0"/>
              </a:rPr>
              <a:t>mutans</a:t>
            </a:r>
            <a:r>
              <a:rPr lang="en-US" altLang="en-US" dirty="0">
                <a:latin typeface="Arial" panose="020B0604020202020204" pitchFamily="34" charset="0"/>
              </a:rPr>
              <a:t> streptococci in primary caregivers and </a:t>
            </a:r>
            <a:r>
              <a:rPr lang="en-US" altLang="en-US" dirty="0" err="1">
                <a:latin typeface="Arial" panose="020B0604020202020204" pitchFamily="34" charset="0"/>
              </a:rPr>
              <a:t>mutans</a:t>
            </a:r>
            <a:r>
              <a:rPr lang="en-US" altLang="en-US" dirty="0">
                <a:latin typeface="Arial" panose="020B0604020202020204" pitchFamily="34" charset="0"/>
              </a:rPr>
              <a:t> streptococci and dental caries in their children. Pediatric Dentistry. 2008, 30(5): 375-387.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a:extLst>
              <a:ext uri="{FF2B5EF4-FFF2-40B4-BE49-F238E27FC236}">
                <a16:creationId xmlns:a16="http://schemas.microsoft.com/office/drawing/2014/main" id="{354A1A51-5EDA-4BC7-90DE-3DA3CFC7F7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4F193-1F43-46E4-8963-FD4C98A8FD1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59" name="Slide Image Placeholder 5">
            <a:extLst>
              <a:ext uri="{FF2B5EF4-FFF2-40B4-BE49-F238E27FC236}">
                <a16:creationId xmlns:a16="http://schemas.microsoft.com/office/drawing/2014/main" id="{87C61DC1-653F-488C-90F9-7AFA832FE57B}"/>
              </a:ext>
            </a:extLst>
          </p:cNvPr>
          <p:cNvSpPr>
            <a:spLocks noGrp="1" noRot="1" noChangeAspect="1" noChangeArrowheads="1" noTextEdit="1"/>
          </p:cNvSpPr>
          <p:nvPr>
            <p:ph type="sldImg"/>
          </p:nvPr>
        </p:nvSpPr>
        <p:spPr>
          <a:ln/>
        </p:spPr>
      </p:sp>
      <p:sp>
        <p:nvSpPr>
          <p:cNvPr id="45060" name="Notes Placeholder 6">
            <a:extLst>
              <a:ext uri="{FF2B5EF4-FFF2-40B4-BE49-F238E27FC236}">
                <a16:creationId xmlns:a16="http://schemas.microsoft.com/office/drawing/2014/main" id="{146C7D08-934B-4ABF-9200-143368AA6AB7}"/>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What are the Consequences?</a:t>
            </a:r>
            <a:endParaRPr lang="en-US" altLang="en-US" dirty="0">
              <a:latin typeface="Arial" panose="020B0604020202020204" pitchFamily="34" charset="0"/>
            </a:endParaRPr>
          </a:p>
          <a:p>
            <a:pPr>
              <a:defRPr/>
            </a:pPr>
            <a:r>
              <a:rPr lang="en-US" altLang="en-US" dirty="0">
                <a:latin typeface="Arial" panose="020B0604020202020204" pitchFamily="34" charset="0"/>
              </a:rPr>
              <a:t>Dental caries is the most common chronic disease of childhood. In fact, it is five times more common than asthma. Untreated caries can lead to local and systemic complications, such as: </a:t>
            </a:r>
          </a:p>
          <a:p>
            <a:pPr lvl="1">
              <a:defRPr/>
            </a:pPr>
            <a:r>
              <a:rPr lang="en-US" altLang="en-US" dirty="0">
                <a:latin typeface="Arial" panose="020B0604020202020204" pitchFamily="34" charset="0"/>
              </a:rPr>
              <a:t> Infections (Dental abscess, facial cellulitis, brain abscess) </a:t>
            </a:r>
          </a:p>
          <a:p>
            <a:pPr lvl="1">
              <a:defRPr/>
            </a:pPr>
            <a:r>
              <a:rPr lang="en-US" altLang="en-US" dirty="0">
                <a:latin typeface="Arial" panose="020B0604020202020204" pitchFamily="34" charset="0"/>
              </a:rPr>
              <a:t> Pain </a:t>
            </a:r>
          </a:p>
          <a:p>
            <a:pPr lvl="1">
              <a:defRPr/>
            </a:pPr>
            <a:r>
              <a:rPr lang="en-US" altLang="en-US" dirty="0">
                <a:latin typeface="Arial" panose="020B0604020202020204" pitchFamily="34" charset="0"/>
              </a:rPr>
              <a:t> Nutritional &amp; growth changes</a:t>
            </a:r>
          </a:p>
          <a:p>
            <a:pPr lvl="1">
              <a:defRPr/>
            </a:pPr>
            <a:r>
              <a:rPr lang="en-US" altLang="en-US" dirty="0">
                <a:latin typeface="Arial" panose="020B0604020202020204" pitchFamily="34" charset="0"/>
              </a:rPr>
              <a:t> Sleep dysfunction</a:t>
            </a:r>
          </a:p>
          <a:p>
            <a:pPr lvl="1">
              <a:defRPr/>
            </a:pPr>
            <a:r>
              <a:rPr lang="en-US" altLang="en-US" dirty="0">
                <a:latin typeface="Arial" panose="020B0604020202020204" pitchFamily="34" charset="0"/>
              </a:rPr>
              <a:t> Poor self-esteem </a:t>
            </a:r>
          </a:p>
          <a:p>
            <a:pPr>
              <a:defRPr/>
            </a:pPr>
            <a:endParaRPr lang="en-US" altLang="en-US" b="1" dirty="0">
              <a:latin typeface="Arial" panose="020B0604020202020204" pitchFamily="34" charset="0"/>
            </a:endParaRPr>
          </a:p>
          <a:p>
            <a:pPr>
              <a:defRPr/>
            </a:pPr>
            <a:r>
              <a:rPr lang="en-US" altLang="en-US" b="1" dirty="0">
                <a:latin typeface="Arial" panose="020B0604020202020204" pitchFamily="34" charset="0"/>
              </a:rPr>
              <a:t>What can be Done?</a:t>
            </a:r>
            <a:endParaRPr lang="en-US" altLang="en-US" dirty="0">
              <a:latin typeface="Arial" panose="020B0604020202020204" pitchFamily="34" charset="0"/>
            </a:endParaRPr>
          </a:p>
          <a:p>
            <a:pPr>
              <a:defRPr/>
            </a:pPr>
            <a:r>
              <a:rPr lang="en-US" altLang="en-US" dirty="0">
                <a:latin typeface="Arial" panose="020B0604020202020204" pitchFamily="34" charset="0"/>
              </a:rPr>
              <a:t>There is promising evidence to show that caregivers can decrease their risk of passing on </a:t>
            </a:r>
            <a:r>
              <a:rPr lang="en-US" altLang="en-US" dirty="0" err="1">
                <a:latin typeface="Arial" panose="020B0604020202020204" pitchFamily="34" charset="0"/>
              </a:rPr>
              <a:t>mutans</a:t>
            </a:r>
            <a:r>
              <a:rPr lang="en-US" altLang="en-US" dirty="0">
                <a:latin typeface="Arial" panose="020B0604020202020204" pitchFamily="34" charset="0"/>
              </a:rPr>
              <a:t> streptococci to their children by decreasing their own caries levels.  </a:t>
            </a:r>
          </a:p>
          <a:p>
            <a:pPr>
              <a:defRPr/>
            </a:pPr>
            <a:r>
              <a:rPr lang="en-US" altLang="en-US" dirty="0">
                <a:latin typeface="Arial" panose="020B0604020202020204" pitchFamily="34" charset="0"/>
              </a:rPr>
              <a:t>Promising strategies include:</a:t>
            </a:r>
          </a:p>
          <a:p>
            <a:pPr lvl="1">
              <a:defRPr/>
            </a:pPr>
            <a:r>
              <a:rPr lang="en-US" altLang="en-US" dirty="0">
                <a:latin typeface="Arial" panose="020B0604020202020204" pitchFamily="34" charset="0"/>
              </a:rPr>
              <a:t> Receiving regular comprehensive dental care at least every 6 months that begins during pregnancy because caries causing bacteria are passed to infants as early as 6 months of age</a:t>
            </a:r>
          </a:p>
          <a:p>
            <a:pPr lvl="1">
              <a:defRPr/>
            </a:pPr>
            <a:r>
              <a:rPr lang="en-US" altLang="en-US" dirty="0">
                <a:latin typeface="Arial" panose="020B0604020202020204" pitchFamily="34" charset="0"/>
              </a:rPr>
              <a:t> Limiting the frequency of sugar in the diet</a:t>
            </a:r>
          </a:p>
          <a:p>
            <a:pPr lvl="1">
              <a:defRPr/>
            </a:pPr>
            <a:r>
              <a:rPr lang="en-US" altLang="en-US" dirty="0">
                <a:latin typeface="Arial" panose="020B0604020202020204" pitchFamily="34" charset="0"/>
              </a:rPr>
              <a:t> Maintaining excellent oral hygiene and using fluoride containing toothpaste</a:t>
            </a:r>
          </a:p>
          <a:p>
            <a:pPr lvl="1">
              <a:defRPr/>
            </a:pPr>
            <a:r>
              <a:rPr lang="en-US" altLang="en-US" dirty="0">
                <a:latin typeface="Arial" panose="020B0604020202020204" pitchFamily="34" charset="0"/>
              </a:rPr>
              <a:t> Using preventive agents such as :</a:t>
            </a:r>
          </a:p>
          <a:p>
            <a:pPr lvl="2">
              <a:defRPr/>
            </a:pPr>
            <a:r>
              <a:rPr lang="en-US" altLang="en-US" dirty="0">
                <a:latin typeface="Arial" panose="020B0604020202020204" pitchFamily="34" charset="0"/>
              </a:rPr>
              <a:t> Topical fluoride rinses</a:t>
            </a:r>
          </a:p>
          <a:p>
            <a:pPr lvl="2">
              <a:defRPr/>
            </a:pPr>
            <a:r>
              <a:rPr lang="en-US" altLang="en-US" dirty="0">
                <a:latin typeface="Arial" panose="020B0604020202020204" pitchFamily="34" charset="0"/>
              </a:rPr>
              <a:t> Anti-bacterial </a:t>
            </a:r>
            <a:r>
              <a:rPr lang="en-US" altLang="en-US" dirty="0" err="1">
                <a:latin typeface="Arial" panose="020B0604020202020204" pitchFamily="34" charset="0"/>
              </a:rPr>
              <a:t>mouthrinses</a:t>
            </a:r>
            <a:r>
              <a:rPr lang="en-US" altLang="en-US" dirty="0">
                <a:latin typeface="Arial" panose="020B0604020202020204" pitchFamily="34" charset="0"/>
              </a:rPr>
              <a:t> such as </a:t>
            </a:r>
            <a:r>
              <a:rPr lang="en-US" altLang="en-US" dirty="0" err="1">
                <a:latin typeface="Arial" panose="020B0604020202020204" pitchFamily="34" charset="0"/>
              </a:rPr>
              <a:t>chlorhexidene</a:t>
            </a:r>
            <a:r>
              <a:rPr lang="en-US" altLang="en-US" dirty="0">
                <a:latin typeface="Arial" panose="020B0604020202020204" pitchFamily="34" charset="0"/>
              </a:rPr>
              <a:t> (for short periods of time such as weeks. Note that prolonged use can lead to darkening of the tongue)</a:t>
            </a:r>
          </a:p>
          <a:p>
            <a:pPr lvl="1">
              <a:defRPr/>
            </a:pPr>
            <a:r>
              <a:rPr lang="en-US" altLang="en-US" dirty="0">
                <a:latin typeface="Arial" panose="020B0604020202020204" pitchFamily="34" charset="0"/>
              </a:rPr>
              <a:t> Xylitol containing gums chewed 4 times per day</a:t>
            </a:r>
          </a:p>
          <a:p>
            <a:pPr>
              <a:defRPr/>
            </a:pPr>
            <a:endParaRPr lang="en-US" altLang="en-US" dirty="0">
              <a:latin typeface="Arial" panose="020B0604020202020204" pitchFamily="34" charset="0"/>
            </a:endParaRPr>
          </a:p>
          <a:p>
            <a:pPr>
              <a:buFont typeface="Arial" panose="020B0604020202020204" pitchFamily="34" charset="0"/>
              <a:buNone/>
              <a:defRPr/>
            </a:pPr>
            <a:r>
              <a:rPr lang="en-US" altLang="en-US" b="1" u="sng" dirty="0">
                <a:latin typeface="Arial" panose="020B0604020202020204" pitchFamily="34" charset="0"/>
              </a:rPr>
              <a:t>References</a:t>
            </a:r>
            <a:endParaRPr lang="en-US" altLang="en-US" b="1"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US Department of Health and Human Services. Oral health in America. A Report of the Surgeon General. Rockville, MD: US Department of Health and Human Services, National Institute of Dental and Craniofacial Research, National Institutes of Health; 2000.</a:t>
            </a:r>
          </a:p>
          <a:p>
            <a:pPr marL="171450" indent="-171450">
              <a:buFont typeface="Arial" panose="020B0604020202020204" pitchFamily="34" charset="0"/>
              <a:buChar char="•"/>
              <a:defRPr/>
            </a:pPr>
            <a:r>
              <a:rPr lang="en-US" altLang="en-US" dirty="0">
                <a:latin typeface="Arial" panose="020B0604020202020204" pitchFamily="34" charset="0"/>
              </a:rPr>
              <a:t>Ramos-Gomez FJ, Weintraub JA, </a:t>
            </a:r>
            <a:r>
              <a:rPr lang="en-US" altLang="en-US" dirty="0" err="1">
                <a:latin typeface="Arial" panose="020B0604020202020204" pitchFamily="34" charset="0"/>
              </a:rPr>
              <a:t>Ganskyet</a:t>
            </a:r>
            <a:r>
              <a:rPr lang="en-US" altLang="en-US" dirty="0">
                <a:latin typeface="Arial" panose="020B0604020202020204" pitchFamily="34" charset="0"/>
              </a:rPr>
              <a:t> SA, et al. Bacterial, behavioral and environmental factors associated with early childhood caries. Journal of Clinical Pediatric Dentistry. 2002; 26(2):165-173.</a:t>
            </a:r>
          </a:p>
          <a:p>
            <a:pPr marL="171450" indent="-171450">
              <a:buFont typeface="Arial" panose="020B0604020202020204" pitchFamily="34" charset="0"/>
              <a:buChar char="•"/>
              <a:defRPr/>
            </a:pPr>
            <a:r>
              <a:rPr lang="en-US" altLang="en-US" dirty="0">
                <a:latin typeface="Arial" panose="020B0604020202020204" pitchFamily="34" charset="0"/>
              </a:rPr>
              <a:t>Douglass JM, LI Y, </a:t>
            </a:r>
            <a:r>
              <a:rPr lang="en-US" altLang="en-US" dirty="0" err="1">
                <a:latin typeface="Arial" panose="020B0604020202020204" pitchFamily="34" charset="0"/>
              </a:rPr>
              <a:t>Tinanoff</a:t>
            </a:r>
            <a:r>
              <a:rPr lang="en-US" altLang="en-US" dirty="0">
                <a:latin typeface="Arial" panose="020B0604020202020204" pitchFamily="34" charset="0"/>
              </a:rPr>
              <a:t> N. Systematic review of the association between </a:t>
            </a:r>
            <a:r>
              <a:rPr lang="en-US" altLang="en-US" dirty="0" err="1">
                <a:latin typeface="Arial" panose="020B0604020202020204" pitchFamily="34" charset="0"/>
              </a:rPr>
              <a:t>mutans</a:t>
            </a:r>
            <a:r>
              <a:rPr lang="en-US" altLang="en-US" dirty="0">
                <a:latin typeface="Arial" panose="020B0604020202020204" pitchFamily="34" charset="0"/>
              </a:rPr>
              <a:t> streptococci in primary caregivers and </a:t>
            </a:r>
            <a:r>
              <a:rPr lang="en-US" altLang="en-US" dirty="0" err="1">
                <a:latin typeface="Arial" panose="020B0604020202020204" pitchFamily="34" charset="0"/>
              </a:rPr>
              <a:t>mutans</a:t>
            </a:r>
            <a:r>
              <a:rPr lang="en-US" altLang="en-US" dirty="0">
                <a:latin typeface="Arial" panose="020B0604020202020204" pitchFamily="34" charset="0"/>
              </a:rPr>
              <a:t> streptococci and dental caries in their children. Pediatric Dentistry 2008, 30(5):375-387.</a:t>
            </a:r>
          </a:p>
          <a:p>
            <a:pPr marL="171450" indent="-171450">
              <a:buFont typeface="Arial" panose="020B0604020202020204" pitchFamily="34" charset="0"/>
              <a:buChar char="•"/>
              <a:defRPr/>
            </a:pPr>
            <a:r>
              <a:rPr lang="en-US" altLang="en-US" dirty="0">
                <a:latin typeface="Arial" panose="020B0604020202020204" pitchFamily="34" charset="0"/>
              </a:rPr>
              <a:t>American Academy of Pediatric Dentistry. Guideline on Perinatal Oral Health Care. Revised 2011. 33(6): 118-123.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F33312B-015E-4B01-BC14-A36300CB73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F3B5A1-925F-40B1-AA46-BF2965465FF0}"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Slide Image Placeholder 5">
            <a:extLst>
              <a:ext uri="{FF2B5EF4-FFF2-40B4-BE49-F238E27FC236}">
                <a16:creationId xmlns:a16="http://schemas.microsoft.com/office/drawing/2014/main" id="{4074ABDD-57A9-4E5A-BB53-A5C2CAF6B5C4}"/>
              </a:ext>
            </a:extLst>
          </p:cNvPr>
          <p:cNvSpPr>
            <a:spLocks noGrp="1" noRot="1" noChangeAspect="1" noChangeArrowheads="1" noTextEdit="1"/>
          </p:cNvSpPr>
          <p:nvPr>
            <p:ph type="sldImg"/>
          </p:nvPr>
        </p:nvSpPr>
        <p:spPr>
          <a:ln/>
        </p:spPr>
      </p:sp>
      <p:sp>
        <p:nvSpPr>
          <p:cNvPr id="47108" name="Notes Placeholder 6">
            <a:extLst>
              <a:ext uri="{FF2B5EF4-FFF2-40B4-BE49-F238E27FC236}">
                <a16:creationId xmlns:a16="http://schemas.microsoft.com/office/drawing/2014/main" id="{167C8594-FBAD-46F1-83CA-FDBCF432C2EE}"/>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At the postpartum visit with the mother, focus on the following: </a:t>
            </a:r>
          </a:p>
          <a:p>
            <a:pPr lvl="1">
              <a:defRPr/>
            </a:pPr>
            <a:r>
              <a:rPr lang="en-US" altLang="en-US" dirty="0">
                <a:latin typeface="Arial" panose="020B0604020202020204" pitchFamily="34" charset="0"/>
              </a:rPr>
              <a:t> Promote breast feeding. </a:t>
            </a:r>
          </a:p>
          <a:p>
            <a:pPr lvl="2">
              <a:defRPr/>
            </a:pPr>
            <a:r>
              <a:rPr lang="en-US" altLang="en-US" dirty="0">
                <a:latin typeface="Arial" panose="020B0604020202020204" pitchFamily="34" charset="0"/>
              </a:rPr>
              <a:t> Children who are breast feed are less likely to develop caries than those who are bottle fed, especially if there is ad lib use of bottles and sippy cups</a:t>
            </a:r>
          </a:p>
          <a:p>
            <a:pPr lvl="1">
              <a:defRPr/>
            </a:pPr>
            <a:r>
              <a:rPr lang="en-US" altLang="en-US" dirty="0">
                <a:latin typeface="Arial" panose="020B0604020202020204" pitchFamily="34" charset="0"/>
              </a:rPr>
              <a:t> Ensure mothers do not put children to bed with a bottle. 	</a:t>
            </a:r>
          </a:p>
          <a:p>
            <a:pPr lvl="2">
              <a:defRPr/>
            </a:pPr>
            <a:r>
              <a:rPr lang="en-US" altLang="en-US" dirty="0">
                <a:latin typeface="Arial" panose="020B0604020202020204" pitchFamily="34" charset="0"/>
              </a:rPr>
              <a:t> Teeth are at highest risk overnight when saliva levels are lowest. </a:t>
            </a:r>
          </a:p>
          <a:p>
            <a:pPr lvl="1">
              <a:defRPr/>
            </a:pPr>
            <a:r>
              <a:rPr lang="en-US" altLang="en-US" dirty="0">
                <a:latin typeface="Arial" panose="020B0604020202020204" pitchFamily="34" charset="0"/>
              </a:rPr>
              <a:t> Once teeth erupt, they should be brushed twice daily with a soft baby toothbrush using a smear of fluoridated toothpaste (at age 3, a pea size is recommended)</a:t>
            </a:r>
          </a:p>
          <a:p>
            <a:pPr lvl="1">
              <a:defRPr/>
            </a:pPr>
            <a:r>
              <a:rPr lang="en-US" altLang="en-US" dirty="0">
                <a:latin typeface="Arial" panose="020B0604020202020204" pitchFamily="34" charset="0"/>
              </a:rPr>
              <a:t> Recommend children see a dentist at 12 months of age. 	</a:t>
            </a:r>
          </a:p>
          <a:p>
            <a:pPr lvl="1">
              <a:defRPr/>
            </a:pPr>
            <a:r>
              <a:rPr lang="en-US" altLang="en-US" dirty="0">
                <a:latin typeface="Arial" panose="020B0604020202020204" pitchFamily="34" charset="0"/>
              </a:rPr>
              <a:t> Promote high dose xylitol gum or brief chlorhexidine rinse programs for mom until the child is age 2. 	</a:t>
            </a:r>
          </a:p>
          <a:p>
            <a:pPr lvl="2">
              <a:defRPr/>
            </a:pPr>
            <a:r>
              <a:rPr lang="en-US" altLang="en-US" dirty="0">
                <a:latin typeface="Arial" panose="020B0604020202020204" pitchFamily="34" charset="0"/>
              </a:rPr>
              <a:t> Xylitol can help decrease transmission of caries causing bacteria from mom to child. </a:t>
            </a:r>
          </a:p>
          <a:p>
            <a:pPr lvl="2">
              <a:defRPr/>
            </a:pPr>
            <a:r>
              <a:rPr lang="en-US" altLang="en-US" dirty="0">
                <a:latin typeface="Arial" panose="020B0604020202020204" pitchFamily="34" charset="0"/>
              </a:rPr>
              <a:t> If chlorhexidine rinses are used, be sure to use it for brief periods of time to reduce the risk of tooth staining.</a:t>
            </a:r>
          </a:p>
          <a:p>
            <a:pPr>
              <a:defRPr/>
            </a:pPr>
            <a:endParaRPr lang="en-US" altLang="en-US" dirty="0">
              <a:latin typeface="Arial" panose="020B0604020202020204" pitchFamily="34" charset="0"/>
            </a:endParaRPr>
          </a:p>
          <a:p>
            <a:pPr>
              <a:defRPr/>
            </a:pPr>
            <a:r>
              <a:rPr lang="en-US" altLang="en-US" b="1" u="sng" dirty="0">
                <a:latin typeface="Arial" panose="020B0604020202020204" pitchFamily="34" charset="0"/>
              </a:rPr>
              <a:t>References</a:t>
            </a: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rPr>
              <a:t>Clark MB, Keels MA, Slayton RL. Fluoride Use in Caries Prevention in the Primary Care Setting.</a:t>
            </a:r>
            <a:r>
              <a:rPr lang="en-US" sz="1200" b="0" i="0" kern="1200" dirty="0">
                <a:solidFill>
                  <a:schemeClr val="tx1"/>
                </a:solidFill>
                <a:effectLst/>
                <a:latin typeface="+mn-lt"/>
                <a:ea typeface="+mn-ea"/>
                <a:cs typeface="+mn-cs"/>
              </a:rPr>
              <a:t> SECTION ON ORAL HEALTH. Pediatrics. 2020; 146 (6): 1-13.</a:t>
            </a:r>
          </a:p>
          <a:p>
            <a:pPr marL="171450" indent="-171450" fontAlgn="base">
              <a:buFont typeface="Arial" panose="020B0604020202020204" pitchFamily="34" charset="0"/>
              <a:buChar char="•"/>
            </a:pPr>
            <a:r>
              <a:rPr lang="en-US" altLang="en-US" dirty="0">
                <a:latin typeface="Arial" panose="020B0604020202020204" pitchFamily="34" charset="0"/>
              </a:rPr>
              <a:t>Gomez SS, Weber AA Effectiveness of a Caries Prevention Program in Pregnant Women and Mothers on Their Offspring. </a:t>
            </a:r>
            <a:r>
              <a:rPr lang="en-US" altLang="en-US" dirty="0" err="1">
                <a:latin typeface="Arial" panose="020B0604020202020204" pitchFamily="34" charset="0"/>
              </a:rPr>
              <a:t>Int</a:t>
            </a:r>
            <a:r>
              <a:rPr lang="en-US" altLang="en-US" dirty="0">
                <a:latin typeface="Arial" panose="020B0604020202020204" pitchFamily="34" charset="0"/>
              </a:rPr>
              <a:t> J Pediatric Dent. 2001; 11:117-122. </a:t>
            </a:r>
          </a:p>
          <a:p>
            <a:pPr marL="171450" indent="-171450">
              <a:buFont typeface="Arial" panose="020B0604020202020204" pitchFamily="34" charset="0"/>
              <a:buChar char="•"/>
              <a:defRPr/>
            </a:pPr>
            <a:r>
              <a:rPr lang="en-US" altLang="en-US" dirty="0">
                <a:latin typeface="Arial" panose="020B0604020202020204" pitchFamily="34" charset="0"/>
              </a:rPr>
              <a:t>Guideline on Infant Oral Health Care. AAPD. Revised 2014. www.aapd.org/media/Policies_Guidelines/ G_InfantOralHealthCare.pdf </a:t>
            </a:r>
          </a:p>
          <a:p>
            <a:pPr marL="171450" indent="-171450">
              <a:buFont typeface="Arial" panose="020B0604020202020204" pitchFamily="34" charset="0"/>
              <a:buChar char="•"/>
              <a:defRPr/>
            </a:pPr>
            <a:r>
              <a:rPr lang="en-US" altLang="en-US" dirty="0">
                <a:latin typeface="Arial" panose="020B0604020202020204" pitchFamily="34" charset="0"/>
              </a:rPr>
              <a:t>Lynch H, Milgrom P. Xylitol and dental caries: An overview for clinicians. Journal of the California Dental Association. March 2003.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a:extLst>
              <a:ext uri="{FF2B5EF4-FFF2-40B4-BE49-F238E27FC236}">
                <a16:creationId xmlns:a16="http://schemas.microsoft.com/office/drawing/2014/main" id="{1F8272FD-67C9-41E9-80EA-FAF89FDCCD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8F2948-8970-4740-83AD-8C9132110913}"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155" name="Slide Image Placeholder 5">
            <a:extLst>
              <a:ext uri="{FF2B5EF4-FFF2-40B4-BE49-F238E27FC236}">
                <a16:creationId xmlns:a16="http://schemas.microsoft.com/office/drawing/2014/main" id="{047A01A1-8950-42D3-9CFB-1FD5F7DE72B7}"/>
              </a:ext>
            </a:extLst>
          </p:cNvPr>
          <p:cNvSpPr>
            <a:spLocks noGrp="1" noRot="1" noChangeAspect="1" noChangeArrowheads="1" noTextEdit="1"/>
          </p:cNvSpPr>
          <p:nvPr>
            <p:ph type="sldImg"/>
          </p:nvPr>
        </p:nvSpPr>
        <p:spPr>
          <a:ln/>
        </p:spPr>
      </p:sp>
      <p:sp>
        <p:nvSpPr>
          <p:cNvPr id="49156" name="Notes Placeholder 6">
            <a:extLst>
              <a:ext uri="{FF2B5EF4-FFF2-40B4-BE49-F238E27FC236}">
                <a16:creationId xmlns:a16="http://schemas.microsoft.com/office/drawing/2014/main" id="{B2D7CDB0-9429-454D-A7BF-4EF7BC2460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Learning objective targeted in this chapter:</a:t>
            </a:r>
            <a:r>
              <a:rPr lang="en-US" altLang="en-US">
                <a:latin typeface="Arial" panose="020B0604020202020204" pitchFamily="34" charset="0"/>
              </a:rPr>
              <a:t> </a:t>
            </a:r>
          </a:p>
          <a:p>
            <a:pPr marL="723900" lvl="1" indent="-241300">
              <a:buFont typeface="Calibri" panose="020F0502020204030204" pitchFamily="34" charset="0"/>
              <a:buAutoNum type="arabicPeriod"/>
            </a:pPr>
            <a:r>
              <a:rPr lang="en-US" altLang="en-US">
                <a:latin typeface="Arial" panose="020B0604020202020204" pitchFamily="34" charset="0"/>
              </a:rPr>
              <a:t>Apply the evidence for periodontitis affecting perinatal outcomes.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a:extLst>
              <a:ext uri="{FF2B5EF4-FFF2-40B4-BE49-F238E27FC236}">
                <a16:creationId xmlns:a16="http://schemas.microsoft.com/office/drawing/2014/main" id="{C21223AA-258D-485B-B32D-429C014B1F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2918CB-7812-400F-9D68-8EC4B5B1B1B7}"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03" name="Slide Image Placeholder 5">
            <a:extLst>
              <a:ext uri="{FF2B5EF4-FFF2-40B4-BE49-F238E27FC236}">
                <a16:creationId xmlns:a16="http://schemas.microsoft.com/office/drawing/2014/main" id="{CBF55E17-0474-4B59-94A4-2E4220F667A2}"/>
              </a:ext>
            </a:extLst>
          </p:cNvPr>
          <p:cNvSpPr>
            <a:spLocks noGrp="1" noRot="1" noChangeAspect="1" noChangeArrowheads="1" noTextEdit="1"/>
          </p:cNvSpPr>
          <p:nvPr>
            <p:ph type="sldImg"/>
          </p:nvPr>
        </p:nvSpPr>
        <p:spPr>
          <a:ln/>
        </p:spPr>
      </p:sp>
      <p:sp>
        <p:nvSpPr>
          <p:cNvPr id="53252" name="Notes Placeholder 6">
            <a:extLst>
              <a:ext uri="{FF2B5EF4-FFF2-40B4-BE49-F238E27FC236}">
                <a16:creationId xmlns:a16="http://schemas.microsoft.com/office/drawing/2014/main" id="{080CA3BC-8C60-445A-9FF9-3C95BD7D665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dirty="0">
                <a:latin typeface="Arial" panose="020B0604020202020204" pitchFamily="34" charset="0"/>
              </a:rPr>
              <a:t>Preterm birth is the number one cause of neonatal mortality in the U.S. and with substantial cost burdens. If treatment of periodontal disease in pregnant women improved pregnancy outcomes, this would clearly be a significant public health benefit.</a:t>
            </a:r>
          </a:p>
          <a:p>
            <a:pPr marL="171450" indent="-171450">
              <a:buFont typeface="Arial" panose="020B0604020202020204" pitchFamily="34" charset="0"/>
              <a:buChar char="•"/>
              <a:defRPr/>
            </a:pPr>
            <a:r>
              <a:rPr lang="en-US" sz="1200" kern="1200" dirty="0">
                <a:solidFill>
                  <a:schemeClr val="tx1"/>
                </a:solidFill>
                <a:effectLst/>
                <a:latin typeface="+mn-lt"/>
                <a:ea typeface="+mn-ea"/>
                <a:cs typeface="+mn-cs"/>
              </a:rPr>
              <a:t>Numerous studies have documented an association between maternal periodontal disease and preterm birth and low birth weight. </a:t>
            </a:r>
            <a:r>
              <a:rPr lang="en-US" sz="1200" b="0" kern="1200" dirty="0">
                <a:solidFill>
                  <a:schemeClr val="tx1"/>
                </a:solidFill>
                <a:effectLst/>
                <a:latin typeface="+mn-lt"/>
                <a:ea typeface="+mn-ea"/>
                <a:cs typeface="+mn-cs"/>
              </a:rPr>
              <a:t>Several studies also demonstrate positive associations between periodontal disease and preeclampsia and gestational diabetes. There are several potential explanations for these associations. Periodontal disease may have direct effects on the uterus through bacteremia causing direct infection of the </a:t>
            </a:r>
            <a:r>
              <a:rPr lang="en-US" sz="1200" b="0" kern="1200" dirty="0" err="1">
                <a:solidFill>
                  <a:schemeClr val="tx1"/>
                </a:solidFill>
                <a:effectLst/>
                <a:latin typeface="+mn-lt"/>
                <a:ea typeface="+mn-ea"/>
                <a:cs typeface="+mn-cs"/>
              </a:rPr>
              <a:t>chorioamnion</a:t>
            </a:r>
            <a:r>
              <a:rPr lang="en-US" sz="1200" b="0" kern="1200" dirty="0">
                <a:solidFill>
                  <a:schemeClr val="tx1"/>
                </a:solidFill>
                <a:effectLst/>
                <a:latin typeface="+mn-lt"/>
                <a:ea typeface="+mn-ea"/>
                <a:cs typeface="+mn-cs"/>
              </a:rPr>
              <a:t>. However, it is more likely that an indirect mechanism mediated by a systemic inflammatory response occurs.</a:t>
            </a:r>
          </a:p>
          <a:p>
            <a:pPr marL="171450" indent="-171450">
              <a:buFont typeface="Arial" panose="020B0604020202020204" pitchFamily="34" charset="0"/>
              <a:buChar char="•"/>
              <a:defRPr/>
            </a:pPr>
            <a:endParaRPr lang="en-US" sz="1200" b="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Bacteremia: Direct Mechanism</a:t>
            </a:r>
          </a:p>
          <a:p>
            <a:pPr lvl="0" fontAlgn="base"/>
            <a:r>
              <a:rPr lang="en-US" sz="1200" kern="1200" dirty="0">
                <a:solidFill>
                  <a:schemeClr val="tx1"/>
                </a:solidFill>
                <a:effectLst/>
                <a:latin typeface="+mn-lt"/>
                <a:ea typeface="+mn-ea"/>
                <a:cs typeface="+mn-cs"/>
              </a:rPr>
              <a:t>Periodontal infection in the mouth may have direct effects on the uterus through bacteremia causing direct infection of the </a:t>
            </a:r>
            <a:r>
              <a:rPr lang="en-US" sz="1200" kern="1200" dirty="0" err="1">
                <a:solidFill>
                  <a:schemeClr val="tx1"/>
                </a:solidFill>
                <a:effectLst/>
                <a:latin typeface="+mn-lt"/>
                <a:ea typeface="+mn-ea"/>
                <a:cs typeface="+mn-cs"/>
              </a:rPr>
              <a:t>chorioamnion</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Some studies have shown higher rates of periodontal pathogens within the placental tissues, such as P. </a:t>
            </a:r>
            <a:r>
              <a:rPr lang="en-US" sz="1200" b="0" kern="1200" dirty="0" err="1">
                <a:solidFill>
                  <a:schemeClr val="tx1"/>
                </a:solidFill>
                <a:effectLst/>
                <a:latin typeface="+mn-lt"/>
                <a:ea typeface="+mn-ea"/>
                <a:cs typeface="+mn-cs"/>
              </a:rPr>
              <a:t>gingivalis</a:t>
            </a:r>
            <a:r>
              <a:rPr lang="en-US" sz="1200" b="0" kern="1200" dirty="0">
                <a:solidFill>
                  <a:schemeClr val="tx1"/>
                </a:solidFill>
                <a:effectLst/>
                <a:latin typeface="+mn-lt"/>
                <a:ea typeface="+mn-ea"/>
                <a:cs typeface="+mn-cs"/>
              </a:rPr>
              <a:t> and F. </a:t>
            </a:r>
            <a:r>
              <a:rPr lang="en-US" sz="1200" b="0" kern="1200" dirty="0" err="1">
                <a:solidFill>
                  <a:schemeClr val="tx1"/>
                </a:solidFill>
                <a:effectLst/>
                <a:latin typeface="+mn-lt"/>
                <a:ea typeface="+mn-ea"/>
                <a:cs typeface="+mn-cs"/>
              </a:rPr>
              <a:t>nucleatum</a:t>
            </a:r>
            <a:r>
              <a:rPr lang="en-US" sz="1200" b="0" kern="1200" dirty="0">
                <a:solidFill>
                  <a:schemeClr val="tx1"/>
                </a:solidFill>
                <a:effectLst/>
                <a:latin typeface="+mn-lt"/>
                <a:ea typeface="+mn-ea"/>
                <a:cs typeface="+mn-cs"/>
              </a:rPr>
              <a:t>.  Immunohistochemical and immunofluorescent stains of placental tissues have been used in some studies to support that placental colonization as opposed to mere transient bacterial presence can occur within the placental tissue</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pPr lvl="0" fontAlgn="base"/>
            <a:endParaRPr lang="en-US"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Systemic Inflammatory Response: Indirect Mechanism</a:t>
            </a:r>
          </a:p>
          <a:p>
            <a:pPr lvl="0" fontAlgn="base"/>
            <a:r>
              <a:rPr lang="en-US" sz="1200" kern="1200" dirty="0">
                <a:solidFill>
                  <a:schemeClr val="tx1"/>
                </a:solidFill>
                <a:effectLst/>
                <a:latin typeface="+mn-lt"/>
                <a:ea typeface="+mn-ea"/>
                <a:cs typeface="+mn-cs"/>
              </a:rPr>
              <a:t>It is postulated that preterm birth results from a systemic inflammatory response to periodontal infection that increases prostaglandins and interleukins and affects labor initiation.</a:t>
            </a:r>
          </a:p>
          <a:p>
            <a:pPr lvl="0" fontAlgn="base"/>
            <a:r>
              <a:rPr lang="en-US" sz="1200" kern="1200" dirty="0">
                <a:solidFill>
                  <a:schemeClr val="tx1"/>
                </a:solidFill>
                <a:effectLst/>
                <a:latin typeface="+mn-lt"/>
                <a:ea typeface="+mn-ea"/>
                <a:cs typeface="+mn-cs"/>
              </a:rPr>
              <a:t>Inflammatory response may lead to placental blood flow restrictions, placental necrosis, and consequent low birth weight.</a:t>
            </a:r>
          </a:p>
          <a:p>
            <a:pPr lvl="0" fontAlgn="base"/>
            <a:r>
              <a:rPr lang="en-US" sz="1200" kern="1200" dirty="0">
                <a:solidFill>
                  <a:schemeClr val="tx1"/>
                </a:solidFill>
                <a:effectLst/>
                <a:latin typeface="+mn-lt"/>
                <a:ea typeface="+mn-ea"/>
                <a:cs typeface="+mn-cs"/>
              </a:rPr>
              <a:t>A similar mechanism has been proposed to explain the association seen between periodontitis and increased rates of heart disease and diabetes.</a:t>
            </a:r>
          </a:p>
          <a:p>
            <a:pPr>
              <a:defRPr/>
            </a:pPr>
            <a:endParaRPr lang="en-US" altLang="en-US" dirty="0">
              <a:latin typeface="Arial" panose="020B0604020202020204" pitchFamily="34" charset="0"/>
            </a:endParaRPr>
          </a:p>
          <a:p>
            <a:pPr>
              <a:defRPr/>
            </a:pPr>
            <a:endParaRPr lang="en-US" altLang="en-US" b="1" dirty="0">
              <a:latin typeface="Arial" panose="020B0604020202020204" pitchFamily="34" charset="0"/>
            </a:endParaRPr>
          </a:p>
          <a:p>
            <a:pPr>
              <a:buFont typeface="Arial" panose="020B0604020202020204" pitchFamily="34" charset="0"/>
              <a:buNone/>
              <a:defRPr/>
            </a:pPr>
            <a:r>
              <a:rPr lang="en-US" altLang="en-US" b="1" u="sng" dirty="0">
                <a:latin typeface="Arial" panose="020B0604020202020204" pitchFamily="34" charset="0"/>
              </a:rPr>
              <a:t>References</a:t>
            </a:r>
          </a:p>
          <a:p>
            <a:pPr marL="171450" lvl="0" indent="-171450">
              <a:buFont typeface="Arial" panose="020B0604020202020204" pitchFamily="34" charset="0"/>
              <a:buChar char="•"/>
            </a:pPr>
            <a:r>
              <a:rPr lang="es-US" sz="1200" i="0" kern="1200" dirty="0">
                <a:solidFill>
                  <a:schemeClr val="tx1"/>
                </a:solidFill>
                <a:effectLst/>
                <a:latin typeface="+mn-lt"/>
                <a:ea typeface="+mn-ea"/>
                <a:cs typeface="+mn-cs"/>
              </a:rPr>
              <a:t>Fischer, LA, </a:t>
            </a:r>
            <a:r>
              <a:rPr lang="es-US" sz="1200" i="0" kern="1200" dirty="0" err="1">
                <a:solidFill>
                  <a:schemeClr val="tx1"/>
                </a:solidFill>
                <a:effectLst/>
                <a:latin typeface="+mn-lt"/>
                <a:ea typeface="+mn-ea"/>
                <a:cs typeface="+mn-cs"/>
              </a:rPr>
              <a:t>Demerath</a:t>
            </a:r>
            <a:r>
              <a:rPr lang="es-US" sz="1200" i="0" kern="1200" dirty="0">
                <a:solidFill>
                  <a:schemeClr val="tx1"/>
                </a:solidFill>
                <a:effectLst/>
                <a:latin typeface="+mn-lt"/>
                <a:ea typeface="+mn-ea"/>
                <a:cs typeface="+mn-cs"/>
              </a:rPr>
              <a:t>, E, et al. </a:t>
            </a:r>
            <a:r>
              <a:rPr lang="en-US" sz="1200" i="0" kern="1200" dirty="0">
                <a:solidFill>
                  <a:schemeClr val="tx1"/>
                </a:solidFill>
                <a:effectLst/>
                <a:latin typeface="+mn-lt"/>
                <a:ea typeface="+mn-ea"/>
                <a:cs typeface="+mn-cs"/>
              </a:rPr>
              <a:t>Placental Colonization With Periodontal Pathogens: The Potential Missing Link. American Journal of Obstetrics and Gynecology. November, 2019. </a:t>
            </a:r>
          </a:p>
          <a:p>
            <a:pPr marL="171450" lvl="0" indent="-171450">
              <a:buFont typeface="Arial" panose="020B0604020202020204" pitchFamily="34" charset="0"/>
              <a:buChar char="•"/>
            </a:pPr>
            <a:r>
              <a:rPr lang="en-US" sz="1200" i="0" kern="1200" dirty="0" err="1">
                <a:solidFill>
                  <a:schemeClr val="tx1"/>
                </a:solidFill>
                <a:effectLst/>
                <a:latin typeface="+mn-lt"/>
                <a:ea typeface="+mn-ea"/>
                <a:cs typeface="+mn-cs"/>
              </a:rPr>
              <a:t>Abariga</a:t>
            </a:r>
            <a:r>
              <a:rPr lang="en-US" sz="1200" i="0" kern="1200" dirty="0">
                <a:solidFill>
                  <a:schemeClr val="tx1"/>
                </a:solidFill>
                <a:effectLst/>
                <a:latin typeface="+mn-lt"/>
                <a:ea typeface="+mn-ea"/>
                <a:cs typeface="+mn-cs"/>
              </a:rPr>
              <a:t>, SA, Whitcomb, BW.  Periodontitis And Gestational Diabetes Mellitus: A Systematic Review And Meta-Analysis Of Observational Studies. BMC Pregnancy and Childbirth 2016; 16:344 </a:t>
            </a:r>
          </a:p>
          <a:p>
            <a:pPr marL="171450" lvl="0" indent="-171450">
              <a:buFont typeface="Arial" panose="020B0604020202020204" pitchFamily="34" charset="0"/>
              <a:buChar char="•"/>
            </a:pPr>
            <a:r>
              <a:rPr lang="en-US" sz="1200" i="0" kern="1200" dirty="0" err="1">
                <a:solidFill>
                  <a:schemeClr val="tx1"/>
                </a:solidFill>
                <a:effectLst/>
                <a:latin typeface="+mn-lt"/>
                <a:ea typeface="+mn-ea"/>
                <a:cs typeface="+mn-cs"/>
              </a:rPr>
              <a:t>Vivares-Builes</a:t>
            </a:r>
            <a:r>
              <a:rPr lang="en-US" sz="1200" i="0" kern="1200" dirty="0">
                <a:solidFill>
                  <a:schemeClr val="tx1"/>
                </a:solidFill>
                <a:effectLst/>
                <a:latin typeface="+mn-lt"/>
                <a:ea typeface="+mn-ea"/>
                <a:cs typeface="+mn-cs"/>
              </a:rPr>
              <a:t>, AM, Rangel-</a:t>
            </a:r>
            <a:r>
              <a:rPr lang="en-US" sz="1200" i="0" kern="1200" dirty="0" err="1">
                <a:solidFill>
                  <a:schemeClr val="tx1"/>
                </a:solidFill>
                <a:effectLst/>
                <a:latin typeface="+mn-lt"/>
                <a:ea typeface="+mn-ea"/>
                <a:cs typeface="+mn-cs"/>
              </a:rPr>
              <a:t>Rincón</a:t>
            </a:r>
            <a:r>
              <a:rPr lang="en-US" sz="1200" i="0" kern="1200" dirty="0">
                <a:solidFill>
                  <a:schemeClr val="tx1"/>
                </a:solidFill>
                <a:effectLst/>
                <a:latin typeface="+mn-lt"/>
                <a:ea typeface="+mn-ea"/>
                <a:cs typeface="+mn-cs"/>
              </a:rPr>
              <a:t>, LJ, et al. Gaps In Knowledge About The Association Between Maternal Periodontitis And Adverse Obstetric Outcomes: An Umbrella Review. J </a:t>
            </a:r>
            <a:r>
              <a:rPr lang="en-US" sz="1200" i="0" kern="1200" dirty="0" err="1">
                <a:solidFill>
                  <a:schemeClr val="tx1"/>
                </a:solidFill>
                <a:effectLst/>
                <a:latin typeface="+mn-lt"/>
                <a:ea typeface="+mn-ea"/>
                <a:cs typeface="+mn-cs"/>
              </a:rPr>
              <a:t>Evid</a:t>
            </a:r>
            <a:r>
              <a:rPr lang="en-US" sz="1200" i="0" kern="1200" dirty="0">
                <a:solidFill>
                  <a:schemeClr val="tx1"/>
                </a:solidFill>
                <a:effectLst/>
                <a:latin typeface="+mn-lt"/>
                <a:ea typeface="+mn-ea"/>
                <a:cs typeface="+mn-cs"/>
              </a:rPr>
              <a:t> Base Dent </a:t>
            </a:r>
            <a:r>
              <a:rPr lang="en-US" sz="1200" i="0" kern="1200" dirty="0" err="1">
                <a:solidFill>
                  <a:schemeClr val="tx1"/>
                </a:solidFill>
                <a:effectLst/>
                <a:latin typeface="+mn-lt"/>
                <a:ea typeface="+mn-ea"/>
                <a:cs typeface="+mn-cs"/>
              </a:rPr>
              <a:t>Pract</a:t>
            </a:r>
            <a:r>
              <a:rPr lang="en-US" sz="1200" i="0" kern="1200" dirty="0">
                <a:solidFill>
                  <a:schemeClr val="tx1"/>
                </a:solidFill>
                <a:effectLst/>
                <a:latin typeface="+mn-lt"/>
                <a:ea typeface="+mn-ea"/>
                <a:cs typeface="+mn-cs"/>
              </a:rPr>
              <a:t>. 2018; 1-27. </a:t>
            </a:r>
            <a:endParaRPr lang="en-US" altLang="en-US"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Boggess KA, Edelstein BL. Oral health in women during preconception and pregnancy: Implications for birth outcomes and infant oral health. </a:t>
            </a:r>
            <a:r>
              <a:rPr lang="en-US" altLang="en-US" dirty="0" err="1">
                <a:latin typeface="Arial" panose="020B0604020202020204" pitchFamily="34" charset="0"/>
              </a:rPr>
              <a:t>Matern</a:t>
            </a:r>
            <a:r>
              <a:rPr lang="en-US" altLang="en-US" dirty="0">
                <a:latin typeface="Arial" panose="020B0604020202020204" pitchFamily="34" charset="0"/>
              </a:rPr>
              <a:t> Child Health J. 2006; 10: S169-174.</a:t>
            </a:r>
          </a:p>
          <a:p>
            <a:pPr marL="171450" indent="-171450">
              <a:buFont typeface="Arial" panose="020B0604020202020204" pitchFamily="34" charset="0"/>
              <a:buChar char="•"/>
              <a:defRPr/>
            </a:pPr>
            <a:r>
              <a:rPr lang="en-US" altLang="en-US" dirty="0" err="1">
                <a:latin typeface="Arial" panose="020B0604020202020204" pitchFamily="34" charset="0"/>
              </a:rPr>
              <a:t>Dörtbudak</a:t>
            </a:r>
            <a:r>
              <a:rPr lang="en-US" altLang="en-US" dirty="0">
                <a:latin typeface="Arial" panose="020B0604020202020204" pitchFamily="34" charset="0"/>
              </a:rPr>
              <a:t> O, Eberhardt R, Ulm M, Persson GR. Periodontitis, a marker of risk in pregnancy for preterm birth. J </a:t>
            </a:r>
            <a:r>
              <a:rPr lang="en-US" altLang="en-US" dirty="0" err="1">
                <a:latin typeface="Arial" panose="020B0604020202020204" pitchFamily="34" charset="0"/>
              </a:rPr>
              <a:t>Clin</a:t>
            </a:r>
            <a:r>
              <a:rPr lang="en-US" altLang="en-US" dirty="0">
                <a:latin typeface="Arial" panose="020B0604020202020204" pitchFamily="34" charset="0"/>
              </a:rPr>
              <a:t> </a:t>
            </a:r>
            <a:r>
              <a:rPr lang="en-US" altLang="en-US" dirty="0" err="1">
                <a:latin typeface="Arial" panose="020B0604020202020204" pitchFamily="34" charset="0"/>
              </a:rPr>
              <a:t>Periodontol</a:t>
            </a:r>
            <a:r>
              <a:rPr lang="en-US" altLang="en-US" dirty="0">
                <a:latin typeface="Arial" panose="020B0604020202020204" pitchFamily="34" charset="0"/>
              </a:rPr>
              <a:t>. 2005; 32:45-52.</a:t>
            </a:r>
          </a:p>
          <a:p>
            <a:pPr marL="171450" indent="-171450">
              <a:buFont typeface="Arial" panose="020B0604020202020204" pitchFamily="34" charset="0"/>
              <a:buChar char="•"/>
              <a:defRPr/>
            </a:pPr>
            <a:r>
              <a:rPr lang="en-US" altLang="en-US" dirty="0" err="1">
                <a:latin typeface="Arial" panose="020B0604020202020204" pitchFamily="34" charset="0"/>
              </a:rPr>
              <a:t>Goepfert</a:t>
            </a:r>
            <a:r>
              <a:rPr lang="en-US" altLang="en-US" dirty="0">
                <a:latin typeface="Arial" panose="020B0604020202020204" pitchFamily="34" charset="0"/>
              </a:rPr>
              <a:t> AR, Jeffcoat MK, Andrews WW, Faye-Petersen O, </a:t>
            </a:r>
            <a:r>
              <a:rPr lang="en-US" altLang="en-US" dirty="0" err="1">
                <a:latin typeface="Arial" panose="020B0604020202020204" pitchFamily="34" charset="0"/>
              </a:rPr>
              <a:t>Cliver</a:t>
            </a:r>
            <a:r>
              <a:rPr lang="en-US" altLang="en-US" dirty="0">
                <a:latin typeface="Arial" panose="020B0604020202020204" pitchFamily="34" charset="0"/>
              </a:rPr>
              <a:t> SP, Goldenberg RL, et al. Periodontal Disease and Upper Genital Tract Inflammation in Early Spontaneous Preterm Birth. Obstetrics &amp; Gynecology 2004; 104: 777-783.</a:t>
            </a:r>
          </a:p>
          <a:p>
            <a:pPr marL="171450" indent="-171450">
              <a:buFont typeface="Arial" panose="020B0604020202020204" pitchFamily="34" charset="0"/>
              <a:buChar char="•"/>
              <a:defRPr/>
            </a:pPr>
            <a:r>
              <a:rPr lang="en-US" altLang="en-US" dirty="0" err="1">
                <a:latin typeface="Arial" panose="020B0604020202020204" pitchFamily="34" charset="0"/>
              </a:rPr>
              <a:t>Xiong</a:t>
            </a:r>
            <a:r>
              <a:rPr lang="en-US" altLang="en-US" dirty="0">
                <a:latin typeface="Arial" panose="020B0604020202020204" pitchFamily="34" charset="0"/>
              </a:rPr>
              <a:t> X, </a:t>
            </a:r>
            <a:r>
              <a:rPr lang="en-US" altLang="en-US" dirty="0" err="1">
                <a:latin typeface="Arial" panose="020B0604020202020204" pitchFamily="34" charset="0"/>
              </a:rPr>
              <a:t>Buekens</a:t>
            </a:r>
            <a:r>
              <a:rPr lang="en-US" altLang="en-US" dirty="0">
                <a:latin typeface="Arial" panose="020B0604020202020204" pitchFamily="34" charset="0"/>
              </a:rPr>
              <a:t> P, Fraser WD, Beck J, </a:t>
            </a:r>
            <a:r>
              <a:rPr lang="en-US" altLang="en-US" dirty="0" err="1">
                <a:latin typeface="Arial" panose="020B0604020202020204" pitchFamily="34" charset="0"/>
              </a:rPr>
              <a:t>Offenbacher</a:t>
            </a:r>
            <a:r>
              <a:rPr lang="en-US" altLang="en-US" dirty="0">
                <a:latin typeface="Arial" panose="020B0604020202020204" pitchFamily="34" charset="0"/>
              </a:rPr>
              <a:t> S. Periodontal disease and adverse pregnancy outcomes: A systematic review. BJOG 2006; 113: 135-143</a:t>
            </a:r>
            <a:r>
              <a:rPr lang="en-US" altLang="en-US" i="1" dirty="0">
                <a:latin typeface="Arial" panose="020B0604020202020204" pitchFamily="34" charset="0"/>
              </a:rPr>
              <a:t>.</a:t>
            </a:r>
            <a:r>
              <a:rPr lang="en-US" altLang="en-US" dirty="0">
                <a:latin typeface="Arial" panose="020B0604020202020204" pitchFamily="34"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3">
            <a:extLst>
              <a:ext uri="{FF2B5EF4-FFF2-40B4-BE49-F238E27FC236}">
                <a16:creationId xmlns:a16="http://schemas.microsoft.com/office/drawing/2014/main" id="{C94A2872-1027-4FC7-8FA6-261C5B91198D}"/>
              </a:ext>
            </a:extLst>
          </p:cNvPr>
          <p:cNvSpPr>
            <a:spLocks noGrp="1" noRot="1" noChangeAspect="1" noChangeArrowheads="1" noTextEdit="1"/>
          </p:cNvSpPr>
          <p:nvPr>
            <p:ph type="sldImg"/>
          </p:nvPr>
        </p:nvSpPr>
        <p:spPr>
          <a:ln/>
        </p:spPr>
      </p:sp>
      <p:sp>
        <p:nvSpPr>
          <p:cNvPr id="55299" name="Notes Placeholder 4">
            <a:extLst>
              <a:ext uri="{FF2B5EF4-FFF2-40B4-BE49-F238E27FC236}">
                <a16:creationId xmlns:a16="http://schemas.microsoft.com/office/drawing/2014/main" id="{4775FE25-0A70-47CF-84DF-451827D3E166}"/>
              </a:ext>
            </a:extLst>
          </p:cNvPr>
          <p:cNvSpPr>
            <a:spLocks noGrp="1"/>
          </p:cNvSpPr>
          <p:nvPr>
            <p:ph type="body" idx="1"/>
          </p:nvPr>
        </p:nvSpPr>
        <p:spPr>
          <a:xfrm>
            <a:off x="244475" y="2960688"/>
            <a:ext cx="6826250" cy="64801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Preterm birth is the number one cause of neonatal mortality in the U.S. and with substantial cost burdens. If treatment of periodontal disease in pregnant women improved pregnancy outcomes it would clearly be of major public health benefit.</a:t>
            </a:r>
          </a:p>
          <a:p>
            <a:pPr>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following table summarizes the current medical literature on this subject. At present, studies do not demonstrate that treatment of periodontal disease during pregnancy improves pregnancy outcomes. However, the studies do demonstrate that periodontitis improved with treatment and that treatment is safe during pregnancy. Studies are needed to determine if pre-pregnancy treatment would lower risk as treatment during pregnancy may be too late to avoid effects of inflammation or placental colonization.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a:defRPr/>
            </a:pPr>
            <a:r>
              <a:rPr lang="en-US" altLang="en-US" b="1" dirty="0">
                <a:latin typeface="Arial" panose="020B0604020202020204" pitchFamily="34" charset="0"/>
              </a:rPr>
              <a:t>Meta-analysis</a:t>
            </a:r>
          </a:p>
          <a:p>
            <a:pPr marL="171450" lvl="0" indent="-171450">
              <a:buFont typeface="Arial" panose="020B0604020202020204" pitchFamily="34" charset="0"/>
              <a:buChar char="•"/>
              <a:defRPr/>
            </a:pPr>
            <a:r>
              <a:rPr lang="en-US" altLang="en-US" dirty="0">
                <a:latin typeface="Arial" panose="020B0604020202020204" pitchFamily="34" charset="0"/>
              </a:rPr>
              <a:t> Analysis offers a very thorough review of the latest evidence.</a:t>
            </a:r>
          </a:p>
          <a:p>
            <a:pPr marL="171450" lvl="0" indent="-171450">
              <a:buFont typeface="Arial" panose="020B0604020202020204" pitchFamily="34" charset="0"/>
              <a:buChar char="•"/>
              <a:defRPr/>
            </a:pPr>
            <a:r>
              <a:rPr lang="en-US" altLang="en-US" dirty="0">
                <a:latin typeface="Arial" panose="020B0604020202020204" pitchFamily="34" charset="0"/>
              </a:rPr>
              <a:t>Inclusion criteria were rigorous with only good RCTs included.</a:t>
            </a:r>
          </a:p>
          <a:p>
            <a:pPr marL="171450" lvl="0" indent="-171450">
              <a:buFont typeface="Arial" panose="020B0604020202020204" pitchFamily="34" charset="0"/>
              <a:buChar char="•"/>
              <a:defRPr/>
            </a:pPr>
            <a:r>
              <a:rPr lang="en-US" altLang="en-US" dirty="0">
                <a:latin typeface="Arial" panose="020B0604020202020204" pitchFamily="34" charset="0"/>
              </a:rPr>
              <a:t>Women in the treatment groups received deep scaling and root </a:t>
            </a:r>
            <a:r>
              <a:rPr lang="en-US" altLang="en-US" dirty="0" err="1">
                <a:latin typeface="Arial" panose="020B0604020202020204" pitchFamily="34" charset="0"/>
              </a:rPr>
              <a:t>planing</a:t>
            </a:r>
            <a:r>
              <a:rPr lang="en-US" altLang="en-US" dirty="0">
                <a:latin typeface="Arial" panose="020B0604020202020204" pitchFamily="34" charset="0"/>
              </a:rPr>
              <a:t> (vigorous removal of bacterial plaques, calculus deposits, and necrotic tissue) below and at the gum line; the standard of care for periodontitis management) before 24 weeks gestation</a:t>
            </a:r>
          </a:p>
          <a:p>
            <a:pPr marL="171450" lvl="0" indent="-171450">
              <a:buFont typeface="Arial" panose="020B0604020202020204" pitchFamily="34" charset="0"/>
              <a:buChar char="•"/>
              <a:defRPr/>
            </a:pPr>
            <a:r>
              <a:rPr lang="en-US" altLang="en-US" dirty="0">
                <a:latin typeface="Arial" panose="020B0604020202020204" pitchFamily="34" charset="0"/>
              </a:rPr>
              <a:t>Women in the control groups received routine prenatal care but no specific dental care until after delivery when they were offered deep scaling and root </a:t>
            </a:r>
            <a:r>
              <a:rPr lang="en-US" altLang="en-US" dirty="0" err="1">
                <a:latin typeface="Arial" panose="020B0604020202020204" pitchFamily="34" charset="0"/>
              </a:rPr>
              <a:t>planing</a:t>
            </a:r>
            <a:r>
              <a:rPr lang="en-US" altLang="en-US" dirty="0">
                <a:latin typeface="Arial" panose="020B0604020202020204" pitchFamily="34" charset="0"/>
              </a:rPr>
              <a:t>.</a:t>
            </a:r>
          </a:p>
          <a:p>
            <a:pPr marL="171450" lvl="0" indent="-171450">
              <a:buFont typeface="Arial" panose="020B0604020202020204" pitchFamily="34" charset="0"/>
              <a:buChar char="•"/>
              <a:defRPr/>
            </a:pPr>
            <a:r>
              <a:rPr lang="en-US" altLang="en-US" dirty="0">
                <a:latin typeface="Arial" panose="020B0604020202020204" pitchFamily="34" charset="0"/>
              </a:rPr>
              <a:t>Other studies listed are more recent studies not included in the meta-analysis</a:t>
            </a:r>
          </a:p>
          <a:p>
            <a:pPr lvl="1">
              <a:defRPr/>
            </a:pPr>
            <a:endParaRPr lang="en-US" altLang="en-US" dirty="0">
              <a:latin typeface="Arial" panose="020B0604020202020204" pitchFamily="34" charset="0"/>
            </a:endParaRPr>
          </a:p>
          <a:p>
            <a:pPr>
              <a:defRPr/>
            </a:pPr>
            <a:r>
              <a:rPr lang="en-US" altLang="en-US" b="1" dirty="0">
                <a:latin typeface="Arial" panose="020B0604020202020204" pitchFamily="34" charset="0"/>
              </a:rPr>
              <a:t>Definitions</a:t>
            </a:r>
          </a:p>
          <a:p>
            <a:pPr>
              <a:defRPr/>
            </a:pPr>
            <a:r>
              <a:rPr lang="en-US" altLang="en-US" dirty="0">
                <a:latin typeface="Arial" panose="020B0604020202020204" pitchFamily="34" charset="0"/>
              </a:rPr>
              <a:t>PTB = Preterm Birth </a:t>
            </a:r>
          </a:p>
          <a:p>
            <a:pPr>
              <a:defRPr/>
            </a:pPr>
            <a:r>
              <a:rPr lang="en-US" altLang="en-US" dirty="0">
                <a:latin typeface="Arial" panose="020B0604020202020204" pitchFamily="34" charset="0"/>
              </a:rPr>
              <a:t>LBW= Low Birth Weight </a:t>
            </a:r>
          </a:p>
          <a:p>
            <a:pPr>
              <a:defRPr/>
            </a:pPr>
            <a:r>
              <a:rPr lang="en-US" altLang="en-US" dirty="0">
                <a:latin typeface="Arial" panose="020B0604020202020204" pitchFamily="34" charset="0"/>
              </a:rPr>
              <a:t>OR = Odds Ratio </a:t>
            </a:r>
          </a:p>
          <a:p>
            <a:pPr>
              <a:defRPr/>
            </a:pPr>
            <a:r>
              <a:rPr lang="en-US" altLang="en-US" dirty="0">
                <a:latin typeface="Arial" panose="020B0604020202020204" pitchFamily="34" charset="0"/>
              </a:rPr>
              <a:t>CI = Confidence Intervals</a:t>
            </a:r>
          </a:p>
          <a:p>
            <a:pPr>
              <a:defRPr/>
            </a:pPr>
            <a:r>
              <a:rPr lang="en-US" altLang="en-US" dirty="0">
                <a:latin typeface="Arial" panose="020B0604020202020204" pitchFamily="34" charset="0"/>
              </a:rPr>
              <a:t>RR = Relative Risk</a:t>
            </a:r>
          </a:p>
          <a:p>
            <a:pPr>
              <a:defRPr/>
            </a:pPr>
            <a:endParaRPr lang="en-US" altLang="en-US" dirty="0">
              <a:latin typeface="Arial" panose="020B0604020202020204" pitchFamily="34" charset="0"/>
            </a:endParaRPr>
          </a:p>
          <a:p>
            <a:pPr>
              <a:defRPr/>
            </a:pPr>
            <a:r>
              <a:rPr lang="en-US" altLang="en-US" b="1" u="sng" dirty="0">
                <a:latin typeface="Arial" panose="020B0604020202020204" pitchFamily="34" charset="0"/>
              </a:rPr>
              <a:t>References</a:t>
            </a:r>
            <a:endParaRPr lang="en-US" altLang="en-US" dirty="0">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err="1">
                <a:solidFill>
                  <a:schemeClr val="tx1"/>
                </a:solidFill>
                <a:effectLst/>
                <a:latin typeface="+mn-lt"/>
                <a:ea typeface="+mn-ea"/>
                <a:cs typeface="+mn-cs"/>
              </a:rPr>
              <a:t>Iheozor</a:t>
            </a:r>
            <a:r>
              <a:rPr lang="en-US" sz="1200" i="0" kern="1200" dirty="0">
                <a:solidFill>
                  <a:schemeClr val="tx1"/>
                </a:solidFill>
                <a:effectLst/>
                <a:latin typeface="+mn-lt"/>
                <a:ea typeface="+mn-ea"/>
                <a:cs typeface="+mn-cs"/>
              </a:rPr>
              <a:t>-Ejiofor Z, Middleton P, Esposito M, Glenny AM. Treating periodontal disease for preventing adverse birth outcomes in pregnant women. Cochrane Database of Systematic Reviews. 2017; Issue 6. Art. No.: CD005297.</a:t>
            </a:r>
            <a:endParaRPr lang="en-US" altLang="en-US" dirty="0">
              <a:latin typeface="Arial" panose="020B0604020202020204" pitchFamily="34" charset="0"/>
            </a:endParaRPr>
          </a:p>
          <a:p>
            <a:pPr marL="171450" indent="-171450">
              <a:buFont typeface="Arial" panose="020B0604020202020204" pitchFamily="34" charset="0"/>
              <a:buChar char="•"/>
              <a:defRPr/>
            </a:pPr>
            <a:r>
              <a:rPr lang="en-US" altLang="en-US" dirty="0" err="1">
                <a:latin typeface="Arial" panose="020B0604020202020204" pitchFamily="34" charset="0"/>
              </a:rPr>
              <a:t>Polyzos</a:t>
            </a:r>
            <a:r>
              <a:rPr lang="en-US" altLang="en-US" dirty="0">
                <a:latin typeface="Arial" panose="020B0604020202020204" pitchFamily="34" charset="0"/>
              </a:rPr>
              <a:t> NP, </a:t>
            </a:r>
            <a:r>
              <a:rPr lang="en-US" altLang="en-US" dirty="0" err="1">
                <a:latin typeface="Arial" panose="020B0604020202020204" pitchFamily="34" charset="0"/>
              </a:rPr>
              <a:t>Polyzos</a:t>
            </a:r>
            <a:r>
              <a:rPr lang="en-US" altLang="en-US" dirty="0">
                <a:latin typeface="Arial" panose="020B0604020202020204" pitchFamily="34" charset="0"/>
              </a:rPr>
              <a:t> IP, Mauri D, et al. Effect of periodontal disease treatment during pregnancy on preterm birth incidence: a meta-analysis of randomized trials. Am J </a:t>
            </a:r>
            <a:r>
              <a:rPr lang="en-US" altLang="en-US" dirty="0" err="1">
                <a:latin typeface="Arial" panose="020B0604020202020204" pitchFamily="34" charset="0"/>
              </a:rPr>
              <a:t>Obstet</a:t>
            </a:r>
            <a:r>
              <a:rPr lang="en-US" altLang="en-US" dirty="0">
                <a:latin typeface="Arial" panose="020B0604020202020204" pitchFamily="34" charset="0"/>
              </a:rPr>
              <a:t> Gynecol. 2009; 200(3): 225-232.</a:t>
            </a:r>
          </a:p>
          <a:p>
            <a:pPr marL="171450" indent="-171450">
              <a:buFont typeface="Arial" panose="020B0604020202020204" pitchFamily="34" charset="0"/>
              <a:buChar char="•"/>
              <a:defRPr/>
            </a:pPr>
            <a:r>
              <a:rPr lang="en-US" altLang="en-US" dirty="0" err="1">
                <a:latin typeface="Arial" panose="020B0604020202020204" pitchFamily="34" charset="0"/>
              </a:rPr>
              <a:t>Offenbacher</a:t>
            </a:r>
            <a:r>
              <a:rPr lang="en-US" altLang="en-US" dirty="0">
                <a:latin typeface="Arial" panose="020B0604020202020204" pitchFamily="34" charset="0"/>
              </a:rPr>
              <a:t> S, Beck J, Jared H, et al. Maternal oral therapy to reduce obstetric risk(MOTOR): A report of a </a:t>
            </a:r>
            <a:r>
              <a:rPr lang="en-US" altLang="en-US" dirty="0" err="1">
                <a:latin typeface="Arial" panose="020B0604020202020204" pitchFamily="34" charset="0"/>
              </a:rPr>
              <a:t>mulitcentered</a:t>
            </a:r>
            <a:r>
              <a:rPr lang="en-US" altLang="en-US" dirty="0">
                <a:latin typeface="Arial" panose="020B0604020202020204" pitchFamily="34" charset="0"/>
              </a:rPr>
              <a:t> periodontal therapy randomized-controlled trial on rate of preterm delivery. Am J </a:t>
            </a:r>
            <a:r>
              <a:rPr lang="en-US" altLang="en-US" dirty="0" err="1">
                <a:latin typeface="Arial" panose="020B0604020202020204" pitchFamily="34" charset="0"/>
              </a:rPr>
              <a:t>Obstet</a:t>
            </a:r>
            <a:r>
              <a:rPr lang="en-US" altLang="en-US" dirty="0">
                <a:latin typeface="Arial" panose="020B0604020202020204" pitchFamily="34" charset="0"/>
              </a:rPr>
              <a:t> Gynecol. 2008; 199(6): S2.</a:t>
            </a:r>
          </a:p>
          <a:p>
            <a:pPr marL="171450" indent="-171450">
              <a:buFont typeface="Arial" panose="020B0604020202020204" pitchFamily="34" charset="0"/>
              <a:buChar char="•"/>
              <a:defRPr/>
            </a:pPr>
            <a:r>
              <a:rPr lang="en-US" altLang="en-US" dirty="0">
                <a:latin typeface="Arial" panose="020B0604020202020204" pitchFamily="34" charset="0"/>
              </a:rPr>
              <a:t>Srinivas SK, </a:t>
            </a:r>
            <a:r>
              <a:rPr lang="en-US" altLang="en-US" dirty="0" err="1">
                <a:latin typeface="Arial" panose="020B0604020202020204" pitchFamily="34" charset="0"/>
              </a:rPr>
              <a:t>Sammel</a:t>
            </a:r>
            <a:r>
              <a:rPr lang="en-US" altLang="en-US" dirty="0">
                <a:latin typeface="Arial" panose="020B0604020202020204" pitchFamily="34" charset="0"/>
              </a:rPr>
              <a:t> MD, </a:t>
            </a:r>
            <a:r>
              <a:rPr lang="en-US" altLang="en-US" dirty="0" err="1">
                <a:latin typeface="Arial" panose="020B0604020202020204" pitchFamily="34" charset="0"/>
              </a:rPr>
              <a:t>Stamilio</a:t>
            </a:r>
            <a:r>
              <a:rPr lang="en-US" altLang="en-US" dirty="0">
                <a:latin typeface="Arial" panose="020B0604020202020204" pitchFamily="34" charset="0"/>
              </a:rPr>
              <a:t> DM, et al. Periodontal disease and adverse pregnancy outcomes: is there an association? Am J </a:t>
            </a:r>
            <a:r>
              <a:rPr lang="en-US" altLang="en-US" dirty="0" err="1">
                <a:latin typeface="Arial" panose="020B0604020202020204" pitchFamily="34" charset="0"/>
              </a:rPr>
              <a:t>Obstet</a:t>
            </a:r>
            <a:r>
              <a:rPr lang="en-US" altLang="en-US" dirty="0">
                <a:latin typeface="Arial" panose="020B0604020202020204" pitchFamily="34" charset="0"/>
              </a:rPr>
              <a:t> Gynecol. 2009; 200(5): 497.e1-8.</a:t>
            </a:r>
          </a:p>
          <a:p>
            <a:pPr marL="171450" indent="-171450">
              <a:buFont typeface="Arial" panose="020B0604020202020204" pitchFamily="34" charset="0"/>
              <a:buChar char="•"/>
              <a:defRPr/>
            </a:pPr>
            <a:r>
              <a:rPr lang="en-US" altLang="en-US" dirty="0">
                <a:latin typeface="Arial" panose="020B0604020202020204" pitchFamily="34" charset="0"/>
              </a:rPr>
              <a:t>Newnham JP, Newnham IA, Ball CM, et al. Treatment of periodontal disease during pregnancy: a randomized controlled trial. </a:t>
            </a:r>
            <a:r>
              <a:rPr lang="en-US" altLang="en-US" dirty="0" err="1">
                <a:latin typeface="Arial" panose="020B0604020202020204" pitchFamily="34" charset="0"/>
              </a:rPr>
              <a:t>Obstet</a:t>
            </a:r>
            <a:r>
              <a:rPr lang="en-US" altLang="en-US" dirty="0">
                <a:latin typeface="Arial" panose="020B0604020202020204" pitchFamily="34" charset="0"/>
              </a:rPr>
              <a:t> Gynecol. 2009; 114: 1239-48.</a:t>
            </a:r>
          </a:p>
          <a:p>
            <a:pPr marL="171450" indent="-171450">
              <a:buFont typeface="Arial" panose="020B0604020202020204" pitchFamily="34" charset="0"/>
              <a:buChar char="•"/>
              <a:defRPr/>
            </a:pPr>
            <a:r>
              <a:rPr lang="en-US" altLang="en-US" dirty="0" err="1">
                <a:latin typeface="Arial" panose="020B0604020202020204" pitchFamily="34" charset="0"/>
              </a:rPr>
              <a:t>Xiong</a:t>
            </a:r>
            <a:r>
              <a:rPr lang="en-US" altLang="en-US" dirty="0">
                <a:latin typeface="Arial" panose="020B0604020202020204" pitchFamily="34" charset="0"/>
              </a:rPr>
              <a:t> X, </a:t>
            </a:r>
            <a:r>
              <a:rPr lang="en-US" altLang="en-US" dirty="0" err="1">
                <a:latin typeface="Arial" panose="020B0604020202020204" pitchFamily="34" charset="0"/>
              </a:rPr>
              <a:t>Buekens</a:t>
            </a:r>
            <a:r>
              <a:rPr lang="en-US" altLang="en-US" dirty="0">
                <a:latin typeface="Arial" panose="020B0604020202020204" pitchFamily="34" charset="0"/>
              </a:rPr>
              <a:t> P, Goldenberg RL et al. Optimal timing of periodontal disease treatment for prevention of adverse pregnancy outcomes: before or during pregnancy? Am J </a:t>
            </a:r>
            <a:r>
              <a:rPr lang="en-US" altLang="en-US" dirty="0" err="1">
                <a:latin typeface="Arial" panose="020B0604020202020204" pitchFamily="34" charset="0"/>
              </a:rPr>
              <a:t>Obstet</a:t>
            </a:r>
            <a:r>
              <a:rPr lang="en-US" altLang="en-US" dirty="0">
                <a:latin typeface="Arial" panose="020B0604020202020204" pitchFamily="34" charset="0"/>
              </a:rPr>
              <a:t> Gynecol. 2011; 205(111): e1-6.</a:t>
            </a:r>
          </a:p>
        </p:txBody>
      </p:sp>
      <p:sp>
        <p:nvSpPr>
          <p:cNvPr id="53252" name="Slide Number Placeholder 5">
            <a:extLst>
              <a:ext uri="{FF2B5EF4-FFF2-40B4-BE49-F238E27FC236}">
                <a16:creationId xmlns:a16="http://schemas.microsoft.com/office/drawing/2014/main" id="{5410C17C-7B7D-4B16-B714-1EC41A4B01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B2CE12-E4A4-4DAE-AADB-665326C849CF}"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a:extLst>
              <a:ext uri="{FF2B5EF4-FFF2-40B4-BE49-F238E27FC236}">
                <a16:creationId xmlns:a16="http://schemas.microsoft.com/office/drawing/2014/main" id="{45796A1D-F067-415F-BCF7-9E1BADB3EC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CA8503-8642-4674-8397-63CFD761F204}"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299" name="Slide Image Placeholder 5">
            <a:extLst>
              <a:ext uri="{FF2B5EF4-FFF2-40B4-BE49-F238E27FC236}">
                <a16:creationId xmlns:a16="http://schemas.microsoft.com/office/drawing/2014/main" id="{63B5C8FB-631E-48A0-A078-386C63CF4579}"/>
              </a:ext>
            </a:extLst>
          </p:cNvPr>
          <p:cNvSpPr>
            <a:spLocks noGrp="1" noRot="1" noChangeAspect="1" noChangeArrowheads="1" noTextEdit="1"/>
          </p:cNvSpPr>
          <p:nvPr>
            <p:ph type="sldImg"/>
          </p:nvPr>
        </p:nvSpPr>
        <p:spPr>
          <a:ln/>
        </p:spPr>
      </p:sp>
      <p:sp>
        <p:nvSpPr>
          <p:cNvPr id="55300" name="Notes Placeholder 6">
            <a:extLst>
              <a:ext uri="{FF2B5EF4-FFF2-40B4-BE49-F238E27FC236}">
                <a16:creationId xmlns:a16="http://schemas.microsoft.com/office/drawing/2014/main" id="{C6B47297-35EE-413E-BE12-3C549F90BB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The Bottom Line </a:t>
            </a:r>
            <a:endParaRPr lang="en-US" altLang="en-US">
              <a:latin typeface="Arial" panose="020B0604020202020204" pitchFamily="34" charset="0"/>
            </a:endParaRPr>
          </a:p>
          <a:p>
            <a:r>
              <a:rPr lang="en-US" altLang="en-US">
                <a:latin typeface="Arial" panose="020B0604020202020204" pitchFamily="34" charset="0"/>
              </a:rPr>
              <a:t>• Periodontal disease is associated with preterm birth and low birth weight as found in case-control and observational studies; however RCTs conducted during pregnancy have not resulted in improved outcomes as reviewed in the previous 2 slides</a:t>
            </a:r>
          </a:p>
          <a:p>
            <a:r>
              <a:rPr lang="en-US" altLang="en-US">
                <a:latin typeface="Arial" panose="020B0604020202020204" pitchFamily="34" charset="0"/>
              </a:rPr>
              <a:t>• Periodontal disease does improve with treatment during pregnancy, women feel better, their teeth will have a better chance of long term health, and this might mitigate other potential systemic risks of periodontal disease (e.g. heart disease)</a:t>
            </a:r>
          </a:p>
          <a:p>
            <a:r>
              <a:rPr lang="en-US" altLang="en-US">
                <a:latin typeface="Arial" panose="020B0604020202020204" pitchFamily="34" charset="0"/>
              </a:rPr>
              <a:t>• Periodontal treatment is safe during pregnancy </a:t>
            </a:r>
          </a:p>
          <a:p>
            <a:r>
              <a:rPr lang="en-US" altLang="en-US">
                <a:latin typeface="Arial" panose="020B0604020202020204" pitchFamily="34" charset="0"/>
              </a:rPr>
              <a:t>A recent editorial postulates that treatment of periodontitis during pregnancy may be too late as the inflammation cascade and bacteremia of treatment still occur when treatment occurs during pregnancy. Reducing periodontitis before pregnancy may reduce the factors of periodontitis that contribute to preterm labor.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a:extLst>
              <a:ext uri="{FF2B5EF4-FFF2-40B4-BE49-F238E27FC236}">
                <a16:creationId xmlns:a16="http://schemas.microsoft.com/office/drawing/2014/main" id="{1C3921F4-DA87-4C06-BF67-322639F405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572718-6891-4190-A5F8-983FE3F59541}"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3" name="Slide Image Placeholder 5">
            <a:extLst>
              <a:ext uri="{FF2B5EF4-FFF2-40B4-BE49-F238E27FC236}">
                <a16:creationId xmlns:a16="http://schemas.microsoft.com/office/drawing/2014/main" id="{7C792762-3A35-4E6E-96D5-357C00441A44}"/>
              </a:ext>
            </a:extLst>
          </p:cNvPr>
          <p:cNvSpPr>
            <a:spLocks noGrp="1" noRot="1" noChangeAspect="1" noChangeArrowheads="1" noTextEdit="1"/>
          </p:cNvSpPr>
          <p:nvPr>
            <p:ph type="sldImg"/>
          </p:nvPr>
        </p:nvSpPr>
        <p:spPr>
          <a:ln/>
        </p:spPr>
      </p:sp>
      <p:sp>
        <p:nvSpPr>
          <p:cNvPr id="20484" name="Notes Placeholder 6">
            <a:extLst>
              <a:ext uri="{FF2B5EF4-FFF2-40B4-BE49-F238E27FC236}">
                <a16:creationId xmlns:a16="http://schemas.microsoft.com/office/drawing/2014/main" id="{236F1D09-2A18-43D1-8E6C-00AF53517D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course addresses the importance of oral health before, during, and after pregnancy. Clinicians will explore the prevalence of oral disease during pregnancy and its consequences for both mothers and children, as well as review dental treatment guidelines for pregnant women.</a:t>
            </a:r>
          </a:p>
          <a:p>
            <a:endParaRPr lang="en-US" altLang="en-US" b="1">
              <a:latin typeface="Arial" panose="020B0604020202020204" pitchFamily="34" charset="0"/>
            </a:endParaRPr>
          </a:p>
          <a:p>
            <a:r>
              <a:rPr lang="en-US" altLang="en-US" b="1">
                <a:latin typeface="Arial" panose="020B0604020202020204" pitchFamily="34" charset="0"/>
              </a:rPr>
              <a:t>Acknowledgements: </a:t>
            </a:r>
          </a:p>
          <a:p>
            <a:r>
              <a:rPr lang="en-US" altLang="en-US">
                <a:latin typeface="Arial" panose="020B0604020202020204" pitchFamily="34" charset="0"/>
              </a:rPr>
              <a:t>Course Steering Committee Editors </a:t>
            </a:r>
          </a:p>
          <a:p>
            <a:pPr lvl="1"/>
            <a:r>
              <a:rPr lang="en-US" altLang="en-US">
                <a:latin typeface="Arial" panose="020B0604020202020204" pitchFamily="34" charset="0"/>
              </a:rPr>
              <a:t> Hugh Silk, M.D.</a:t>
            </a:r>
          </a:p>
          <a:p>
            <a:r>
              <a:rPr lang="en-US" altLang="en-US">
                <a:latin typeface="Arial" panose="020B0604020202020204" pitchFamily="34" charset="0"/>
              </a:rPr>
              <a:t>Consultants </a:t>
            </a:r>
          </a:p>
          <a:p>
            <a:pPr lvl="1"/>
            <a:r>
              <a:rPr lang="en-US" altLang="en-US">
                <a:latin typeface="Arial" panose="020B0604020202020204" pitchFamily="34" charset="0"/>
              </a:rPr>
              <a:t> OB/GYN – Lucy Chie, </a:t>
            </a:r>
          </a:p>
          <a:p>
            <a:pPr lvl="1"/>
            <a:r>
              <a:rPr lang="en-US" altLang="en-US">
                <a:latin typeface="Arial" panose="020B0604020202020204" pitchFamily="34" charset="0"/>
              </a:rPr>
              <a:t> Dentistry - Rocio Quinonez, D.M.S, M.P.H.</a:t>
            </a:r>
          </a:p>
          <a:p>
            <a:r>
              <a:rPr lang="en-US" altLang="en-US">
                <a:latin typeface="Arial" panose="020B0604020202020204" pitchFamily="34" charset="0"/>
              </a:rPr>
              <a:t>Smiles for Life Editor</a:t>
            </a:r>
          </a:p>
          <a:p>
            <a:pPr lvl="1"/>
            <a:r>
              <a:rPr lang="en-US" altLang="en-US">
                <a:latin typeface="Arial" panose="020B0604020202020204" pitchFamily="34" charset="0"/>
              </a:rPr>
              <a:t>Melinda Clark, M.D.</a:t>
            </a:r>
          </a:p>
          <a:p>
            <a:endParaRPr lang="en-US" altLang="en-US">
              <a:latin typeface="Arial" panose="020B0604020202020204" pitchFamily="34" charset="0"/>
            </a:endParaRPr>
          </a:p>
          <a:p>
            <a:r>
              <a:rPr lang="en-US" altLang="en-US" b="1">
                <a:latin typeface="Arial" panose="020B0604020202020204" pitchFamily="34" charset="0"/>
              </a:rPr>
              <a:t>Last Modified: </a:t>
            </a:r>
          </a:p>
          <a:p>
            <a:r>
              <a:rPr lang="en-US" altLang="en-US">
                <a:latin typeface="Arial" panose="020B0604020202020204" pitchFamily="34" charset="0"/>
              </a:rPr>
              <a:t>January 2018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a:extLst>
              <a:ext uri="{FF2B5EF4-FFF2-40B4-BE49-F238E27FC236}">
                <a16:creationId xmlns:a16="http://schemas.microsoft.com/office/drawing/2014/main" id="{7F2E19E5-6B35-4A1B-AF96-C72A4BD6BC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4B9DCC-6AD9-4C30-8C5F-D384E83D732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347" name="Slide Image Placeholder 5">
            <a:extLst>
              <a:ext uri="{FF2B5EF4-FFF2-40B4-BE49-F238E27FC236}">
                <a16:creationId xmlns:a16="http://schemas.microsoft.com/office/drawing/2014/main" id="{DE4EC44F-63B7-49AE-8FAF-EDAFB24C0261}"/>
              </a:ext>
            </a:extLst>
          </p:cNvPr>
          <p:cNvSpPr>
            <a:spLocks noGrp="1" noRot="1" noChangeAspect="1" noChangeArrowheads="1" noTextEdit="1"/>
          </p:cNvSpPr>
          <p:nvPr>
            <p:ph type="sldImg"/>
          </p:nvPr>
        </p:nvSpPr>
        <p:spPr>
          <a:ln/>
        </p:spPr>
      </p:sp>
      <p:sp>
        <p:nvSpPr>
          <p:cNvPr id="57348" name="Notes Placeholder 6">
            <a:extLst>
              <a:ext uri="{FF2B5EF4-FFF2-40B4-BE49-F238E27FC236}">
                <a16:creationId xmlns:a16="http://schemas.microsoft.com/office/drawing/2014/main" id="{072BCC89-27D1-43AD-B325-5A73FAABE9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Learning objective targeted in this chapter:</a:t>
            </a:r>
            <a:r>
              <a:rPr lang="en-US" altLang="en-US">
                <a:latin typeface="Arial" panose="020B0604020202020204" pitchFamily="34" charset="0"/>
              </a:rPr>
              <a:t> </a:t>
            </a:r>
          </a:p>
          <a:p>
            <a:pPr marL="723900" lvl="1" indent="-241300">
              <a:buFont typeface="Calibri" panose="020F0502020204030204" pitchFamily="34" charset="0"/>
              <a:buAutoNum type="arabicPeriod"/>
            </a:pPr>
            <a:r>
              <a:rPr lang="en-US" altLang="en-US">
                <a:latin typeface="Arial" panose="020B0604020202020204" pitchFamily="34" charset="0"/>
              </a:rPr>
              <a:t>Manage other oral conditions in pregnancy.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a:extLst>
              <a:ext uri="{FF2B5EF4-FFF2-40B4-BE49-F238E27FC236}">
                <a16:creationId xmlns:a16="http://schemas.microsoft.com/office/drawing/2014/main" id="{AD82A3E3-90EE-427E-9845-EB1F0558B1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6A058D-3989-42CA-80E2-8358076527E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395" name="Slide Image Placeholder 5">
            <a:extLst>
              <a:ext uri="{FF2B5EF4-FFF2-40B4-BE49-F238E27FC236}">
                <a16:creationId xmlns:a16="http://schemas.microsoft.com/office/drawing/2014/main" id="{82346F88-5FFB-4780-926B-B3D6561A18A6}"/>
              </a:ext>
            </a:extLst>
          </p:cNvPr>
          <p:cNvSpPr>
            <a:spLocks noGrp="1" noRot="1" noChangeAspect="1" noChangeArrowheads="1" noTextEdit="1"/>
          </p:cNvSpPr>
          <p:nvPr>
            <p:ph type="sldImg"/>
          </p:nvPr>
        </p:nvSpPr>
        <p:spPr>
          <a:ln/>
        </p:spPr>
      </p:sp>
      <p:sp>
        <p:nvSpPr>
          <p:cNvPr id="59396" name="Notes Placeholder 6">
            <a:extLst>
              <a:ext uri="{FF2B5EF4-FFF2-40B4-BE49-F238E27FC236}">
                <a16:creationId xmlns:a16="http://schemas.microsoft.com/office/drawing/2014/main" id="{B08FB70E-DEDC-470D-B840-EA3DA5B44B4A}"/>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Pregnancy granuloma may be found in 5% of pregnant women. It is indistinguishable from pyogenic granuloma and is a rapidly growing, tumor-like lesion that develops as a response to local irritation such as poor hygiene, overhanging restorations, or trauma. Increasing estrogen and progesterone levels during pregnancy exacerbate the condition. </a:t>
            </a:r>
          </a:p>
          <a:p>
            <a:pPr>
              <a:defRPr/>
            </a:pPr>
            <a:endParaRPr lang="en-US" altLang="en-US" dirty="0">
              <a:latin typeface="Arial" panose="020B0604020202020204" pitchFamily="34" charset="0"/>
            </a:endParaRPr>
          </a:p>
          <a:p>
            <a:pPr>
              <a:defRPr/>
            </a:pPr>
            <a:r>
              <a:rPr lang="en-US" altLang="en-US" b="1" dirty="0">
                <a:latin typeface="Arial" panose="020B0604020202020204" pitchFamily="34" charset="0"/>
              </a:rPr>
              <a:t>Symptoms</a:t>
            </a:r>
          </a:p>
          <a:p>
            <a:pPr lvl="1">
              <a:defRPr/>
            </a:pPr>
            <a:r>
              <a:rPr lang="en-US" altLang="en-US" dirty="0">
                <a:latin typeface="Arial" panose="020B0604020202020204" pitchFamily="34" charset="0"/>
              </a:rPr>
              <a:t> Erythematous, nonpainful, smooth, or lobulated mass </a:t>
            </a:r>
          </a:p>
          <a:p>
            <a:pPr lvl="1">
              <a:defRPr/>
            </a:pPr>
            <a:r>
              <a:rPr lang="en-US" altLang="en-US" dirty="0">
                <a:latin typeface="Arial" panose="020B0604020202020204" pitchFamily="34" charset="0"/>
              </a:rPr>
              <a:t> Bleeds easily when touched </a:t>
            </a:r>
          </a:p>
          <a:p>
            <a:pPr lvl="1">
              <a:defRPr/>
            </a:pPr>
            <a:r>
              <a:rPr lang="en-US" altLang="en-US" dirty="0">
                <a:latin typeface="Arial" panose="020B0604020202020204" pitchFamily="34" charset="0"/>
              </a:rPr>
              <a:t> Most frequently develops on the gingiva, but less common locations include the lip, tongue, or buccal mucosa </a:t>
            </a:r>
          </a:p>
          <a:p>
            <a:pPr lvl="1">
              <a:defRPr/>
            </a:pPr>
            <a:r>
              <a:rPr lang="en-US" altLang="en-US" dirty="0">
                <a:latin typeface="Arial" panose="020B0604020202020204" pitchFamily="34" charset="0"/>
              </a:rPr>
              <a:t> May vary in size from a few millimeters to several centimeters in diameter </a:t>
            </a:r>
          </a:p>
          <a:p>
            <a:pPr lvl="1">
              <a:defRPr/>
            </a:pPr>
            <a:r>
              <a:rPr lang="en-US" altLang="en-US" dirty="0">
                <a:latin typeface="Arial" panose="020B0604020202020204" pitchFamily="34" charset="0"/>
              </a:rPr>
              <a:t> Usually appears between 2nd to 8th month of pregnancy</a:t>
            </a:r>
          </a:p>
          <a:p>
            <a:pPr>
              <a:defRPr/>
            </a:pPr>
            <a:r>
              <a:rPr lang="en-US" altLang="en-US" b="1" dirty="0">
                <a:latin typeface="Arial" panose="020B0604020202020204" pitchFamily="34" charset="0"/>
              </a:rPr>
              <a:t>Treatment</a:t>
            </a:r>
          </a:p>
          <a:p>
            <a:pPr lvl="1">
              <a:defRPr/>
            </a:pPr>
            <a:r>
              <a:rPr lang="en-US" altLang="en-US" dirty="0">
                <a:latin typeface="Arial" panose="020B0604020202020204" pitchFamily="34" charset="0"/>
              </a:rPr>
              <a:t> Offer reassurance. </a:t>
            </a:r>
          </a:p>
          <a:p>
            <a:pPr lvl="1">
              <a:defRPr/>
            </a:pPr>
            <a:r>
              <a:rPr lang="en-US" altLang="en-US" dirty="0">
                <a:latin typeface="Arial" panose="020B0604020202020204" pitchFamily="34" charset="0"/>
              </a:rPr>
              <a:t> Observe unless lesions are bleeding excessively, interfere with eating, or do not resolve spontaneously after delivery. </a:t>
            </a:r>
          </a:p>
          <a:p>
            <a:pPr lvl="1">
              <a:defRPr/>
            </a:pPr>
            <a:r>
              <a:rPr lang="en-US" altLang="en-US" dirty="0">
                <a:latin typeface="Arial" panose="020B0604020202020204" pitchFamily="34" charset="0"/>
              </a:rPr>
              <a:t> Can treat by conservative surgical excision. </a:t>
            </a:r>
          </a:p>
          <a:p>
            <a:pPr lvl="1">
              <a:defRPr/>
            </a:pPr>
            <a:r>
              <a:rPr lang="en-US" altLang="en-US" dirty="0">
                <a:latin typeface="Arial" panose="020B0604020202020204" pitchFamily="34" charset="0"/>
              </a:rPr>
              <a:t> Recurrence is uncommon unless the lesion is incompletely removed or the source of irritation remains. </a:t>
            </a:r>
          </a:p>
          <a:p>
            <a:pPr lvl="1">
              <a:defRPr/>
            </a:pPr>
            <a:r>
              <a:rPr lang="en-US" altLang="en-US" dirty="0">
                <a:latin typeface="Arial" panose="020B0604020202020204" pitchFamily="34" charset="0"/>
              </a:rPr>
              <a:t> Lesions excised during pregnancy recur more frequently.</a:t>
            </a:r>
          </a:p>
          <a:p>
            <a:pPr>
              <a:defRPr/>
            </a:pPr>
            <a:endParaRPr lang="en-US" altLang="en-US" dirty="0">
              <a:latin typeface="Arial" panose="020B0604020202020204" pitchFamily="34" charset="0"/>
            </a:endParaRPr>
          </a:p>
          <a:p>
            <a:pPr>
              <a:defRPr/>
            </a:pPr>
            <a:r>
              <a:rPr lang="en-US" altLang="en-US" b="1" u="sng" dirty="0">
                <a:latin typeface="Arial" panose="020B0604020202020204" pitchFamily="34" charset="0"/>
              </a:rPr>
              <a:t>References </a:t>
            </a:r>
          </a:p>
          <a:p>
            <a:pPr marL="171450" indent="-171450">
              <a:buFont typeface="Arial" panose="020B0604020202020204" pitchFamily="34" charset="0"/>
              <a:buChar char="•"/>
              <a:defRPr/>
            </a:pPr>
            <a:r>
              <a:rPr lang="en-US" altLang="en-US" dirty="0">
                <a:latin typeface="Arial" panose="020B0604020202020204" pitchFamily="34" charset="0"/>
              </a:rPr>
              <a:t>Yara C, Coelho CMP, </a:t>
            </a:r>
            <a:r>
              <a:rPr lang="en-US" altLang="en-US" dirty="0" err="1">
                <a:latin typeface="Arial" panose="020B0604020202020204" pitchFamily="34" charset="0"/>
              </a:rPr>
              <a:t>Brentegani</a:t>
            </a:r>
            <a:r>
              <a:rPr lang="en-US" altLang="en-US" dirty="0">
                <a:latin typeface="Arial" panose="020B0604020202020204" pitchFamily="34" charset="0"/>
              </a:rPr>
              <a:t> LG, Vieira MLSO, de </a:t>
            </a:r>
            <a:r>
              <a:rPr lang="en-US" altLang="en-US" dirty="0" err="1">
                <a:latin typeface="Arial" panose="020B0604020202020204" pitchFamily="34" charset="0"/>
              </a:rPr>
              <a:t>Oliveeria</a:t>
            </a:r>
            <a:r>
              <a:rPr lang="en-US" altLang="en-US" dirty="0">
                <a:latin typeface="Arial" panose="020B0604020202020204" pitchFamily="34" charset="0"/>
              </a:rPr>
              <a:t> ML. Clinical and Histological Evaluation of Granuloma Gravidarum: Case Report. Brazilian Dental Journal 2000;11(2) 135-139. </a:t>
            </a:r>
          </a:p>
          <a:p>
            <a:pPr marL="171450" indent="-171450">
              <a:buFont typeface="Arial" panose="020B0604020202020204" pitchFamily="34" charset="0"/>
              <a:buChar char="•"/>
              <a:defRPr/>
            </a:pPr>
            <a:r>
              <a:rPr lang="en-US" altLang="en-US" dirty="0" err="1">
                <a:latin typeface="Arial" panose="020B0604020202020204" pitchFamily="34" charset="0"/>
              </a:rPr>
              <a:t>Jafarzadeh</a:t>
            </a:r>
            <a:r>
              <a:rPr lang="en-US" altLang="en-US" dirty="0">
                <a:latin typeface="Arial" panose="020B0604020202020204" pitchFamily="34" charset="0"/>
              </a:rPr>
              <a:t> H, </a:t>
            </a:r>
            <a:r>
              <a:rPr lang="en-US" altLang="en-US" dirty="0" err="1">
                <a:latin typeface="Arial" panose="020B0604020202020204" pitchFamily="34" charset="0"/>
              </a:rPr>
              <a:t>Sanatkhani</a:t>
            </a:r>
            <a:r>
              <a:rPr lang="en-US" altLang="en-US" dirty="0">
                <a:latin typeface="Arial" panose="020B0604020202020204" pitchFamily="34" charset="0"/>
              </a:rPr>
              <a:t> M, </a:t>
            </a:r>
            <a:r>
              <a:rPr lang="en-US" altLang="en-US" dirty="0" err="1">
                <a:latin typeface="Arial" panose="020B0604020202020204" pitchFamily="34" charset="0"/>
              </a:rPr>
              <a:t>Mohtasham</a:t>
            </a:r>
            <a:r>
              <a:rPr lang="en-US" altLang="en-US" dirty="0">
                <a:latin typeface="Arial" panose="020B0604020202020204" pitchFamily="34" charset="0"/>
              </a:rPr>
              <a:t> N, et al. Oral Pyogenic Granuloma: A Review. J Oral Sci. 2006; 48:167-175.</a:t>
            </a:r>
          </a:p>
          <a:p>
            <a:pPr>
              <a:defRPr/>
            </a:pPr>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a:extLst>
              <a:ext uri="{FF2B5EF4-FFF2-40B4-BE49-F238E27FC236}">
                <a16:creationId xmlns:a16="http://schemas.microsoft.com/office/drawing/2014/main" id="{4E115813-3D3E-4555-9694-939C62382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B0BDD7-3F69-4AC0-BE50-5E7E87AF6E04}"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443" name="Slide Image Placeholder 5">
            <a:extLst>
              <a:ext uri="{FF2B5EF4-FFF2-40B4-BE49-F238E27FC236}">
                <a16:creationId xmlns:a16="http://schemas.microsoft.com/office/drawing/2014/main" id="{9484F5A4-9670-4888-BA07-FC5CA7BDD299}"/>
              </a:ext>
            </a:extLst>
          </p:cNvPr>
          <p:cNvSpPr>
            <a:spLocks noGrp="1" noRot="1" noChangeAspect="1" noChangeArrowheads="1" noTextEdit="1"/>
          </p:cNvSpPr>
          <p:nvPr>
            <p:ph type="sldImg"/>
          </p:nvPr>
        </p:nvSpPr>
        <p:spPr>
          <a:ln/>
        </p:spPr>
      </p:sp>
      <p:sp>
        <p:nvSpPr>
          <p:cNvPr id="61444" name="Notes Placeholder 6">
            <a:extLst>
              <a:ext uri="{FF2B5EF4-FFF2-40B4-BE49-F238E27FC236}">
                <a16:creationId xmlns:a16="http://schemas.microsoft.com/office/drawing/2014/main" id="{E9EFC202-4678-4502-8E1A-2B16BCAB60F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Gastroesophageal reflux or Excessive vomiting (Hyperemesis gravidarum) are both common in pregnancy and can cause enamel erosion. </a:t>
            </a:r>
          </a:p>
          <a:p>
            <a:pPr>
              <a:defRPr/>
            </a:pPr>
            <a:endParaRPr lang="en-US" altLang="en-US" dirty="0">
              <a:latin typeface="Arial" panose="020B0604020202020204" pitchFamily="34" charset="0"/>
            </a:endParaRPr>
          </a:p>
          <a:p>
            <a:pPr>
              <a:defRPr/>
            </a:pPr>
            <a:r>
              <a:rPr lang="en-US" altLang="en-US" b="1" dirty="0">
                <a:latin typeface="Arial" panose="020B0604020202020204" pitchFamily="34" charset="0"/>
              </a:rPr>
              <a:t>Management</a:t>
            </a:r>
          </a:p>
          <a:p>
            <a:pPr lvl="1">
              <a:defRPr/>
            </a:pPr>
            <a:r>
              <a:rPr lang="en-US" altLang="en-US" dirty="0">
                <a:latin typeface="Arial" panose="020B0604020202020204" pitchFamily="34" charset="0"/>
              </a:rPr>
              <a:t> Rinse with water or better still bicarbonate to reduce acid in mouth immediately after vomiting. </a:t>
            </a:r>
          </a:p>
          <a:p>
            <a:pPr lvl="1">
              <a:defRPr/>
            </a:pPr>
            <a:r>
              <a:rPr lang="en-US" altLang="en-US" dirty="0">
                <a:latin typeface="Arial" panose="020B0604020202020204" pitchFamily="34" charset="0"/>
              </a:rPr>
              <a:t> Avoid brushing too firmly or just after emesis. </a:t>
            </a:r>
          </a:p>
          <a:p>
            <a:pPr lvl="1">
              <a:defRPr/>
            </a:pPr>
            <a:r>
              <a:rPr lang="en-US" altLang="en-US" dirty="0">
                <a:latin typeface="Arial" panose="020B0604020202020204" pitchFamily="34" charset="0"/>
              </a:rPr>
              <a:t> Calcium coating products can be applied daily to help protect teeth if chronic vomiting is an issue</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Photo shows enamel erosions and mandibular tori.</a:t>
            </a:r>
          </a:p>
          <a:p>
            <a:pPr>
              <a:defRPr/>
            </a:pPr>
            <a:endParaRPr lang="en-US" altLang="en-US" dirty="0">
              <a:latin typeface="Arial" panose="020B0604020202020204" pitchFamily="34" charset="0"/>
            </a:endParaRPr>
          </a:p>
          <a:p>
            <a:pPr>
              <a:defRPr/>
            </a:pPr>
            <a:r>
              <a:rPr lang="en-US" altLang="en-US" b="1" u="sng" dirty="0">
                <a:latin typeface="Arial" panose="020B0604020202020204" pitchFamily="34" charset="0"/>
              </a:rPr>
              <a:t>References</a:t>
            </a:r>
          </a:p>
          <a:p>
            <a:pPr marL="171450" indent="-171450">
              <a:buFont typeface="Arial" panose="020B0604020202020204" pitchFamily="34" charset="0"/>
              <a:buChar char="•"/>
              <a:defRPr/>
            </a:pPr>
            <a:r>
              <a:rPr lang="en-US" altLang="en-US" dirty="0">
                <a:latin typeface="Arial" panose="020B0604020202020204" pitchFamily="34" charset="0"/>
              </a:rPr>
              <a:t>American Dental Association Council on Access, Prevention and </a:t>
            </a:r>
            <a:r>
              <a:rPr lang="en-US" altLang="en-US" dirty="0" err="1">
                <a:latin typeface="Arial" panose="020B0604020202020204" pitchFamily="34" charset="0"/>
              </a:rPr>
              <a:t>Interprofessional</a:t>
            </a:r>
            <a:r>
              <a:rPr lang="en-US" altLang="en-US" dirty="0">
                <a:latin typeface="Arial" panose="020B0604020202020204" pitchFamily="34" charset="0"/>
              </a:rPr>
              <a:t> Relations. Women’s Oral Health Issues. 2006.</a:t>
            </a:r>
          </a:p>
          <a:p>
            <a:pPr marL="171450" indent="-171450">
              <a:buFont typeface="Arial" panose="020B0604020202020204" pitchFamily="34" charset="0"/>
              <a:buChar char="•"/>
              <a:defRPr/>
            </a:pPr>
            <a:r>
              <a:rPr lang="en-US" altLang="en-US" dirty="0">
                <a:latin typeface="Arial" panose="020B0604020202020204" pitchFamily="34" charset="0"/>
              </a:rPr>
              <a:t>Hey-</a:t>
            </a:r>
            <a:r>
              <a:rPr lang="en-US" altLang="en-US" dirty="0" err="1">
                <a:latin typeface="Arial" panose="020B0604020202020204" pitchFamily="34" charset="0"/>
              </a:rPr>
              <a:t>Hadavi</a:t>
            </a:r>
            <a:r>
              <a:rPr lang="en-US" altLang="en-US" dirty="0">
                <a:latin typeface="Arial" panose="020B0604020202020204" pitchFamily="34" charset="0"/>
              </a:rPr>
              <a:t> JH. Women's Oral Health Issues: Sex differences and clinical implications. Women Health Primary Care. 2002;5(3):189-199.</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a:extLst>
              <a:ext uri="{FF2B5EF4-FFF2-40B4-BE49-F238E27FC236}">
                <a16:creationId xmlns:a16="http://schemas.microsoft.com/office/drawing/2014/main" id="{430E3C3A-283E-49BD-A161-46B8C95236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5F3275-BA18-4CF3-A4C0-5979929596AA}"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491" name="Slide Image Placeholder 5">
            <a:extLst>
              <a:ext uri="{FF2B5EF4-FFF2-40B4-BE49-F238E27FC236}">
                <a16:creationId xmlns:a16="http://schemas.microsoft.com/office/drawing/2014/main" id="{87037676-0CFE-46C7-9F08-ADC79CB3CEE4}"/>
              </a:ext>
            </a:extLst>
          </p:cNvPr>
          <p:cNvSpPr>
            <a:spLocks noGrp="1" noRot="1" noChangeAspect="1" noChangeArrowheads="1" noTextEdit="1"/>
          </p:cNvSpPr>
          <p:nvPr>
            <p:ph type="sldImg"/>
          </p:nvPr>
        </p:nvSpPr>
        <p:spPr>
          <a:ln/>
        </p:spPr>
      </p:sp>
      <p:sp>
        <p:nvSpPr>
          <p:cNvPr id="63492" name="Notes Placeholder 6">
            <a:extLst>
              <a:ext uri="{FF2B5EF4-FFF2-40B4-BE49-F238E27FC236}">
                <a16:creationId xmlns:a16="http://schemas.microsoft.com/office/drawing/2014/main" id="{BFB06C6B-DE23-4AEC-9AC6-56B10431F9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Learning objective targeted in this chapter:</a:t>
            </a:r>
            <a:r>
              <a:rPr lang="en-US" altLang="en-US">
                <a:latin typeface="Arial" panose="020B0604020202020204" pitchFamily="34" charset="0"/>
              </a:rPr>
              <a:t> </a:t>
            </a:r>
          </a:p>
          <a:p>
            <a:pPr marL="723900" lvl="1" indent="-241300">
              <a:buFont typeface="Calibri" panose="020F0502020204030204" pitchFamily="34" charset="0"/>
              <a:buAutoNum type="arabicPeriod"/>
            </a:pPr>
            <a:r>
              <a:rPr lang="en-US" altLang="en-US">
                <a:latin typeface="Arial" panose="020B0604020202020204" pitchFamily="34" charset="0"/>
              </a:rPr>
              <a:t>Understand and counsel patients regarding the safety of common dental interventions in pregnancy.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a:extLst>
              <a:ext uri="{FF2B5EF4-FFF2-40B4-BE49-F238E27FC236}">
                <a16:creationId xmlns:a16="http://schemas.microsoft.com/office/drawing/2014/main" id="{6DC916DB-2D36-472E-AE2D-D39349DE72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A26B18-97DF-4527-8A9C-1D2FD61280D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5539" name="Slide Image Placeholder 5">
            <a:extLst>
              <a:ext uri="{FF2B5EF4-FFF2-40B4-BE49-F238E27FC236}">
                <a16:creationId xmlns:a16="http://schemas.microsoft.com/office/drawing/2014/main" id="{12364E36-3121-4584-8645-A1EB77E83169}"/>
              </a:ext>
            </a:extLst>
          </p:cNvPr>
          <p:cNvSpPr>
            <a:spLocks noGrp="1" noRot="1" noChangeAspect="1" noChangeArrowheads="1" noTextEdit="1"/>
          </p:cNvSpPr>
          <p:nvPr>
            <p:ph type="sldImg"/>
          </p:nvPr>
        </p:nvSpPr>
        <p:spPr>
          <a:ln/>
        </p:spPr>
      </p:sp>
      <p:sp>
        <p:nvSpPr>
          <p:cNvPr id="65540" name="Notes Placeholder 6">
            <a:extLst>
              <a:ext uri="{FF2B5EF4-FFF2-40B4-BE49-F238E27FC236}">
                <a16:creationId xmlns:a16="http://schemas.microsoft.com/office/drawing/2014/main" id="{21C99345-C3E6-49D4-B543-BDE977109BF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Women frequently do not go to the dentist when they are pregnant. Consider the following: </a:t>
            </a:r>
          </a:p>
          <a:p>
            <a:pPr lvl="1">
              <a:defRPr/>
            </a:pPr>
            <a:r>
              <a:rPr lang="en-US" altLang="en-US" dirty="0">
                <a:latin typeface="Arial" panose="020B0604020202020204" pitchFamily="34" charset="0"/>
              </a:rPr>
              <a:t> Recent study shows only 26% visit the dentist during pregnancy; a previous study showed 34% of pregnant women visit the dentist.</a:t>
            </a:r>
          </a:p>
          <a:p>
            <a:pPr lvl="1">
              <a:defRPr/>
            </a:pPr>
            <a:r>
              <a:rPr lang="en-US" altLang="en-US" dirty="0">
                <a:latin typeface="Arial" panose="020B0604020202020204" pitchFamily="34" charset="0"/>
              </a:rPr>
              <a:t> Percentage is even lower for Hispanic women, those of lower socioeconomic status (SES), and those not aware of the effect that the mouth can have on total body health.</a:t>
            </a:r>
          </a:p>
          <a:p>
            <a:pPr lvl="1">
              <a:defRPr/>
            </a:pPr>
            <a:r>
              <a:rPr lang="en-US" altLang="en-US" dirty="0">
                <a:latin typeface="Arial" panose="020B0604020202020204" pitchFamily="34" charset="0"/>
              </a:rPr>
              <a:t> Only 50% of pregnant woman with a dental problem (like dental pain or a cavity) visit a dentist.</a:t>
            </a:r>
          </a:p>
          <a:p>
            <a:pPr lvl="1">
              <a:defRPr/>
            </a:pPr>
            <a:r>
              <a:rPr lang="en-US" altLang="en-US" dirty="0">
                <a:latin typeface="Arial" panose="020B0604020202020204" pitchFamily="34" charset="0"/>
              </a:rPr>
              <a:t> Even among women with dental insurance, dental care rates decline during pregnancy.</a:t>
            </a:r>
          </a:p>
          <a:p>
            <a:pPr>
              <a:defRPr/>
            </a:pPr>
            <a:endParaRPr lang="en-US" altLang="en-US" b="1" dirty="0">
              <a:latin typeface="Arial" panose="020B0604020202020204" pitchFamily="34" charset="0"/>
            </a:endParaRPr>
          </a:p>
          <a:p>
            <a:pPr>
              <a:buFont typeface="Arial" panose="020B0604020202020204" pitchFamily="34" charset="0"/>
              <a:buNone/>
              <a:defRPr/>
            </a:pPr>
            <a:r>
              <a:rPr lang="en-US" altLang="en-US" b="1" u="sng" dirty="0">
                <a:latin typeface="Arial" panose="020B0604020202020204" pitchFamily="34" charset="0"/>
              </a:rPr>
              <a:t>References</a:t>
            </a:r>
          </a:p>
          <a:p>
            <a:pPr marL="171450" indent="-171450">
              <a:buFont typeface="Arial" panose="020B0604020202020204" pitchFamily="34" charset="0"/>
              <a:buChar char="•"/>
              <a:defRPr/>
            </a:pPr>
            <a:r>
              <a:rPr lang="en-US" altLang="en-US" b="0" u="none" dirty="0">
                <a:latin typeface="Arial" panose="020B0604020202020204" pitchFamily="34" charset="0"/>
              </a:rPr>
              <a:t>Rocha JS, Arima LY, Werneck RI, </a:t>
            </a:r>
            <a:r>
              <a:rPr lang="en-US" altLang="en-US" b="0" u="none" dirty="0" err="1">
                <a:latin typeface="Arial" panose="020B0604020202020204" pitchFamily="34" charset="0"/>
              </a:rPr>
              <a:t>Moysés</a:t>
            </a:r>
            <a:r>
              <a:rPr lang="en-US" altLang="en-US" b="0" u="none" dirty="0">
                <a:latin typeface="Arial" panose="020B0604020202020204" pitchFamily="34" charset="0"/>
              </a:rPr>
              <a:t> SJ, </a:t>
            </a:r>
            <a:r>
              <a:rPr lang="en-US" altLang="en-US" b="0" u="none" dirty="0" err="1">
                <a:latin typeface="Arial" panose="020B0604020202020204" pitchFamily="34" charset="0"/>
              </a:rPr>
              <a:t>Baldani</a:t>
            </a:r>
            <a:r>
              <a:rPr lang="en-US" altLang="en-US" b="0" u="none" dirty="0">
                <a:latin typeface="Arial" panose="020B0604020202020204" pitchFamily="34" charset="0"/>
              </a:rPr>
              <a:t> MH: Determinants of Dental Care Attendance during Pregnancy: A Systematic Review. Caries Res. 2018; 52:139-152.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a:extLst>
              <a:ext uri="{FF2B5EF4-FFF2-40B4-BE49-F238E27FC236}">
                <a16:creationId xmlns:a16="http://schemas.microsoft.com/office/drawing/2014/main" id="{95FB37CC-2068-476F-BB0B-0CAD2ADDDE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AD2B8D-D2B6-4573-945E-4B4CE841D221}"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587" name="Slide Image Placeholder 5">
            <a:extLst>
              <a:ext uri="{FF2B5EF4-FFF2-40B4-BE49-F238E27FC236}">
                <a16:creationId xmlns:a16="http://schemas.microsoft.com/office/drawing/2014/main" id="{7CF10CF5-45A8-4F12-8D95-F8C588262A84}"/>
              </a:ext>
            </a:extLst>
          </p:cNvPr>
          <p:cNvSpPr>
            <a:spLocks noGrp="1" noRot="1" noChangeAspect="1" noChangeArrowheads="1" noTextEdit="1"/>
          </p:cNvSpPr>
          <p:nvPr>
            <p:ph type="sldImg"/>
          </p:nvPr>
        </p:nvSpPr>
        <p:spPr>
          <a:ln/>
        </p:spPr>
      </p:sp>
      <p:sp>
        <p:nvSpPr>
          <p:cNvPr id="7" name="Notes Placeholder 6">
            <a:extLst>
              <a:ext uri="{FF2B5EF4-FFF2-40B4-BE49-F238E27FC236}">
                <a16:creationId xmlns:a16="http://schemas.microsoft.com/office/drawing/2014/main" id="{EB2C7E21-5A54-4C60-88B1-93F074378A21}"/>
              </a:ext>
            </a:extLst>
          </p:cNvPr>
          <p:cNvSpPr>
            <a:spLocks noGrp="1"/>
          </p:cNvSpPr>
          <p:nvPr>
            <p:ph type="body" idx="1"/>
          </p:nvPr>
        </p:nvSpPr>
        <p:spPr/>
        <p:txBody>
          <a:bodyPr>
            <a:normAutofit fontScale="55000" lnSpcReduction="20000"/>
          </a:bodyPr>
          <a:lstStyle/>
          <a:p>
            <a:pPr>
              <a:defRPr/>
            </a:pPr>
            <a:r>
              <a:rPr lang="en-US" dirty="0"/>
              <a:t>Dentists, medical clinicians, and patients need to be aware of the importance of oral health and the safety of treatments during pregnancy. Clinicians need to take time during first prenatal visits to ask about oral health, examine the mouth, and refer. Studies show that few medical clinicians advise pregnant patients to see the dentist.</a:t>
            </a:r>
          </a:p>
          <a:p>
            <a:pPr>
              <a:defRPr/>
            </a:pPr>
            <a:endParaRPr lang="en-US" b="1" dirty="0"/>
          </a:p>
          <a:p>
            <a:pPr>
              <a:defRPr/>
            </a:pPr>
            <a:r>
              <a:rPr lang="en-US" b="1" dirty="0"/>
              <a:t>Why Don't Pregnant Women Obtain Dental Care?</a:t>
            </a:r>
          </a:p>
          <a:p>
            <a:pPr lvl="1">
              <a:defRPr/>
            </a:pPr>
            <a:r>
              <a:rPr lang="en-US" dirty="0"/>
              <a:t> Historically, a lack of national prenatal oral health guidelines focusing on this topic (this is changing)</a:t>
            </a:r>
          </a:p>
          <a:p>
            <a:pPr lvl="1">
              <a:defRPr/>
            </a:pPr>
            <a:r>
              <a:rPr lang="en-US" dirty="0"/>
              <a:t> Medical clinicians do not routinely refer patients for dental care because:</a:t>
            </a:r>
          </a:p>
          <a:p>
            <a:pPr lvl="2">
              <a:defRPr/>
            </a:pPr>
            <a:r>
              <a:rPr lang="en-US" altLang="en-US" sz="2000" dirty="0">
                <a:latin typeface="Arial" panose="020B0604020202020204" pitchFamily="34" charset="0"/>
              </a:rPr>
              <a:t> Uncertainty about safety of dental interventions</a:t>
            </a:r>
          </a:p>
          <a:p>
            <a:pPr lvl="2">
              <a:defRPr/>
            </a:pPr>
            <a:r>
              <a:rPr lang="en-US" altLang="en-US" sz="2000" dirty="0">
                <a:latin typeface="Arial" panose="020B0604020202020204" pitchFamily="34" charset="0"/>
              </a:rPr>
              <a:t> Lack of training</a:t>
            </a:r>
          </a:p>
          <a:p>
            <a:pPr lvl="2">
              <a:defRPr/>
            </a:pPr>
            <a:r>
              <a:rPr lang="en-US" altLang="en-US" sz="2000" dirty="0">
                <a:latin typeface="Arial" panose="020B0604020202020204" pitchFamily="34" charset="0"/>
              </a:rPr>
              <a:t> Competing health demands limit focus on the topic of oral health</a:t>
            </a:r>
            <a:endParaRPr lang="en-US" dirty="0"/>
          </a:p>
          <a:p>
            <a:pPr lvl="1">
              <a:defRPr/>
            </a:pPr>
            <a:r>
              <a:rPr lang="en-US" dirty="0"/>
              <a:t> Dentists may be unsure how to manage the pregnant patient:</a:t>
            </a:r>
          </a:p>
          <a:p>
            <a:pPr marL="1085850" lvl="2" indent="-171450">
              <a:defRPr/>
            </a:pPr>
            <a:r>
              <a:rPr lang="en-US" dirty="0"/>
              <a:t>Lack of training in dental school and few prenatal patients</a:t>
            </a:r>
          </a:p>
          <a:p>
            <a:pPr marL="1085850" lvl="2" indent="-171450">
              <a:defRPr/>
            </a:pPr>
            <a:r>
              <a:rPr lang="en-US" dirty="0"/>
              <a:t>Care may be postponed until after pregnancy</a:t>
            </a:r>
          </a:p>
          <a:p>
            <a:pPr marL="1085850" lvl="2" indent="-171450">
              <a:defRPr/>
            </a:pPr>
            <a:r>
              <a:rPr lang="en-US" dirty="0"/>
              <a:t>Wide variation in opinion about use of local anesthetics, radiographs, and treatment in pregnancy</a:t>
            </a:r>
          </a:p>
          <a:p>
            <a:pPr lvl="1">
              <a:defRPr/>
            </a:pPr>
            <a:r>
              <a:rPr lang="en-US" dirty="0"/>
              <a:t> Fear of malpractice </a:t>
            </a:r>
          </a:p>
          <a:p>
            <a:pPr lvl="2">
              <a:defRPr/>
            </a:pPr>
            <a:r>
              <a:rPr lang="en-US" dirty="0"/>
              <a:t> Dentists may under-treat pregnant patients for fear of litigation related to fetal health. </a:t>
            </a:r>
          </a:p>
          <a:p>
            <a:pPr lvl="2">
              <a:defRPr/>
            </a:pPr>
            <a:r>
              <a:rPr lang="en-US" dirty="0"/>
              <a:t> Litigation review from 1945 to 2001 showed only one lawsuit which was a coincidental stillbirth. Verdict found in favor of the health care provider.</a:t>
            </a:r>
          </a:p>
          <a:p>
            <a:pPr lvl="1">
              <a:defRPr/>
            </a:pPr>
            <a:r>
              <a:rPr lang="en-US" altLang="en-US" dirty="0">
                <a:latin typeface="Arial" panose="020B0604020202020204" pitchFamily="34" charset="0"/>
              </a:rPr>
              <a:t> Patients have competing health demands and may receive conflicting or unclear information about the importance of having a dental visit during pregnancy.</a:t>
            </a:r>
          </a:p>
          <a:p>
            <a:pPr lvl="1">
              <a:buFont typeface="Courier New" panose="02070309020205020404" pitchFamily="49" charset="0"/>
              <a:buChar char="o"/>
              <a:defRPr/>
            </a:pPr>
            <a:endParaRPr lang="en-US" altLang="en-US" dirty="0">
              <a:latin typeface="Arial" panose="020B0604020202020204" pitchFamily="34" charset="0"/>
            </a:endParaRPr>
          </a:p>
          <a:p>
            <a:pPr lvl="2">
              <a:defRPr/>
            </a:pPr>
            <a:endParaRPr lang="en-US" dirty="0"/>
          </a:p>
          <a:p>
            <a:pPr lvl="2">
              <a:defRPr/>
            </a:pPr>
            <a:endParaRPr lang="en-US" dirty="0"/>
          </a:p>
          <a:p>
            <a:pPr>
              <a:defRPr/>
            </a:pPr>
            <a:r>
              <a:rPr lang="en-US" b="1" u="sng" dirty="0"/>
              <a:t>References</a:t>
            </a:r>
          </a:p>
          <a:p>
            <a:pPr marL="171450" indent="-171450">
              <a:buFont typeface="Arial" panose="020B0604020202020204" pitchFamily="34" charset="0"/>
              <a:buChar char="•"/>
              <a:defRPr/>
            </a:pPr>
            <a:r>
              <a:rPr lang="en-US" dirty="0"/>
              <a:t>Al </a:t>
            </a:r>
            <a:r>
              <a:rPr lang="en-US" dirty="0" err="1"/>
              <a:t>Habashneh</a:t>
            </a:r>
            <a:r>
              <a:rPr lang="en-US" dirty="0"/>
              <a:t> R, </a:t>
            </a:r>
            <a:r>
              <a:rPr lang="en-US" dirty="0" err="1"/>
              <a:t>Guthmiller</a:t>
            </a:r>
            <a:r>
              <a:rPr lang="en-US" dirty="0"/>
              <a:t> JM, Levy S, et al. Factors related to utilization of dental services during pregnancy. J </a:t>
            </a:r>
            <a:r>
              <a:rPr lang="en-US" dirty="0" err="1"/>
              <a:t>Clin</a:t>
            </a:r>
            <a:r>
              <a:rPr lang="en-US" dirty="0"/>
              <a:t> </a:t>
            </a:r>
            <a:r>
              <a:rPr lang="en-US" dirty="0" err="1"/>
              <a:t>Periodontol</a:t>
            </a:r>
            <a:r>
              <a:rPr lang="en-US" dirty="0"/>
              <a:t>. 2005; 32(7): 815–821. </a:t>
            </a:r>
          </a:p>
          <a:p>
            <a:pPr marL="171450" indent="-171450">
              <a:buFont typeface="Arial" panose="020B0604020202020204" pitchFamily="34" charset="0"/>
              <a:buChar char="•"/>
              <a:defRPr/>
            </a:pPr>
            <a:r>
              <a:rPr lang="en-US" dirty="0" err="1"/>
              <a:t>Lydon</a:t>
            </a:r>
            <a:r>
              <a:rPr lang="en-US" dirty="0"/>
              <a:t>-Rochelle MT, Krakowiak P, </a:t>
            </a:r>
            <a:r>
              <a:rPr lang="en-US" dirty="0" err="1"/>
              <a:t>Hujoel</a:t>
            </a:r>
            <a:r>
              <a:rPr lang="en-US" dirty="0"/>
              <a:t> PP, Peters RM. Dental care use and self-reported dental problems in relation to pregnancy. Am J Public Health. 2004; 94(5): 765–771. </a:t>
            </a:r>
          </a:p>
          <a:p>
            <a:pPr marL="171450" indent="-171450">
              <a:buFont typeface="Arial" panose="020B0604020202020204" pitchFamily="34" charset="0"/>
              <a:buChar char="•"/>
              <a:defRPr/>
            </a:pPr>
            <a:r>
              <a:rPr lang="en-US" dirty="0" err="1"/>
              <a:t>Hilgers</a:t>
            </a:r>
            <a:r>
              <a:rPr lang="en-US" dirty="0"/>
              <a:t> KK, Douglass J, Mathieu GP. Adolescent pregnancy: a review of dental treatment guidelines. </a:t>
            </a:r>
            <a:r>
              <a:rPr lang="en-US" dirty="0" err="1"/>
              <a:t>Pediatr</a:t>
            </a:r>
            <a:r>
              <a:rPr lang="en-US" dirty="0"/>
              <a:t> Dent. 2003; 25(5): 459–467.</a:t>
            </a:r>
          </a:p>
          <a:p>
            <a:pPr marL="171450" indent="-171450">
              <a:buFont typeface="Arial" panose="020B0604020202020204" pitchFamily="34" charset="0"/>
              <a:buChar char="•"/>
              <a:defRPr/>
            </a:pPr>
            <a:r>
              <a:rPr lang="en-US" dirty="0" err="1"/>
              <a:t>Gaffield</a:t>
            </a:r>
            <a:r>
              <a:rPr lang="en-US" dirty="0"/>
              <a:t>, ML, Colley Gilbert BJ, </a:t>
            </a:r>
            <a:r>
              <a:rPr lang="en-US" dirty="0" err="1"/>
              <a:t>Malvitz</a:t>
            </a:r>
            <a:r>
              <a:rPr lang="en-US" dirty="0"/>
              <a:t> DM, </a:t>
            </a:r>
            <a:r>
              <a:rPr lang="en-US" dirty="0" err="1"/>
              <a:t>Romaguera</a:t>
            </a:r>
            <a:r>
              <a:rPr lang="en-US" dirty="0"/>
              <a:t> R. Oral health during pregnancy: An analysis of information collected by the Pregnancy Risk Assessment Monitoring System. JADA. 2001; 132(7): 1009-1016. </a:t>
            </a:r>
          </a:p>
          <a:p>
            <a:pPr marL="171450" indent="-171450">
              <a:buFont typeface="Arial" panose="020B0604020202020204" pitchFamily="34" charset="0"/>
              <a:buChar char="•"/>
              <a:defRPr/>
            </a:pPr>
            <a:r>
              <a:rPr lang="en-US" dirty="0"/>
              <a:t>Pistorius J, Kraft J, </a:t>
            </a:r>
            <a:r>
              <a:rPr lang="en-US" dirty="0" err="1"/>
              <a:t>Willershausen</a:t>
            </a:r>
            <a:r>
              <a:rPr lang="en-US" dirty="0"/>
              <a:t> B. Dental treatment concepts for pregnant patients: results of a survey. </a:t>
            </a:r>
            <a:r>
              <a:rPr lang="en-US" dirty="0" err="1"/>
              <a:t>Eur</a:t>
            </a:r>
            <a:r>
              <a:rPr lang="en-US" dirty="0"/>
              <a:t> J Med Res. 2003; 8(6):241–246. </a:t>
            </a:r>
          </a:p>
          <a:p>
            <a:pPr marL="171450" indent="-171450">
              <a:buFont typeface="Arial" panose="020B0604020202020204" pitchFamily="34" charset="0"/>
              <a:buChar char="•"/>
              <a:defRPr/>
            </a:pPr>
            <a:r>
              <a:rPr lang="en-US" dirty="0"/>
              <a:t>George A, Shamim S, Johnson M, et al. How do dental and prenatal care practitioners perceive dental care during pregnancy? Current evidence and implications. Birth. 2012; 39(3): 238-47. </a:t>
            </a:r>
          </a:p>
          <a:p>
            <a:pPr marL="171450" indent="-171450">
              <a:buFont typeface="Arial" panose="020B0604020202020204" pitchFamily="34" charset="0"/>
              <a:buChar char="•"/>
              <a:defRPr/>
            </a:pPr>
            <a:r>
              <a:rPr lang="en-US" dirty="0"/>
              <a:t>Curtis M, Silk HJ, </a:t>
            </a:r>
            <a:r>
              <a:rPr lang="en-US" dirty="0" err="1"/>
              <a:t>Savageau</a:t>
            </a:r>
            <a:r>
              <a:rPr lang="en-US" dirty="0"/>
              <a:t> JA. Prenatal Oral Health Education in U.S. Dental Schools and Obstetrics and Gynecology Residencies. Journal of Dental Education. 2013; 77(11): 1461-1468.</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a:extLst>
              <a:ext uri="{FF2B5EF4-FFF2-40B4-BE49-F238E27FC236}">
                <a16:creationId xmlns:a16="http://schemas.microsoft.com/office/drawing/2014/main" id="{2B4F8DB6-90C1-4F45-ABDA-6C49F70869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AB6DB3-1E96-4C47-B2E8-4072DB5779A3}"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9635" name="Slide Image Placeholder 5">
            <a:extLst>
              <a:ext uri="{FF2B5EF4-FFF2-40B4-BE49-F238E27FC236}">
                <a16:creationId xmlns:a16="http://schemas.microsoft.com/office/drawing/2014/main" id="{AB53B598-F585-4483-9FAA-065D1CE51273}"/>
              </a:ext>
            </a:extLst>
          </p:cNvPr>
          <p:cNvSpPr>
            <a:spLocks noGrp="1" noRot="1" noChangeAspect="1" noChangeArrowheads="1" noTextEdit="1"/>
          </p:cNvSpPr>
          <p:nvPr>
            <p:ph type="sldImg"/>
          </p:nvPr>
        </p:nvSpPr>
        <p:spPr>
          <a:ln/>
        </p:spPr>
      </p:sp>
      <p:sp>
        <p:nvSpPr>
          <p:cNvPr id="69636" name="Notes Placeholder 6">
            <a:extLst>
              <a:ext uri="{FF2B5EF4-FFF2-40B4-BE49-F238E27FC236}">
                <a16:creationId xmlns:a16="http://schemas.microsoft.com/office/drawing/2014/main" id="{79B06B87-16E9-4ACE-A6AA-96FDBA37775E}"/>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There is clear national consensus on the approach to prenatal oral health, the importance of addressing it across the lifespan and especially in pregnancy, and clarity around the safety of dental procedures during pregnancy in two key documents: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The 2012 Oral Health Care During Pregnancy Expert Workgroup. Oral Health Care During Pregnancy: A National Consensus Statement—Summary of an Expert Workgroup which was endorsed by both the American Dental Association (ADA) and the American College of Obstetrics and Gynecology (ACOG).</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The 2013 </a:t>
            </a:r>
            <a:r>
              <a:rPr lang="en-US" sz="1200" kern="1200" dirty="0">
                <a:solidFill>
                  <a:schemeClr val="tx1"/>
                </a:solidFill>
                <a:effectLst/>
                <a:latin typeface="+mn-lt"/>
                <a:ea typeface="+mn-ea"/>
                <a:cs typeface="+mn-cs"/>
              </a:rPr>
              <a:t>(Reaffirmed 2017) </a:t>
            </a:r>
            <a:r>
              <a:rPr lang="en-US" altLang="en-US" dirty="0">
                <a:latin typeface="Arial" panose="020B0604020202020204" pitchFamily="34" charset="0"/>
              </a:rPr>
              <a:t>American College of Obstetrics and Gynecologists (ACOG) Committee Opinion Oral Health Care During Pregnancy and Through the Life Span.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These documents clarified that the vast majority of dental care is safe throughout pregnancy and important for women and their babies.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These documents were founded on previous state guidelines: </a:t>
            </a:r>
          </a:p>
          <a:p>
            <a:pPr lvl="1">
              <a:defRPr/>
            </a:pPr>
            <a:r>
              <a:rPr lang="en-US" altLang="en-US" dirty="0">
                <a:latin typeface="Arial" panose="020B0604020202020204" pitchFamily="34" charset="0"/>
              </a:rPr>
              <a:t> New York and California were the first to develop state treatment guidelines. </a:t>
            </a:r>
          </a:p>
          <a:p>
            <a:pPr lvl="1">
              <a:defRPr/>
            </a:pPr>
            <a:r>
              <a:rPr lang="en-US" altLang="en-US" dirty="0">
                <a:latin typeface="Arial" panose="020B0604020202020204" pitchFamily="34" charset="0"/>
              </a:rPr>
              <a:t> More recently, South Carolina, Oregon and Massachusetts also have state prenatal oral health guidelines </a:t>
            </a:r>
          </a:p>
          <a:p>
            <a:pPr>
              <a:defRPr/>
            </a:pPr>
            <a:endParaRPr lang="en-US" altLang="en-US" dirty="0">
              <a:latin typeface="Arial" panose="020B0604020202020204" pitchFamily="34" charset="0"/>
            </a:endParaRPr>
          </a:p>
          <a:p>
            <a:pPr>
              <a:defRPr/>
            </a:pPr>
            <a:r>
              <a:rPr lang="en-US" altLang="en-US" b="1" u="sng" dirty="0">
                <a:latin typeface="Arial" panose="020B0604020202020204" pitchFamily="34" charset="0"/>
              </a:rPr>
              <a:t>References </a:t>
            </a:r>
          </a:p>
          <a:p>
            <a:pPr marL="171450" indent="-171450">
              <a:buFont typeface="Arial" panose="020B0604020202020204" pitchFamily="34" charset="0"/>
              <a:buChar char="•"/>
              <a:defRPr/>
            </a:pPr>
            <a:r>
              <a:rPr lang="en-US" altLang="en-US" dirty="0">
                <a:latin typeface="Arial" panose="020B0604020202020204" pitchFamily="34" charset="0"/>
              </a:rPr>
              <a:t>Oral Health Care During Pregnancy and Through the Life Span. Committee Opinion No 569. American College of Obstetrics and Gynecologists. </a:t>
            </a:r>
            <a:r>
              <a:rPr lang="en-US" altLang="en-US" dirty="0" err="1">
                <a:latin typeface="Arial" panose="020B0604020202020204" pitchFamily="34" charset="0"/>
              </a:rPr>
              <a:t>Obstet</a:t>
            </a:r>
            <a:r>
              <a:rPr lang="en-US" altLang="en-US" dirty="0">
                <a:latin typeface="Arial" panose="020B0604020202020204" pitchFamily="34" charset="0"/>
              </a:rPr>
              <a:t> Gynecol. 2013 (Reaffirmed 2017);122:417-22.</a:t>
            </a:r>
          </a:p>
          <a:p>
            <a:pPr marL="171450" indent="-171450">
              <a:buFont typeface="Arial" panose="020B0604020202020204" pitchFamily="34" charset="0"/>
              <a:buChar char="•"/>
              <a:defRPr/>
            </a:pPr>
            <a:r>
              <a:rPr lang="en-US" altLang="en-US" dirty="0">
                <a:latin typeface="Arial" panose="020B0604020202020204" pitchFamily="34" charset="0"/>
              </a:rPr>
              <a:t>Massachusetts Department of Public Health. Oral Health Practice Guidelines for Pregnancy and Early Childhood. Boston, MA; March 2016.</a:t>
            </a:r>
          </a:p>
          <a:p>
            <a:pPr marL="171450" indent="-171450">
              <a:buFont typeface="Arial" panose="020B0604020202020204" pitchFamily="34" charset="0"/>
              <a:buChar char="•"/>
              <a:defRPr/>
            </a:pPr>
            <a:r>
              <a:rPr lang="en-US" altLang="en-US" dirty="0">
                <a:latin typeface="Arial" panose="020B0604020202020204" pitchFamily="34" charset="0"/>
              </a:rPr>
              <a:t>Oral Health Care During Pregnancy Expert Workgroup. 2012. Oral Health Care During Pregnancy: A National Consensus Statement-Summary of an Expert Workgroup Meeting. Washington, DC: National Maternal and Child Oral Health Resource Center. http://www.mchoralhealth.org/materials/consensus_statement.html  </a:t>
            </a:r>
          </a:p>
          <a:p>
            <a:pPr marL="171450" indent="-171450">
              <a:buFont typeface="Arial" panose="020B0604020202020204" pitchFamily="34" charset="0"/>
              <a:buChar char="•"/>
              <a:defRPr/>
            </a:pPr>
            <a:r>
              <a:rPr lang="en-US" altLang="en-US" dirty="0">
                <a:latin typeface="Arial" panose="020B0604020202020204" pitchFamily="34" charset="0"/>
              </a:rPr>
              <a:t>Oral Health Care During Pregnancy and Early Childhood Practice Guidelines. New York Public Health Department. 2006. http://www.health.ny.gov/publications/0824.pdf  </a:t>
            </a:r>
          </a:p>
          <a:p>
            <a:pPr marL="171450" indent="-171450">
              <a:buFont typeface="Arial" panose="020B0604020202020204" pitchFamily="34" charset="0"/>
              <a:buChar char="•"/>
              <a:defRPr/>
            </a:pPr>
            <a:r>
              <a:rPr lang="en-US" altLang="en-US" dirty="0">
                <a:latin typeface="Arial" panose="020B0604020202020204" pitchFamily="34" charset="0"/>
              </a:rPr>
              <a:t>Oral Health During Pregnancy and Early Childhood: Evidence Guidelines for Health Professionals. California Dental Association Foundation. 2010.</a:t>
            </a:r>
          </a:p>
          <a:p>
            <a:pPr>
              <a:defRPr/>
            </a:pPr>
            <a:endParaRPr lang="en-US" altLang="en-US" dirty="0">
              <a:latin typeface="Arial" panose="020B0604020202020204" pitchFamily="34" charset="0"/>
            </a:endParaRPr>
          </a:p>
          <a:p>
            <a:pPr>
              <a:defRPr/>
            </a:pPr>
            <a:endParaRPr lang="en-US" altLang="en-US" dirty="0">
              <a:latin typeface="Arial" panose="020B0604020202020204" pitchFamily="34" charset="0"/>
            </a:endParaRPr>
          </a:p>
          <a:p>
            <a:pPr>
              <a:defRPr/>
            </a:pPr>
            <a:endParaRPr lang="en-US" altLang="en-US" dirty="0">
              <a:latin typeface="Arial" panose="020B0604020202020204" pitchFamily="34" charset="0"/>
            </a:endParaRPr>
          </a:p>
          <a:p>
            <a:pPr>
              <a:defRPr/>
            </a:pPr>
            <a:endParaRPr lang="en-US" altLang="en-US"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a:extLst>
              <a:ext uri="{FF2B5EF4-FFF2-40B4-BE49-F238E27FC236}">
                <a16:creationId xmlns:a16="http://schemas.microsoft.com/office/drawing/2014/main" id="{ADBAF2B9-9A81-49C2-B395-75784C03D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890FE2-1AD8-459E-BCE5-F7E9F54DFAE5}"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683" name="Slide Image Placeholder 5">
            <a:extLst>
              <a:ext uri="{FF2B5EF4-FFF2-40B4-BE49-F238E27FC236}">
                <a16:creationId xmlns:a16="http://schemas.microsoft.com/office/drawing/2014/main" id="{C3D81948-C4B6-44B4-A4E4-5F9D53EA37A0}"/>
              </a:ext>
            </a:extLst>
          </p:cNvPr>
          <p:cNvSpPr>
            <a:spLocks noGrp="1" noRot="1" noChangeAspect="1" noChangeArrowheads="1" noTextEdit="1"/>
          </p:cNvSpPr>
          <p:nvPr>
            <p:ph type="sldImg"/>
          </p:nvPr>
        </p:nvSpPr>
        <p:spPr>
          <a:xfrm>
            <a:off x="-314325" y="100013"/>
            <a:ext cx="4692650" cy="2640012"/>
          </a:xfrm>
          <a:ln/>
        </p:spPr>
      </p:sp>
      <p:sp>
        <p:nvSpPr>
          <p:cNvPr id="71684" name="Notes Placeholder 6">
            <a:extLst>
              <a:ext uri="{FF2B5EF4-FFF2-40B4-BE49-F238E27FC236}">
                <a16:creationId xmlns:a16="http://schemas.microsoft.com/office/drawing/2014/main" id="{779D3DB0-42EE-468D-BEBA-E33DDCCEE4DE}"/>
              </a:ext>
            </a:extLst>
          </p:cNvPr>
          <p:cNvSpPr>
            <a:spLocks noGrp="1"/>
          </p:cNvSpPr>
          <p:nvPr>
            <p:ph type="body" idx="1"/>
          </p:nvPr>
        </p:nvSpPr>
        <p:spPr>
          <a:xfrm>
            <a:off x="161925" y="2800350"/>
            <a:ext cx="6908800" cy="68008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20% of all pregnancies end in miscarriage and 80% of those miscarriages occur in the first trimester. However, there is no association between dental procedures and the incidence of miscarriage. Despite this fact, elective treatments are often delayed during the first trimester because of fear that dental procedures will be associated with miscarriages that occur spontaneously more in the 1st trimester. Women should not be prevented from receiving needed dental care based on unfounded fears.</a:t>
            </a:r>
          </a:p>
          <a:p>
            <a:pPr>
              <a:defRPr/>
            </a:pPr>
            <a:endParaRPr lang="en-US" altLang="en-US" b="1" dirty="0">
              <a:latin typeface="Arial" panose="020B0604020202020204" pitchFamily="34" charset="0"/>
            </a:endParaRPr>
          </a:p>
          <a:p>
            <a:pPr>
              <a:defRPr/>
            </a:pPr>
            <a:r>
              <a:rPr lang="en-US" altLang="en-US" b="1" dirty="0">
                <a:latin typeface="Arial" panose="020B0604020202020204" pitchFamily="34" charset="0"/>
              </a:rPr>
              <a:t>First Trimester</a:t>
            </a:r>
          </a:p>
          <a:p>
            <a:pPr lvl="1">
              <a:defRPr/>
            </a:pPr>
            <a:r>
              <a:rPr lang="en-US" altLang="en-US" dirty="0">
                <a:latin typeface="Arial" panose="020B0604020202020204" pitchFamily="34" charset="0"/>
              </a:rPr>
              <a:t> Especially in states where adult women have access to dental insurance only while pregnant, care should begin early (more so if extensive treatment will be needed). </a:t>
            </a:r>
          </a:p>
          <a:p>
            <a:pPr lvl="1">
              <a:defRPr/>
            </a:pPr>
            <a:r>
              <a:rPr lang="en-US" altLang="en-US" dirty="0">
                <a:latin typeface="Arial" panose="020B0604020202020204" pitchFamily="34" charset="0"/>
              </a:rPr>
              <a:t> Scheduling visits in the afternoon can avoid morning sickness nausea that many women experience.</a:t>
            </a:r>
          </a:p>
          <a:p>
            <a:pPr lvl="1">
              <a:defRPr/>
            </a:pPr>
            <a:endParaRPr lang="en-US" altLang="en-US" dirty="0">
              <a:latin typeface="Arial" panose="020B0604020202020204" pitchFamily="34" charset="0"/>
            </a:endParaRPr>
          </a:p>
          <a:p>
            <a:pPr>
              <a:defRPr/>
            </a:pPr>
            <a:r>
              <a:rPr lang="en-US" altLang="en-US" b="1" dirty="0">
                <a:latin typeface="Arial" panose="020B0604020202020204" pitchFamily="34" charset="0"/>
              </a:rPr>
              <a:t>Second Trimester</a:t>
            </a:r>
          </a:p>
          <a:p>
            <a:pPr lvl="1">
              <a:defRPr/>
            </a:pPr>
            <a:r>
              <a:rPr lang="en-US" altLang="en-US" dirty="0">
                <a:latin typeface="Arial" panose="020B0604020202020204" pitchFamily="34" charset="0"/>
              </a:rPr>
              <a:t> The fetus is not large, making it easier for expectant mothers to recline in the dental chair for prolong periods. </a:t>
            </a:r>
          </a:p>
          <a:p>
            <a:pPr lvl="1">
              <a:defRPr/>
            </a:pPr>
            <a:r>
              <a:rPr lang="en-US" altLang="en-US" dirty="0">
                <a:latin typeface="Arial" panose="020B0604020202020204" pitchFamily="34" charset="0"/>
              </a:rPr>
              <a:t> Organogenesis is complete, thereby reducing the fear of any necessary medication exposures. </a:t>
            </a:r>
          </a:p>
          <a:p>
            <a:pPr lvl="1">
              <a:defRPr/>
            </a:pPr>
            <a:endParaRPr lang="en-US" altLang="en-US" dirty="0">
              <a:latin typeface="Arial" panose="020B0604020202020204" pitchFamily="34" charset="0"/>
            </a:endParaRPr>
          </a:p>
          <a:p>
            <a:pPr>
              <a:defRPr/>
            </a:pPr>
            <a:r>
              <a:rPr lang="en-US" altLang="en-US" b="1" dirty="0">
                <a:latin typeface="Arial" panose="020B0604020202020204" pitchFamily="34" charset="0"/>
              </a:rPr>
              <a:t>Third Trimester </a:t>
            </a:r>
          </a:p>
          <a:p>
            <a:pPr lvl="1">
              <a:defRPr/>
            </a:pPr>
            <a:r>
              <a:rPr lang="en-US" altLang="en-US" dirty="0">
                <a:latin typeface="Arial" panose="020B0604020202020204" pitchFamily="34" charset="0"/>
              </a:rPr>
              <a:t> Late in term, position woman slightly on left side with a towel prop to avoid vena cava syndrome. </a:t>
            </a:r>
          </a:p>
          <a:p>
            <a:pPr lvl="1">
              <a:defRPr/>
            </a:pPr>
            <a:r>
              <a:rPr lang="en-US" altLang="en-US" dirty="0">
                <a:latin typeface="Arial" panose="020B0604020202020204" pitchFamily="34" charset="0"/>
              </a:rPr>
              <a:t> Encourage her to stand and walk periodically during long appointments. </a:t>
            </a:r>
          </a:p>
          <a:p>
            <a:pPr lvl="1">
              <a:defRPr/>
            </a:pPr>
            <a:r>
              <a:rPr lang="en-US" altLang="en-US" dirty="0">
                <a:latin typeface="Arial" panose="020B0604020202020204" pitchFamily="34" charset="0"/>
              </a:rPr>
              <a:t> Elevating the head helps avoid shortness of breath induced by abdominal contents pushing up on already compressed lungs.</a:t>
            </a:r>
          </a:p>
          <a:p>
            <a:pPr lvl="1">
              <a:defRPr/>
            </a:pPr>
            <a:endParaRPr lang="en-US" altLang="en-US" dirty="0">
              <a:latin typeface="Arial" panose="020B0604020202020204" pitchFamily="34" charset="0"/>
            </a:endParaRPr>
          </a:p>
          <a:p>
            <a:pPr>
              <a:defRPr/>
            </a:pPr>
            <a:r>
              <a:rPr lang="en-US" altLang="en-US" b="1" u="sng" dirty="0">
                <a:latin typeface="Arial" panose="020B0604020202020204" pitchFamily="34" charset="0"/>
              </a:rPr>
              <a:t>References </a:t>
            </a:r>
          </a:p>
          <a:p>
            <a:pPr marL="171450" indent="-171450">
              <a:buFont typeface="Arial" panose="020B0604020202020204" pitchFamily="34" charset="0"/>
              <a:buChar char="•"/>
              <a:defRPr/>
            </a:pPr>
            <a:r>
              <a:rPr lang="en-US" altLang="en-US" dirty="0">
                <a:latin typeface="Arial" panose="020B0604020202020204" pitchFamily="34" charset="0"/>
              </a:rPr>
              <a:t>Oral Health Care During Pregnancy and Through the Life Span. Committee Opinion No 569. American College of Obstetrics and Gynecologists. </a:t>
            </a:r>
            <a:r>
              <a:rPr lang="en-US" altLang="en-US" dirty="0" err="1">
                <a:latin typeface="Arial" panose="020B0604020202020204" pitchFamily="34" charset="0"/>
              </a:rPr>
              <a:t>Obstet</a:t>
            </a:r>
            <a:r>
              <a:rPr lang="en-US" altLang="en-US" dirty="0">
                <a:latin typeface="Arial" panose="020B0604020202020204" pitchFamily="34" charset="0"/>
              </a:rPr>
              <a:t> Gynecol. 2013;122:417-22. </a:t>
            </a:r>
          </a:p>
          <a:p>
            <a:pPr marL="171450" indent="-171450">
              <a:buFont typeface="Arial" panose="020B0604020202020204" pitchFamily="34" charset="0"/>
              <a:buChar char="•"/>
              <a:defRPr/>
            </a:pPr>
            <a:r>
              <a:rPr lang="en-US" altLang="en-US" dirty="0">
                <a:latin typeface="Arial" panose="020B0604020202020204" pitchFamily="34" charset="0"/>
              </a:rPr>
              <a:t>Oral Health Care During Pregnancy Expert Workgroup. 2012. Oral Health Care During Pregnancy: A National Consensus Statement—Summary of an Expert Workgroup Meeting. Washington, DC: National Maternal and Child Oral Health Resource Center. </a:t>
            </a:r>
          </a:p>
          <a:p>
            <a:pPr marL="171450" indent="-171450">
              <a:buFont typeface="Arial" panose="020B0604020202020204" pitchFamily="34" charset="0"/>
              <a:buChar char="•"/>
              <a:defRPr/>
            </a:pPr>
            <a:r>
              <a:rPr lang="en-US" altLang="en-US" dirty="0">
                <a:latin typeface="Arial" panose="020B0604020202020204" pitchFamily="34" charset="0"/>
              </a:rPr>
              <a:t>Oral Health Care During Pregnancy and Early Childhood Practice Guidelines. New York Public Health Department. 2006. http://www.health.ny.gov/publications/0824.pdf </a:t>
            </a:r>
          </a:p>
          <a:p>
            <a:pPr marL="171450" indent="-171450">
              <a:buFont typeface="Arial" panose="020B0604020202020204" pitchFamily="34" charset="0"/>
              <a:buChar char="•"/>
              <a:defRPr/>
            </a:pPr>
            <a:r>
              <a:rPr lang="en-US" altLang="en-US" dirty="0">
                <a:latin typeface="Arial" panose="020B0604020202020204" pitchFamily="34" charset="0"/>
              </a:rPr>
              <a:t>Oral Health During Pregnancy and Early Childhood: Evidence Guidelines for Health Professionals. California Dental Association Foundation. 2010.</a:t>
            </a:r>
          </a:p>
          <a:p>
            <a:pPr marL="171450" indent="-171450">
              <a:buFont typeface="Arial" panose="020B0604020202020204" pitchFamily="34" charset="0"/>
              <a:buChar char="•"/>
              <a:defRPr/>
            </a:pPr>
            <a:r>
              <a:rPr lang="en-US" altLang="en-US" dirty="0">
                <a:latin typeface="Arial" panose="020B0604020202020204" pitchFamily="34" charset="0"/>
              </a:rPr>
              <a:t>VT H, T M, T S, Nisha V A, A </a:t>
            </a:r>
            <a:r>
              <a:rPr lang="en-US" altLang="en-US" dirty="0" err="1">
                <a:latin typeface="Arial" panose="020B0604020202020204" pitchFamily="34" charset="0"/>
              </a:rPr>
              <a:t>A</a:t>
            </a:r>
            <a:r>
              <a:rPr lang="en-US" altLang="en-US" dirty="0">
                <a:latin typeface="Arial" panose="020B0604020202020204" pitchFamily="34" charset="0"/>
              </a:rPr>
              <a:t>. Dental Considerations in Pregnancy-A Critical Review on the Oral Care. </a:t>
            </a:r>
            <a:r>
              <a:rPr lang="en-US" altLang="en-US" i="1" dirty="0">
                <a:latin typeface="Arial" panose="020B0604020202020204" pitchFamily="34" charset="0"/>
              </a:rPr>
              <a:t>Journal of Clinical and Diagnostic Research : JCDR</a:t>
            </a:r>
            <a:r>
              <a:rPr lang="en-US" altLang="en-US" dirty="0">
                <a:latin typeface="Arial" panose="020B0604020202020204" pitchFamily="34" charset="0"/>
              </a:rPr>
              <a:t>. 2013;7(5): 948-953.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a:extLst>
              <a:ext uri="{FF2B5EF4-FFF2-40B4-BE49-F238E27FC236}">
                <a16:creationId xmlns:a16="http://schemas.microsoft.com/office/drawing/2014/main" id="{9D61A8F6-0134-4A5C-8652-75CBDF0F4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C48C9E-428A-4F3F-9903-42BC9E2D3EF3}"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731" name="Slide Image Placeholder 5">
            <a:extLst>
              <a:ext uri="{FF2B5EF4-FFF2-40B4-BE49-F238E27FC236}">
                <a16:creationId xmlns:a16="http://schemas.microsoft.com/office/drawing/2014/main" id="{44129785-9381-41FA-8A56-E6FE5ABB90EA}"/>
              </a:ext>
            </a:extLst>
          </p:cNvPr>
          <p:cNvSpPr>
            <a:spLocks noGrp="1" noRot="1" noChangeAspect="1" noChangeArrowheads="1" noTextEdit="1"/>
          </p:cNvSpPr>
          <p:nvPr>
            <p:ph type="sldImg"/>
          </p:nvPr>
        </p:nvSpPr>
        <p:spPr>
          <a:ln/>
        </p:spPr>
      </p:sp>
      <p:sp>
        <p:nvSpPr>
          <p:cNvPr id="7" name="Notes Placeholder 6">
            <a:extLst>
              <a:ext uri="{FF2B5EF4-FFF2-40B4-BE49-F238E27FC236}">
                <a16:creationId xmlns:a16="http://schemas.microsoft.com/office/drawing/2014/main" id="{B288F3DD-D8A7-4D55-937C-8145DDD28522}"/>
              </a:ext>
            </a:extLst>
          </p:cNvPr>
          <p:cNvSpPr>
            <a:spLocks noGrp="1"/>
          </p:cNvSpPr>
          <p:nvPr>
            <p:ph type="body" idx="1"/>
          </p:nvPr>
        </p:nvSpPr>
        <p:spPr>
          <a:xfrm>
            <a:off x="244475" y="2960688"/>
            <a:ext cx="6826250" cy="6480175"/>
          </a:xfrm>
        </p:spPr>
        <p:txBody>
          <a:bodyPr>
            <a:normAutofit/>
          </a:bodyPr>
          <a:lstStyle/>
          <a:p>
            <a:pPr>
              <a:defRPr/>
            </a:pPr>
            <a:r>
              <a:rPr lang="en-US" dirty="0"/>
              <a:t>Radiation exposure is extremely low during dental radiographs. Patients and their unborn children are generally at higher risk from the oral disease affecting the pregnancy than they are from radiation exposure.</a:t>
            </a:r>
          </a:p>
          <a:p>
            <a:pPr>
              <a:defRPr/>
            </a:pPr>
            <a:endParaRPr lang="en-US" dirty="0"/>
          </a:p>
          <a:p>
            <a:pPr>
              <a:defRPr/>
            </a:pPr>
            <a:r>
              <a:rPr lang="en-US" dirty="0"/>
              <a:t>According to the American Dental Association (1), the radiation you receive from oral X-rays are scant and even less for the fetus. Using a </a:t>
            </a:r>
            <a:r>
              <a:rPr lang="en-US" dirty="0" err="1"/>
              <a:t>millisievert</a:t>
            </a:r>
            <a:r>
              <a:rPr lang="en-US" dirty="0"/>
              <a:t> (</a:t>
            </a:r>
            <a:r>
              <a:rPr lang="en-US" dirty="0" err="1"/>
              <a:t>mSv</a:t>
            </a:r>
            <a:r>
              <a:rPr lang="en-US" dirty="0"/>
              <a:t>) scale to measure doses, you could expect 0.038 from Bitewing X-rays. Compare this to Chest x-ray - .080 and to a person who lives in Denver CO with a background radiation rate of 0.510 (per year).</a:t>
            </a:r>
          </a:p>
          <a:p>
            <a:pPr>
              <a:defRPr/>
            </a:pPr>
            <a:endParaRPr lang="en-US" b="1" dirty="0"/>
          </a:p>
          <a:p>
            <a:pPr>
              <a:defRPr/>
            </a:pPr>
            <a:r>
              <a:rPr lang="en-US" b="1" dirty="0"/>
              <a:t>Risks</a:t>
            </a:r>
          </a:p>
          <a:p>
            <a:pPr marL="171450" indent="-171450">
              <a:buFont typeface="Arial" panose="020B0604020202020204" pitchFamily="34" charset="0"/>
              <a:buChar char="•"/>
              <a:defRPr/>
            </a:pPr>
            <a:r>
              <a:rPr lang="en-US" dirty="0"/>
              <a:t>Radiation exposure to the fetus from dental x-rays is so low that it cannot be measured by conventional techniques</a:t>
            </a:r>
          </a:p>
          <a:p>
            <a:pPr>
              <a:defRPr/>
            </a:pPr>
            <a:endParaRPr lang="en-US" b="1" dirty="0"/>
          </a:p>
          <a:p>
            <a:pPr>
              <a:defRPr/>
            </a:pPr>
            <a:r>
              <a:rPr lang="en-US" b="1" dirty="0"/>
              <a:t>Procedures</a:t>
            </a:r>
          </a:p>
          <a:p>
            <a:pPr marL="171450" indent="-171450">
              <a:buFont typeface="Arial" panose="020B0604020202020204" pitchFamily="34" charset="0"/>
              <a:buChar char="•"/>
              <a:defRPr/>
            </a:pPr>
            <a:r>
              <a:rPr lang="en-US" dirty="0"/>
              <a:t>X-ray as necessary to make diagnosis (i.e. root canal therapy, trauma, caries); consider delaying elective X-rays until after the pregnancy.</a:t>
            </a:r>
          </a:p>
          <a:p>
            <a:pPr marL="171450" indent="-171450">
              <a:buFont typeface="Arial" panose="020B0604020202020204" pitchFamily="34" charset="0"/>
              <a:buChar char="•"/>
              <a:defRPr/>
            </a:pPr>
            <a:r>
              <a:rPr lang="en-US" dirty="0"/>
              <a:t>Proper radiographic techniques can minimize radiation exposure.</a:t>
            </a:r>
          </a:p>
          <a:p>
            <a:pPr marL="628650" lvl="1" indent="-171450">
              <a:defRPr/>
            </a:pPr>
            <a:r>
              <a:rPr lang="en-US" dirty="0"/>
              <a:t>Utilize lead apron shielding (abdominal and thyroid) </a:t>
            </a:r>
          </a:p>
          <a:p>
            <a:pPr marL="628650" lvl="1" indent="-171450">
              <a:defRPr/>
            </a:pPr>
            <a:r>
              <a:rPr lang="en-US" dirty="0"/>
              <a:t>Limit/avoid retakes when possible </a:t>
            </a:r>
          </a:p>
          <a:p>
            <a:pPr marL="628650" lvl="1" indent="-171450">
              <a:defRPr/>
            </a:pPr>
            <a:r>
              <a:rPr lang="en-US" dirty="0"/>
              <a:t>Use a long cone to focus radiation only on mouth</a:t>
            </a:r>
          </a:p>
          <a:p>
            <a:pPr marL="628650" lvl="1" indent="-171450">
              <a:defRPr/>
            </a:pPr>
            <a:r>
              <a:rPr lang="en-US" dirty="0"/>
              <a:t>New digital X-rays expose patients to 80% less radiation</a:t>
            </a:r>
          </a:p>
          <a:p>
            <a:pPr>
              <a:defRPr/>
            </a:pPr>
            <a:endParaRPr lang="en-US" b="1" dirty="0"/>
          </a:p>
          <a:p>
            <a:pPr>
              <a:defRPr/>
            </a:pPr>
            <a:r>
              <a:rPr lang="en-US" b="1" u="sng" dirty="0"/>
              <a:t>References</a:t>
            </a:r>
          </a:p>
          <a:p>
            <a:pPr marL="171450" indent="-171450">
              <a:buFont typeface="Arial" panose="020B0604020202020204" pitchFamily="34" charset="0"/>
              <a:buChar char="•"/>
              <a:defRPr/>
            </a:pPr>
            <a:r>
              <a:rPr lang="en-US" dirty="0"/>
              <a:t>Oral Health Care During Pregnancy Expert Workgroup. 2012. Oral Health Care During Pregnancy: A National Consensus Statement—Summary of an Expert Workgroup Meeting. Washington, DC: National Maternal and Child Oral Health Resource Center. </a:t>
            </a:r>
          </a:p>
          <a:p>
            <a:pPr marL="171450" indent="-171450">
              <a:buFont typeface="Arial" panose="020B0604020202020204" pitchFamily="34" charset="0"/>
              <a:buChar char="•"/>
              <a:defRPr/>
            </a:pPr>
            <a:r>
              <a:rPr lang="en-US" dirty="0"/>
              <a:t>Oral Health Care During Pregnancy and Early Childhood Practice Guidelines. New York Public Health Department. 2006. http://www.health.ny.gov/publications/0824.pdf </a:t>
            </a:r>
          </a:p>
          <a:p>
            <a:pPr marL="171450" indent="-171450">
              <a:buFont typeface="Arial" panose="020B0604020202020204" pitchFamily="34" charset="0"/>
              <a:buChar char="•"/>
              <a:defRPr/>
            </a:pPr>
            <a:r>
              <a:rPr lang="en-US" dirty="0"/>
              <a:t>Abbott P. Are dental radiographs safe? </a:t>
            </a:r>
            <a:r>
              <a:rPr lang="en-US" dirty="0" err="1"/>
              <a:t>Aust</a:t>
            </a:r>
            <a:r>
              <a:rPr lang="en-US" dirty="0"/>
              <a:t> Dent J. 2000; 45: 208-213. www.motherisk.org/prof/commonDetail.jsp?content_id=208 </a:t>
            </a:r>
          </a:p>
          <a:p>
            <a:pPr marL="171450" indent="-171450">
              <a:buFont typeface="Arial" panose="020B0604020202020204" pitchFamily="34" charset="0"/>
              <a:buChar char="•"/>
              <a:defRPr/>
            </a:pPr>
            <a:r>
              <a:rPr lang="en-US" dirty="0"/>
              <a:t>CDC Radiation and Pregnancy Fact Sheet https://emergency.cdc.gov/radiation/prenatalphysician.asp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a:extLst>
              <a:ext uri="{FF2B5EF4-FFF2-40B4-BE49-F238E27FC236}">
                <a16:creationId xmlns:a16="http://schemas.microsoft.com/office/drawing/2014/main" id="{1586BFAA-8ACF-46DB-A606-D4218DBC2D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69E1EC-BBF1-4B19-BFB6-D0A3E50BF8C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5779" name="Slide Image Placeholder 5">
            <a:extLst>
              <a:ext uri="{FF2B5EF4-FFF2-40B4-BE49-F238E27FC236}">
                <a16:creationId xmlns:a16="http://schemas.microsoft.com/office/drawing/2014/main" id="{A543CF77-E646-4F53-AE5E-D88A68642A1F}"/>
              </a:ext>
            </a:extLst>
          </p:cNvPr>
          <p:cNvSpPr>
            <a:spLocks noGrp="1" noRot="1" noChangeAspect="1" noChangeArrowheads="1" noTextEdit="1"/>
          </p:cNvSpPr>
          <p:nvPr>
            <p:ph type="sldImg"/>
          </p:nvPr>
        </p:nvSpPr>
        <p:spPr>
          <a:ln/>
        </p:spPr>
      </p:sp>
      <p:sp>
        <p:nvSpPr>
          <p:cNvPr id="75780" name="Notes Placeholder 6">
            <a:extLst>
              <a:ext uri="{FF2B5EF4-FFF2-40B4-BE49-F238E27FC236}">
                <a16:creationId xmlns:a16="http://schemas.microsoft.com/office/drawing/2014/main" id="{EDCCE177-8F0C-4A4E-83AA-95C64248FF1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Common Antibiotics </a:t>
            </a:r>
          </a:p>
          <a:p>
            <a:pPr>
              <a:defRPr/>
            </a:pPr>
            <a:r>
              <a:rPr lang="en-US" altLang="en-US" dirty="0">
                <a:latin typeface="Arial" panose="020B0604020202020204" pitchFamily="34" charset="0"/>
              </a:rPr>
              <a:t>Oral infections commonly require treatment during pregnancy. The antibiotics listed below are generally considered safe to take during pregnancy with the caveats listed below. </a:t>
            </a:r>
          </a:p>
          <a:p>
            <a:pPr>
              <a:defRPr/>
            </a:pPr>
            <a:endParaRPr lang="en-US" altLang="en-US" b="1" dirty="0">
              <a:latin typeface="Arial" panose="020B0604020202020204" pitchFamily="34" charset="0"/>
            </a:endParaRPr>
          </a:p>
          <a:p>
            <a:pPr>
              <a:defRPr/>
            </a:pPr>
            <a:r>
              <a:rPr lang="en-US" altLang="en-US" b="1" dirty="0">
                <a:latin typeface="Arial" panose="020B0604020202020204" pitchFamily="34" charset="0"/>
              </a:rPr>
              <a:t>Penicillin </a:t>
            </a:r>
            <a:endParaRPr lang="en-US" altLang="en-US" dirty="0">
              <a:latin typeface="Arial" panose="020B0604020202020204" pitchFamily="34" charset="0"/>
            </a:endParaRPr>
          </a:p>
          <a:p>
            <a:pPr>
              <a:defRPr/>
            </a:pPr>
            <a:r>
              <a:rPr lang="en-US" altLang="en-US" b="1" dirty="0">
                <a:latin typeface="Arial" panose="020B0604020202020204" pitchFamily="34" charset="0"/>
              </a:rPr>
              <a:t>Amoxicillin </a:t>
            </a:r>
            <a:endParaRPr lang="en-US" altLang="en-US" dirty="0">
              <a:latin typeface="Arial" panose="020B0604020202020204" pitchFamily="34" charset="0"/>
            </a:endParaRPr>
          </a:p>
          <a:p>
            <a:pPr>
              <a:defRPr/>
            </a:pPr>
            <a:r>
              <a:rPr lang="en-US" altLang="en-US" b="1" dirty="0">
                <a:latin typeface="Arial" panose="020B0604020202020204" pitchFamily="34" charset="0"/>
              </a:rPr>
              <a:t>Cephalexin: </a:t>
            </a:r>
            <a:endParaRPr lang="en-US" altLang="en-US" dirty="0">
              <a:latin typeface="Arial" panose="020B0604020202020204" pitchFamily="34" charset="0"/>
            </a:endParaRPr>
          </a:p>
          <a:p>
            <a:pPr lvl="1">
              <a:buFont typeface="Arial" panose="020B0604020202020204" pitchFamily="34" charset="0"/>
              <a:buNone/>
              <a:defRPr/>
            </a:pPr>
            <a:r>
              <a:rPr lang="en-US" altLang="en-US" dirty="0">
                <a:latin typeface="Arial" panose="020B0604020202020204" pitchFamily="34" charset="0"/>
              </a:rPr>
              <a:t>• Appropriate alternative for non-type I penicillin allergic patients (risk of allergic cross-reaction is approximately 2%). </a:t>
            </a:r>
          </a:p>
          <a:p>
            <a:pPr>
              <a:defRPr/>
            </a:pPr>
            <a:r>
              <a:rPr lang="en-US" altLang="en-US" b="1" dirty="0">
                <a:latin typeface="Arial" panose="020B0604020202020204" pitchFamily="34" charset="0"/>
              </a:rPr>
              <a:t>Erythromycin base: </a:t>
            </a:r>
            <a:endParaRPr lang="en-US" altLang="en-US" dirty="0">
              <a:latin typeface="Arial" panose="020B0604020202020204" pitchFamily="34" charset="0"/>
            </a:endParaRPr>
          </a:p>
          <a:p>
            <a:pPr lvl="1">
              <a:defRPr/>
            </a:pPr>
            <a:r>
              <a:rPr lang="en-US" altLang="en-US" dirty="0">
                <a:latin typeface="Arial" panose="020B0604020202020204" pitchFamily="34" charset="0"/>
              </a:rPr>
              <a:t> Appropriate choice in a penicillin type I reaction allergic patient. </a:t>
            </a:r>
          </a:p>
          <a:p>
            <a:pPr lvl="1">
              <a:defRPr/>
            </a:pPr>
            <a:r>
              <a:rPr lang="en-US" altLang="en-US" dirty="0">
                <a:latin typeface="Arial" panose="020B0604020202020204" pitchFamily="34" charset="0"/>
              </a:rPr>
              <a:t> Erythromycin </a:t>
            </a:r>
            <a:r>
              <a:rPr lang="en-US" altLang="en-US" dirty="0" err="1">
                <a:latin typeface="Arial" panose="020B0604020202020204" pitchFamily="34" charset="0"/>
              </a:rPr>
              <a:t>estolate</a:t>
            </a:r>
            <a:r>
              <a:rPr lang="en-US" altLang="en-US" dirty="0">
                <a:latin typeface="Arial" panose="020B0604020202020204" pitchFamily="34" charset="0"/>
              </a:rPr>
              <a:t> (no longer available in U.S.) is relatively contraindicated as it is associated with cholestatic hepatitis in pregnancy. </a:t>
            </a:r>
          </a:p>
          <a:p>
            <a:pPr>
              <a:defRPr/>
            </a:pPr>
            <a:r>
              <a:rPr lang="en-US" altLang="en-US" b="1" dirty="0">
                <a:latin typeface="Arial" panose="020B0604020202020204" pitchFamily="34" charset="0"/>
              </a:rPr>
              <a:t>Clindamycin: </a:t>
            </a:r>
            <a:endParaRPr lang="en-US" altLang="en-US" dirty="0">
              <a:latin typeface="Arial" panose="020B0604020202020204" pitchFamily="34" charset="0"/>
            </a:endParaRPr>
          </a:p>
          <a:p>
            <a:pPr lvl="1">
              <a:defRPr/>
            </a:pPr>
            <a:r>
              <a:rPr lang="en-US" altLang="en-US" dirty="0">
                <a:latin typeface="Arial" panose="020B0604020202020204" pitchFamily="34" charset="0"/>
              </a:rPr>
              <a:t> Appropriate choice in a penicillin type I reaction allergic patient. </a:t>
            </a:r>
          </a:p>
          <a:p>
            <a:pPr>
              <a:defRPr/>
            </a:pPr>
            <a:r>
              <a:rPr lang="en-US" altLang="en-US" b="1" dirty="0">
                <a:latin typeface="Arial" panose="020B0604020202020204" pitchFamily="34" charset="0"/>
              </a:rPr>
              <a:t>Metronidazole: </a:t>
            </a:r>
            <a:endParaRPr lang="en-US" altLang="en-US" dirty="0">
              <a:latin typeface="Arial" panose="020B0604020202020204" pitchFamily="34" charset="0"/>
            </a:endParaRPr>
          </a:p>
          <a:p>
            <a:pPr lvl="1">
              <a:defRPr/>
            </a:pPr>
            <a:r>
              <a:rPr lang="en-US" altLang="en-US" dirty="0">
                <a:latin typeface="Arial" panose="020B0604020202020204" pitchFamily="34" charset="0"/>
              </a:rPr>
              <a:t>** May use during pregnancy as needed. Caution advised while breastfeeding.</a:t>
            </a:r>
          </a:p>
          <a:p>
            <a:pPr lvl="1">
              <a:defRPr/>
            </a:pPr>
            <a:endParaRPr lang="en-US" altLang="en-US" dirty="0">
              <a:latin typeface="Arial" panose="020B0604020202020204" pitchFamily="34" charset="0"/>
            </a:endParaRPr>
          </a:p>
          <a:p>
            <a:pPr lvl="1">
              <a:defRPr/>
            </a:pPr>
            <a:r>
              <a:rPr lang="en-US" altLang="en-US" dirty="0">
                <a:latin typeface="Arial" panose="020B0604020202020204" pitchFamily="34" charset="0"/>
              </a:rPr>
              <a:t>. </a:t>
            </a:r>
          </a:p>
          <a:p>
            <a:pPr>
              <a:defRPr/>
            </a:pPr>
            <a:endParaRPr lang="en-US" altLang="en-US" sz="1500" dirty="0">
              <a:latin typeface="Arial" panose="020B0604020202020204" pitchFamily="34" charset="0"/>
            </a:endParaRPr>
          </a:p>
          <a:p>
            <a:pPr>
              <a:defRPr/>
            </a:pPr>
            <a:r>
              <a:rPr lang="en-US" altLang="en-US" sz="1500" dirty="0">
                <a:latin typeface="Arial" panose="020B0604020202020204" pitchFamily="34" charset="0"/>
              </a:rPr>
              <a:t>FDA rating system was updated in 2015 to eliminate the A,B,C system. For additional information: www.fda.gov/Drugs/DevelopmentApprovalProcess/DevelopmentResources/Labeling/ucm093307.htm</a:t>
            </a:r>
          </a:p>
          <a:p>
            <a:pPr>
              <a:defRPr/>
            </a:pPr>
            <a:endParaRPr lang="en-US" altLang="en-US" sz="1500" dirty="0">
              <a:latin typeface="Arial" panose="020B0604020202020204" pitchFamily="34" charset="0"/>
            </a:endParaRPr>
          </a:p>
          <a:p>
            <a:pPr>
              <a:buFont typeface="Arial" panose="020B0604020202020204" pitchFamily="34" charset="0"/>
              <a:buNone/>
              <a:defRPr/>
            </a:pPr>
            <a:r>
              <a:rPr lang="en-US" altLang="en-US" b="1" u="sng" dirty="0">
                <a:latin typeface="Arial" panose="020B0604020202020204" pitchFamily="34" charset="0"/>
              </a:rPr>
              <a:t>References</a:t>
            </a:r>
            <a:endParaRPr lang="en-US" altLang="en-US" sz="1500" b="1" i="1" u="sng" dirty="0">
              <a:latin typeface="Arial" panose="020B0604020202020204" pitchFamily="34" charset="0"/>
            </a:endParaRPr>
          </a:p>
          <a:p>
            <a:pPr marL="171450" indent="-171450">
              <a:buFont typeface="Arial" panose="020B0604020202020204" pitchFamily="34" charset="0"/>
              <a:buChar char="•"/>
              <a:defRPr/>
            </a:pPr>
            <a:r>
              <a:rPr lang="en-US" altLang="en-US" dirty="0" err="1">
                <a:latin typeface="Arial" panose="020B0604020202020204" pitchFamily="34" charset="0"/>
              </a:rPr>
              <a:t>Motherisk</a:t>
            </a:r>
            <a:r>
              <a:rPr lang="en-US" altLang="en-US" dirty="0">
                <a:latin typeface="Arial" panose="020B0604020202020204" pitchFamily="34" charset="0"/>
              </a:rPr>
              <a:t>. Toronto, Ontario, Canada at www.motherisk.org (which included referencing National Collaborative Perinatal Project, 1959-1974, Record Group 443, National Institutes of Health.) </a:t>
            </a:r>
          </a:p>
          <a:p>
            <a:pPr marL="171450" indent="-171450">
              <a:buFont typeface="Arial" panose="020B0604020202020204" pitchFamily="34" charset="0"/>
              <a:buChar char="•"/>
              <a:defRPr/>
            </a:pPr>
            <a:r>
              <a:rPr lang="en-US" altLang="en-US" dirty="0" err="1">
                <a:latin typeface="Arial" panose="020B0604020202020204" pitchFamily="34" charset="0"/>
              </a:rPr>
              <a:t>Hilgers</a:t>
            </a:r>
            <a:r>
              <a:rPr lang="en-US" altLang="en-US" dirty="0">
                <a:latin typeface="Arial" panose="020B0604020202020204" pitchFamily="34" charset="0"/>
              </a:rPr>
              <a:t> KK, Douglass JM, Mathieu GP. Adolescent Pregnancy: A Review of Dental Treatment Guidelines. </a:t>
            </a:r>
            <a:r>
              <a:rPr lang="en-US" altLang="en-US" dirty="0" err="1">
                <a:latin typeface="Arial" panose="020B0604020202020204" pitchFamily="34" charset="0"/>
              </a:rPr>
              <a:t>Pediatr</a:t>
            </a:r>
            <a:r>
              <a:rPr lang="en-US" altLang="en-US" dirty="0">
                <a:latin typeface="Arial" panose="020B0604020202020204" pitchFamily="34" charset="0"/>
              </a:rPr>
              <a:t> Dent 2003; 25: 459-467. </a:t>
            </a:r>
          </a:p>
          <a:p>
            <a:pPr marL="171450" indent="-171450">
              <a:buFont typeface="Arial" panose="020B0604020202020204" pitchFamily="34" charset="0"/>
              <a:buChar char="•"/>
              <a:defRPr/>
            </a:pPr>
            <a:r>
              <a:rPr lang="en-US" altLang="en-US" dirty="0">
                <a:latin typeface="Arial" panose="020B0604020202020204" pitchFamily="34" charset="0"/>
              </a:rPr>
              <a:t>Oral Health During Pregnancy and Early Childhood: Evidence Guidelines for Health Professionals. California Dental Association Foundation. February 2010.</a:t>
            </a:r>
          </a:p>
          <a:p>
            <a:pPr marL="171450" indent="-171450">
              <a:buFont typeface="Arial" panose="020B0604020202020204" pitchFamily="34" charset="0"/>
              <a:buChar char="•"/>
              <a:defRPr/>
            </a:pPr>
            <a:r>
              <a:rPr lang="en-US" altLang="en-US" dirty="0">
                <a:latin typeface="Arial" panose="020B0604020202020204" pitchFamily="34" charset="0"/>
              </a:rPr>
              <a:t>US Food and Drug Administration Pregnancy and Lactation Labeling Final Rule: www.fda.gov/Drugs/DevelopmentApprovalProcess/DevelopmentResources/Labeling/ucm093307.htm</a:t>
            </a:r>
          </a:p>
          <a:p>
            <a:pPr marL="171450" indent="-171450">
              <a:buFont typeface="Arial" panose="020B0604020202020204" pitchFamily="34" charset="0"/>
              <a:buChar char="•"/>
              <a:defRPr/>
            </a:pPr>
            <a:r>
              <a:rPr lang="en-US" altLang="en-US" dirty="0">
                <a:latin typeface="Arial" panose="020B0604020202020204" pitchFamily="34" charset="0"/>
              </a:rPr>
              <a:t>Oral Health Care During Pregnancy Expert Workgroup. 2012. Oral Health Care During Pregnancy: A National Consensus Statement—Summary of an Expert Workgroup Meeting. Washington, DC: National Maternal and Child Oral Health Resource Center. </a:t>
            </a:r>
          </a:p>
          <a:p>
            <a:pPr marL="171450" indent="-171450">
              <a:buFont typeface="Arial" panose="020B0604020202020204" pitchFamily="34" charset="0"/>
              <a:buChar char="•"/>
              <a:defRPr/>
            </a:pPr>
            <a:r>
              <a:rPr lang="en-US" altLang="en-US" dirty="0">
                <a:latin typeface="Arial" panose="020B0604020202020204" pitchFamily="34" charset="0"/>
              </a:rPr>
              <a:t>Briggs GC, Freeman RK, </a:t>
            </a:r>
            <a:r>
              <a:rPr lang="en-US" altLang="en-US" dirty="0" err="1">
                <a:latin typeface="Arial" panose="020B0604020202020204" pitchFamily="34" charset="0"/>
              </a:rPr>
              <a:t>Yaffe</a:t>
            </a:r>
            <a:r>
              <a:rPr lang="en-US" altLang="en-US" dirty="0">
                <a:latin typeface="Arial" panose="020B0604020202020204" pitchFamily="34" charset="0"/>
              </a:rPr>
              <a:t> SJ. Drugs in Pregnancy and Lactation, Ninth Edition. Lippincott Williams and Wilkins, Philadelphia, PA 2011.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a:extLst>
              <a:ext uri="{FF2B5EF4-FFF2-40B4-BE49-F238E27FC236}">
                <a16:creationId xmlns:a16="http://schemas.microsoft.com/office/drawing/2014/main" id="{1E86F232-C052-4A16-9D99-3C1A76B5BF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1F005E-6C22-4BB0-AAD2-518A5D5158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1" name="Slide Image Placeholder 5">
            <a:extLst>
              <a:ext uri="{FF2B5EF4-FFF2-40B4-BE49-F238E27FC236}">
                <a16:creationId xmlns:a16="http://schemas.microsoft.com/office/drawing/2014/main" id="{0F678F0C-34B8-4F2D-9811-9D09FCAFFF48}"/>
              </a:ext>
            </a:extLst>
          </p:cNvPr>
          <p:cNvSpPr>
            <a:spLocks noGrp="1" noRot="1" noChangeAspect="1" noChangeArrowheads="1" noTextEdit="1"/>
          </p:cNvSpPr>
          <p:nvPr>
            <p:ph type="sldImg"/>
          </p:nvPr>
        </p:nvSpPr>
        <p:spPr>
          <a:ln/>
        </p:spPr>
      </p:sp>
      <p:sp>
        <p:nvSpPr>
          <p:cNvPr id="22532" name="Notes Placeholder 6">
            <a:extLst>
              <a:ext uri="{FF2B5EF4-FFF2-40B4-BE49-F238E27FC236}">
                <a16:creationId xmlns:a16="http://schemas.microsoft.com/office/drawing/2014/main" id="{D87A4850-7F22-4F18-92AC-97C094CEE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1300" indent="-241300"/>
            <a:r>
              <a:rPr lang="en-US" altLang="en-US" dirty="0">
                <a:latin typeface="Arial" panose="020B0604020202020204" pitchFamily="34" charset="0"/>
              </a:rPr>
              <a:t>The educational objectives for the relationship of oral to systemic health course are:</a:t>
            </a:r>
          </a:p>
          <a:p>
            <a:pPr marL="865188" indent="-171450">
              <a:lnSpc>
                <a:spcPct val="80000"/>
              </a:lnSpc>
              <a:spcBef>
                <a:spcPts val="800"/>
              </a:spcBef>
              <a:buFont typeface="Arial" panose="020B0604020202020204" pitchFamily="34" charset="0"/>
              <a:buChar char="•"/>
              <a:defRPr/>
            </a:pPr>
            <a:r>
              <a:rPr lang="en-US" altLang="en-US" sz="1200" dirty="0"/>
              <a:t>Elicit risk factors for periodontal disease and dental caries </a:t>
            </a:r>
          </a:p>
          <a:p>
            <a:pPr marL="865188" indent="-171450">
              <a:lnSpc>
                <a:spcPct val="80000"/>
              </a:lnSpc>
              <a:spcBef>
                <a:spcPts val="800"/>
              </a:spcBef>
              <a:buFont typeface="Arial" panose="020B0604020202020204" pitchFamily="34" charset="0"/>
              <a:buChar char="•"/>
              <a:defRPr/>
            </a:pPr>
            <a:r>
              <a:rPr lang="en-US" altLang="en-US" sz="1200" dirty="0"/>
              <a:t>Perform an oral examination using proper anatomical terms and terminology</a:t>
            </a:r>
          </a:p>
          <a:p>
            <a:pPr marL="865188" indent="-171450">
              <a:lnSpc>
                <a:spcPct val="80000"/>
              </a:lnSpc>
              <a:spcBef>
                <a:spcPts val="800"/>
              </a:spcBef>
              <a:buFont typeface="Arial" panose="020B0604020202020204" pitchFamily="34" charset="0"/>
              <a:buChar char="•"/>
              <a:defRPr/>
            </a:pPr>
            <a:r>
              <a:rPr lang="en-US" altLang="en-US" sz="1200" dirty="0"/>
              <a:t>Reduce the risk of caries transmission from mother to child</a:t>
            </a:r>
          </a:p>
          <a:p>
            <a:pPr marL="865188" indent="-171450">
              <a:lnSpc>
                <a:spcPct val="80000"/>
              </a:lnSpc>
              <a:spcBef>
                <a:spcPts val="800"/>
              </a:spcBef>
              <a:buFont typeface="Arial" panose="020B0604020202020204" pitchFamily="34" charset="0"/>
              <a:buChar char="•"/>
              <a:defRPr/>
            </a:pPr>
            <a:r>
              <a:rPr lang="en-US" altLang="en-US" sz="1200" dirty="0"/>
              <a:t>Apply the evidence for periodontitis affecting perinatal outcomes</a:t>
            </a:r>
          </a:p>
          <a:p>
            <a:pPr marL="865188" indent="-171450">
              <a:lnSpc>
                <a:spcPct val="80000"/>
              </a:lnSpc>
              <a:spcBef>
                <a:spcPts val="800"/>
              </a:spcBef>
              <a:buFont typeface="Arial" panose="020B0604020202020204" pitchFamily="34" charset="0"/>
              <a:buChar char="•"/>
              <a:defRPr/>
            </a:pPr>
            <a:r>
              <a:rPr lang="en-US" altLang="en-US" sz="1200" dirty="0"/>
              <a:t>Manage common oral conditions in pregnancy</a:t>
            </a:r>
          </a:p>
          <a:p>
            <a:pPr marL="865188" indent="-171450">
              <a:lnSpc>
                <a:spcPct val="80000"/>
              </a:lnSpc>
              <a:spcBef>
                <a:spcPts val="800"/>
              </a:spcBef>
              <a:buFont typeface="Arial" panose="020B0604020202020204" pitchFamily="34" charset="0"/>
              <a:buChar char="•"/>
              <a:defRPr/>
            </a:pPr>
            <a:r>
              <a:rPr lang="en-US" altLang="en-US" sz="1200" dirty="0"/>
              <a:t>Counsel pregnant patients about the safety of dental care and improve dental access for pregnant women through interprofessional collaboration</a:t>
            </a:r>
          </a:p>
          <a:p>
            <a:pPr marL="865188" indent="-171450">
              <a:lnSpc>
                <a:spcPct val="80000"/>
              </a:lnSpc>
              <a:spcBef>
                <a:spcPts val="800"/>
              </a:spcBef>
              <a:buFont typeface="Arial" panose="020B0604020202020204" pitchFamily="34" charset="0"/>
              <a:buChar char="•"/>
              <a:defRPr/>
            </a:pPr>
            <a:r>
              <a:rPr lang="en-US" sz="1200" dirty="0"/>
              <a:t>Acknowledge and address health inequity as it applies to pregnant women and oral health</a:t>
            </a:r>
            <a:endParaRPr lang="en-US" altLang="en-US" sz="1200" dirty="0"/>
          </a:p>
          <a:p>
            <a:pPr marL="865188" indent="-171450">
              <a:lnSpc>
                <a:spcPct val="80000"/>
              </a:lnSpc>
              <a:spcBef>
                <a:spcPts val="800"/>
              </a:spcBef>
              <a:buFont typeface="Arial" panose="020B0604020202020204" pitchFamily="34" charset="0"/>
              <a:buChar char="•"/>
              <a:defRPr/>
            </a:pPr>
            <a:r>
              <a:rPr lang="en-US" altLang="en-US" sz="1200" dirty="0"/>
              <a:t>Promote and address oral health issues across the lifespan for women</a:t>
            </a:r>
            <a:endParaRPr lang="en-US" altLang="en-US"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a:extLst>
              <a:ext uri="{FF2B5EF4-FFF2-40B4-BE49-F238E27FC236}">
                <a16:creationId xmlns:a16="http://schemas.microsoft.com/office/drawing/2014/main" id="{C9C22F12-224C-4BDB-A0D9-88D5464FF4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4B077B-0045-4BE5-B90C-21A09FE886D4}"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7827" name="Slide Image Placeholder 5">
            <a:extLst>
              <a:ext uri="{FF2B5EF4-FFF2-40B4-BE49-F238E27FC236}">
                <a16:creationId xmlns:a16="http://schemas.microsoft.com/office/drawing/2014/main" id="{EC952550-44F9-4B81-86D2-92C3198BD755}"/>
              </a:ext>
            </a:extLst>
          </p:cNvPr>
          <p:cNvSpPr>
            <a:spLocks noGrp="1" noRot="1" noChangeAspect="1" noChangeArrowheads="1" noTextEdit="1"/>
          </p:cNvSpPr>
          <p:nvPr>
            <p:ph type="sldImg"/>
          </p:nvPr>
        </p:nvSpPr>
        <p:spPr>
          <a:ln/>
        </p:spPr>
      </p:sp>
      <p:sp>
        <p:nvSpPr>
          <p:cNvPr id="92164" name="Notes Placeholder 6">
            <a:extLst>
              <a:ext uri="{FF2B5EF4-FFF2-40B4-BE49-F238E27FC236}">
                <a16:creationId xmlns:a16="http://schemas.microsoft.com/office/drawing/2014/main" id="{1AF8071B-3E20-4090-8DBC-7790245CCDD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Dental pain originating from infections or extensive carious lesions can be severe. Definitive dental care should be arranged as soon as possible, but </a:t>
            </a:r>
            <a:r>
              <a:rPr lang="en-US" altLang="en-US" b="1" dirty="0"/>
              <a:t>short term </a:t>
            </a:r>
            <a:r>
              <a:rPr lang="en-US" altLang="en-US" dirty="0"/>
              <a:t>interim pain management may be needed. Clinicians can use the following analgesics with several caveats. </a:t>
            </a:r>
          </a:p>
          <a:p>
            <a:pPr>
              <a:defRPr/>
            </a:pPr>
            <a:endParaRPr lang="en-US" altLang="en-US" dirty="0"/>
          </a:p>
          <a:p>
            <a:pPr>
              <a:defRPr/>
            </a:pPr>
            <a:r>
              <a:rPr lang="en-US" altLang="en-US" b="1" dirty="0"/>
              <a:t>Acetaminophen</a:t>
            </a:r>
            <a:r>
              <a:rPr lang="en-US" altLang="en-US" dirty="0"/>
              <a:t> </a:t>
            </a:r>
          </a:p>
          <a:p>
            <a:pPr lvl="1">
              <a:buFont typeface="Arial" charset="0"/>
              <a:buChar char="•"/>
              <a:defRPr/>
            </a:pPr>
            <a:r>
              <a:rPr lang="en-US" altLang="en-US" dirty="0"/>
              <a:t> Drug of choice for pain management during pregnancy</a:t>
            </a:r>
          </a:p>
          <a:p>
            <a:pPr lvl="1">
              <a:buFont typeface="Arial" charset="0"/>
              <a:buNone/>
              <a:defRPr/>
            </a:pPr>
            <a:endParaRPr lang="en-US" altLang="en-US" dirty="0"/>
          </a:p>
          <a:p>
            <a:pPr>
              <a:defRPr/>
            </a:pPr>
            <a:r>
              <a:rPr lang="en-US" altLang="en-US" b="1" dirty="0"/>
              <a:t>Ibuprofen</a:t>
            </a:r>
            <a:r>
              <a:rPr lang="en-US" altLang="en-US" dirty="0"/>
              <a:t> </a:t>
            </a:r>
          </a:p>
          <a:p>
            <a:pPr marL="628650" lvl="1" indent="-171450">
              <a:defRPr/>
            </a:pPr>
            <a:r>
              <a:rPr lang="en-US" dirty="0"/>
              <a:t>Caution advised in 1</a:t>
            </a:r>
            <a:r>
              <a:rPr lang="en-US" baseline="30000" dirty="0"/>
              <a:t>st</a:t>
            </a:r>
            <a:r>
              <a:rPr lang="en-US" dirty="0"/>
              <a:t> trimester</a:t>
            </a:r>
          </a:p>
          <a:p>
            <a:pPr marL="628650" lvl="1" indent="-171450">
              <a:defRPr/>
            </a:pPr>
            <a:r>
              <a:rPr lang="en-US" dirty="0"/>
              <a:t>Avoid in third trimester because of the risk of premature closure of the ductus arteriosus and </a:t>
            </a:r>
            <a:r>
              <a:rPr lang="en-US" dirty="0" err="1"/>
              <a:t>oligohydramnios</a:t>
            </a:r>
            <a:r>
              <a:rPr lang="en-US" dirty="0"/>
              <a:t> </a:t>
            </a:r>
          </a:p>
          <a:p>
            <a:pPr lvl="1">
              <a:buFont typeface="Arial" charset="0"/>
              <a:buNone/>
              <a:defRPr/>
            </a:pPr>
            <a:endParaRPr lang="en-US" altLang="en-US" dirty="0"/>
          </a:p>
          <a:p>
            <a:pPr>
              <a:defRPr/>
            </a:pPr>
            <a:r>
              <a:rPr lang="en-US" altLang="en-US" b="1" dirty="0"/>
              <a:t>Oxycodone, Hydrocodone and Codeine </a:t>
            </a:r>
            <a:endParaRPr lang="en-US" altLang="en-US" dirty="0"/>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altLang="en-US" dirty="0"/>
              <a:t> In the third trimester, there is risk of fetal dependency/withdrawal with codeine, hydrocodone and oxycodone if continuous use and respiratory suppression if given near delivery.</a:t>
            </a:r>
            <a:r>
              <a:rPr lang="en-US" sz="1200" kern="1200" dirty="0">
                <a:solidFill>
                  <a:schemeClr val="tx1"/>
                </a:solidFill>
                <a:effectLst/>
                <a:latin typeface="+mn-lt"/>
                <a:ea typeface="+mn-ea"/>
                <a:cs typeface="+mn-cs"/>
              </a:rPr>
              <a:t> Avoid or limit dose and duration.</a:t>
            </a:r>
            <a:endParaRPr lang="en-US" altLang="en-US" dirty="0"/>
          </a:p>
          <a:p>
            <a:pPr lvl="1">
              <a:buFont typeface="Arial" charset="0"/>
              <a:buChar char="•"/>
              <a:defRPr/>
            </a:pPr>
            <a:r>
              <a:rPr lang="en-US" altLang="en-US" dirty="0"/>
              <a:t> Opioid analgesics should be used for moderate to severe pain at the lowest dose and for the shortest period of time possible. </a:t>
            </a:r>
          </a:p>
          <a:p>
            <a:pPr>
              <a:defRPr/>
            </a:pPr>
            <a:endParaRPr lang="en-US" altLang="en-US" b="1" dirty="0"/>
          </a:p>
          <a:p>
            <a:pPr>
              <a:buFont typeface="Arial" panose="020B0604020202020204" pitchFamily="34" charset="0"/>
              <a:buNone/>
              <a:defRPr/>
            </a:pPr>
            <a:r>
              <a:rPr lang="en-US" altLang="en-US" b="1" u="sng" dirty="0"/>
              <a:t>References</a:t>
            </a:r>
          </a:p>
          <a:p>
            <a:pPr marL="171450" indent="-171450">
              <a:buFont typeface="Arial" panose="020B0604020202020204" pitchFamily="34" charset="0"/>
              <a:buChar char="•"/>
              <a:defRPr/>
            </a:pPr>
            <a:r>
              <a:rPr lang="en-US" altLang="en-US" dirty="0" err="1"/>
              <a:t>Hilgers</a:t>
            </a:r>
            <a:r>
              <a:rPr lang="en-US" altLang="en-US" dirty="0"/>
              <a:t> KK, Douglass JM, Mathieu GP. Adolescent Pregnancy: A Review of Dental Treatment Guidelines. </a:t>
            </a:r>
            <a:r>
              <a:rPr lang="en-US" altLang="en-US" dirty="0" err="1"/>
              <a:t>Pediatr</a:t>
            </a:r>
            <a:r>
              <a:rPr lang="en-US" altLang="en-US" dirty="0"/>
              <a:t> Dent 2003;25:459-467.</a:t>
            </a:r>
          </a:p>
          <a:p>
            <a:pPr marL="171450" indent="-171450">
              <a:buFont typeface="Arial" panose="020B0604020202020204" pitchFamily="34" charset="0"/>
              <a:buChar char="•"/>
              <a:defRPr/>
            </a:pPr>
            <a:r>
              <a:rPr lang="en-US" altLang="en-US" dirty="0"/>
              <a:t>Care During Pregnancy and Early Childhood Practice Guidelines. New York Public Health Department 2006. http://www.health.state.ny.us/publications/0824.pdf</a:t>
            </a:r>
          </a:p>
          <a:p>
            <a:pPr marL="171450" indent="-171450">
              <a:buFont typeface="Arial" panose="020B0604020202020204" pitchFamily="34" charset="0"/>
              <a:buChar char="•"/>
              <a:defRPr/>
            </a:pPr>
            <a:r>
              <a:rPr lang="en-US" altLang="en-US" dirty="0"/>
              <a:t>Oral Health During Pregnancy and Early Childhood: Evidence Guidelines for Health Professionals. California Dental Association Foundation. February 2010.</a:t>
            </a:r>
          </a:p>
          <a:p>
            <a:pPr marL="171450" indent="-171450">
              <a:buFont typeface="Arial" panose="020B0604020202020204" pitchFamily="34" charset="0"/>
              <a:buChar char="•"/>
              <a:defRPr/>
            </a:pPr>
            <a:r>
              <a:rPr lang="en-US" altLang="en-US" dirty="0">
                <a:latin typeface="Arial" panose="020B0604020202020204" pitchFamily="34" charset="0"/>
              </a:rPr>
              <a:t>FDA rating system 2015: www.fda.gov/Drugs/DevelopmentApprovalProcess/DevelopmentResources/Labeling/ucm093307.htm</a:t>
            </a:r>
            <a:endParaRPr lang="en-US" altLang="en-US" dirty="0"/>
          </a:p>
          <a:p>
            <a:pPr marL="171450" indent="-171450">
              <a:buFont typeface="Arial" panose="020B0604020202020204" pitchFamily="34" charset="0"/>
              <a:buChar char="•"/>
              <a:defRPr/>
            </a:pPr>
            <a:r>
              <a:rPr lang="en-US" altLang="en-US" dirty="0"/>
              <a:t>Oral Health Care During Pregnancy Expert Workgroup. 2012. Oral Health Care During Pregnancy: A National Consensus Statement—Summary of an Expert Workgroup Meeting. Washington, DC: National Maternal and Child Oral Health Resource Center. </a:t>
            </a:r>
          </a:p>
          <a:p>
            <a:pPr marL="171450" indent="-171450">
              <a:buFont typeface="Arial" panose="020B0604020202020204" pitchFamily="34" charset="0"/>
              <a:buChar char="•"/>
              <a:defRPr/>
            </a:pPr>
            <a:r>
              <a:rPr lang="en-US" altLang="en-US" dirty="0"/>
              <a:t>Briggs GC, Freeman RK, </a:t>
            </a:r>
            <a:r>
              <a:rPr lang="en-US" altLang="en-US" dirty="0" err="1"/>
              <a:t>Yaffe</a:t>
            </a:r>
            <a:r>
              <a:rPr lang="en-US" altLang="en-US" dirty="0"/>
              <a:t> SJ. Drugs in Pregnancy and Lactation, Ninth Edition. Lippincott Williams and Wilkins, Philadelphia, PA 2011.</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31">
            <a:extLst>
              <a:ext uri="{FF2B5EF4-FFF2-40B4-BE49-F238E27FC236}">
                <a16:creationId xmlns:a16="http://schemas.microsoft.com/office/drawing/2014/main" id="{660992F7-B4E6-45A5-895F-69EC09C80A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FDD4D-747C-4EB0-A685-7ADEBBBF3200}"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9875" name="Slide Image Placeholder 5">
            <a:extLst>
              <a:ext uri="{FF2B5EF4-FFF2-40B4-BE49-F238E27FC236}">
                <a16:creationId xmlns:a16="http://schemas.microsoft.com/office/drawing/2014/main" id="{FE9A535D-F45D-47C1-8275-F1653E2D1577}"/>
              </a:ext>
            </a:extLst>
          </p:cNvPr>
          <p:cNvSpPr>
            <a:spLocks noGrp="1" noRot="1" noChangeAspect="1" noChangeArrowheads="1" noTextEdit="1"/>
          </p:cNvSpPr>
          <p:nvPr>
            <p:ph type="sldImg"/>
          </p:nvPr>
        </p:nvSpPr>
        <p:spPr>
          <a:ln/>
        </p:spPr>
      </p:sp>
      <p:sp>
        <p:nvSpPr>
          <p:cNvPr id="79876" name="Notes Placeholder 6">
            <a:extLst>
              <a:ext uri="{FF2B5EF4-FFF2-40B4-BE49-F238E27FC236}">
                <a16:creationId xmlns:a16="http://schemas.microsoft.com/office/drawing/2014/main" id="{2EA50A9B-4838-480A-83F2-D3D4E9D0C0E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The following anesthetics are safe for use in pregnant women at standard dental doses. Be aware that sedatives such as benzodiazepines should be avoided. </a:t>
            </a:r>
          </a:p>
          <a:p>
            <a:pPr>
              <a:defRPr/>
            </a:pPr>
            <a:endParaRPr lang="en-US" altLang="en-US" sz="1500" dirty="0">
              <a:latin typeface="Arial" panose="020B0604020202020204" pitchFamily="34" charset="0"/>
            </a:endParaRPr>
          </a:p>
          <a:p>
            <a:pPr>
              <a:defRPr/>
            </a:pPr>
            <a:r>
              <a:rPr lang="en-US" altLang="en-US" b="1" dirty="0">
                <a:latin typeface="Arial" panose="020B0604020202020204" pitchFamily="34" charset="0"/>
              </a:rPr>
              <a:t>Lidocaine with or without </a:t>
            </a:r>
            <a:r>
              <a:rPr lang="en-US" altLang="en-US" sz="1600" b="1" dirty="0">
                <a:latin typeface="Arial" panose="020B0604020202020204" pitchFamily="34" charset="0"/>
              </a:rPr>
              <a:t>Epinephrine</a:t>
            </a:r>
            <a:endParaRPr lang="en-US" altLang="en-US" sz="1500" dirty="0">
              <a:latin typeface="Arial" panose="020B0604020202020204" pitchFamily="34" charset="0"/>
            </a:endParaRPr>
          </a:p>
          <a:p>
            <a:pPr>
              <a:defRPr/>
            </a:pPr>
            <a:r>
              <a:rPr lang="en-US" altLang="en-US" b="1" dirty="0">
                <a:latin typeface="Arial" panose="020B0604020202020204" pitchFamily="34" charset="0"/>
              </a:rPr>
              <a:t>Procaine</a:t>
            </a:r>
            <a:r>
              <a:rPr lang="en-US" altLang="en-US" dirty="0">
                <a:latin typeface="Arial" panose="020B0604020202020204" pitchFamily="34" charset="0"/>
              </a:rPr>
              <a:t> </a:t>
            </a:r>
            <a:endParaRPr lang="en-US" altLang="en-US" sz="1500" dirty="0">
              <a:latin typeface="Arial" panose="020B0604020202020204" pitchFamily="34" charset="0"/>
            </a:endParaRPr>
          </a:p>
          <a:p>
            <a:pPr>
              <a:defRPr/>
            </a:pPr>
            <a:r>
              <a:rPr lang="en-US" altLang="en-US" b="1" dirty="0">
                <a:latin typeface="Arial" panose="020B0604020202020204" pitchFamily="34" charset="0"/>
              </a:rPr>
              <a:t>Nitrous Oxide</a:t>
            </a:r>
            <a:endParaRPr lang="en-US" altLang="en-US" sz="1500" dirty="0">
              <a:latin typeface="Arial" panose="020B0604020202020204" pitchFamily="34" charset="0"/>
            </a:endParaRPr>
          </a:p>
          <a:p>
            <a:pPr lvl="1">
              <a:defRPr/>
            </a:pPr>
            <a:r>
              <a:rPr lang="en-US" altLang="en-US" dirty="0">
                <a:latin typeface="Arial" panose="020B0604020202020204" pitchFamily="34" charset="0"/>
              </a:rPr>
              <a:t> Controversy based on studies of chronic exposure in operating room nurses leading to B12 deficiency before the advent of scavenger systems. </a:t>
            </a:r>
            <a:endParaRPr lang="en-US" altLang="en-US" sz="1500" dirty="0">
              <a:latin typeface="Arial" panose="020B0604020202020204" pitchFamily="34" charset="0"/>
            </a:endParaRPr>
          </a:p>
          <a:p>
            <a:pPr lvl="1">
              <a:defRPr/>
            </a:pPr>
            <a:r>
              <a:rPr lang="en-US" altLang="en-US" dirty="0">
                <a:latin typeface="Arial" panose="020B0604020202020204" pitchFamily="34" charset="0"/>
              </a:rPr>
              <a:t> Dental use of nitrous oxide delivers uses smaller, shorter exposures which have not been associated with the problems found in chronic exposure studies. </a:t>
            </a:r>
            <a:endParaRPr lang="en-US" altLang="en-US" sz="1500" dirty="0">
              <a:latin typeface="Arial" panose="020B0604020202020204" pitchFamily="34" charset="0"/>
            </a:endParaRPr>
          </a:p>
          <a:p>
            <a:pPr lvl="1">
              <a:defRPr/>
            </a:pPr>
            <a:r>
              <a:rPr lang="en-US" altLang="en-US" dirty="0">
                <a:latin typeface="Arial" panose="020B0604020202020204" pitchFamily="34" charset="0"/>
              </a:rPr>
              <a:t> Hospitals do safely use nitrous oxide for pain control in labor. </a:t>
            </a:r>
            <a:endParaRPr lang="en-US" altLang="en-US" sz="1500" dirty="0">
              <a:latin typeface="Arial" panose="020B0604020202020204" pitchFamily="34" charset="0"/>
            </a:endParaRPr>
          </a:p>
          <a:p>
            <a:pPr lvl="1">
              <a:defRPr/>
            </a:pPr>
            <a:r>
              <a:rPr lang="en-US" altLang="en-US" dirty="0">
                <a:latin typeface="Arial" panose="020B0604020202020204" pitchFamily="34" charset="0"/>
              </a:rPr>
              <a:t> California and New York guidelines indicate that nitrous oxide can be used in pregnancy with appropriate care and it is the sedation agent of choice for pregnant patients with fear and anxiety.</a:t>
            </a:r>
          </a:p>
          <a:p>
            <a:pPr>
              <a:defRPr/>
            </a:pPr>
            <a:endParaRPr lang="en-US" altLang="en-US" b="1" dirty="0">
              <a:latin typeface="Arial" panose="020B0604020202020204" pitchFamily="34" charset="0"/>
            </a:endParaRPr>
          </a:p>
          <a:p>
            <a:pPr>
              <a:defRPr/>
            </a:pPr>
            <a:r>
              <a:rPr lang="en-US" altLang="en-US" b="1" u="sng" dirty="0">
                <a:latin typeface="Arial" panose="020B0604020202020204" pitchFamily="34" charset="0"/>
              </a:rPr>
              <a:t>References</a:t>
            </a:r>
          </a:p>
          <a:p>
            <a:pPr marL="171450" indent="-171450">
              <a:buFont typeface="Arial" panose="020B0604020202020204" pitchFamily="34" charset="0"/>
              <a:buChar char="•"/>
              <a:defRPr/>
            </a:pPr>
            <a:r>
              <a:rPr lang="en-US" altLang="en-US" dirty="0">
                <a:latin typeface="Arial" panose="020B0604020202020204" pitchFamily="34" charset="0"/>
              </a:rPr>
              <a:t>Oral Health During Pregnancy and Early Childhood: Evidence Guidelines for Health Professionals. California Dental Association Foundation. 2010. </a:t>
            </a:r>
          </a:p>
          <a:p>
            <a:pPr marL="171450" indent="-171450">
              <a:buFont typeface="Arial" panose="020B0604020202020204" pitchFamily="34" charset="0"/>
              <a:buChar char="•"/>
              <a:defRPr/>
            </a:pPr>
            <a:r>
              <a:rPr lang="en-US" altLang="en-US" dirty="0" err="1">
                <a:latin typeface="Arial" panose="020B0604020202020204" pitchFamily="34" charset="0"/>
              </a:rPr>
              <a:t>Motherisk</a:t>
            </a:r>
            <a:r>
              <a:rPr lang="en-US" altLang="en-US" dirty="0">
                <a:latin typeface="Arial" panose="020B0604020202020204" pitchFamily="34" charset="0"/>
              </a:rPr>
              <a:t>. Toronto, Ontario, Canada at www.motherisk.org (which included referencing National Collaborative Perinatal Project, 1959-1974, Record Group 443, National Institutes of Health.) </a:t>
            </a:r>
          </a:p>
          <a:p>
            <a:pPr marL="171450" indent="-171450">
              <a:buFont typeface="Arial" panose="020B0604020202020204" pitchFamily="34" charset="0"/>
              <a:buChar char="•"/>
              <a:defRPr/>
            </a:pPr>
            <a:r>
              <a:rPr lang="en-US" altLang="en-US" dirty="0" err="1">
                <a:latin typeface="Arial" panose="020B0604020202020204" pitchFamily="34" charset="0"/>
              </a:rPr>
              <a:t>Hilgers</a:t>
            </a:r>
            <a:r>
              <a:rPr lang="en-US" altLang="en-US" dirty="0">
                <a:latin typeface="Arial" panose="020B0604020202020204" pitchFamily="34" charset="0"/>
              </a:rPr>
              <a:t> KK, Douglass JM, Mathieu GP. Adolescent Pregnancy: A Review of Dental Treatment Guidelines. </a:t>
            </a:r>
            <a:r>
              <a:rPr lang="en-US" altLang="en-US" dirty="0" err="1">
                <a:latin typeface="Arial" panose="020B0604020202020204" pitchFamily="34" charset="0"/>
              </a:rPr>
              <a:t>Pediatr</a:t>
            </a:r>
            <a:r>
              <a:rPr lang="en-US" altLang="en-US" dirty="0">
                <a:latin typeface="Arial" panose="020B0604020202020204" pitchFamily="34" charset="0"/>
              </a:rPr>
              <a:t> Dent 2003; 25: 459-467. </a:t>
            </a:r>
          </a:p>
          <a:p>
            <a:pPr marL="171450" indent="-171450">
              <a:buFont typeface="Arial" panose="020B0604020202020204" pitchFamily="34" charset="0"/>
              <a:buChar char="•"/>
              <a:defRPr/>
            </a:pPr>
            <a:r>
              <a:rPr lang="en-US" altLang="en-US" dirty="0">
                <a:latin typeface="Arial" panose="020B0604020202020204" pitchFamily="34" charset="0"/>
              </a:rPr>
              <a:t>Care During Pregnancy and Early Childhood Practice Guidelines. New York Public Health Department 2006. http://www.health.state.ny.us/publications/0824.pdf </a:t>
            </a:r>
          </a:p>
          <a:p>
            <a:pPr marL="171450" indent="-171450">
              <a:buFont typeface="Arial" panose="020B0604020202020204" pitchFamily="34" charset="0"/>
              <a:buChar char="•"/>
              <a:defRPr/>
            </a:pPr>
            <a:r>
              <a:rPr lang="en-US" altLang="en-US" dirty="0">
                <a:latin typeface="Arial" panose="020B0604020202020204" pitchFamily="34" charset="0"/>
              </a:rPr>
              <a:t>Oral Health During Pregnancy and Early Childhood: Evidence Guidelines for Health Professionals. California Dental Association Foundation. February 2010. </a:t>
            </a:r>
          </a:p>
          <a:p>
            <a:pPr marL="171450" indent="-171450">
              <a:buFont typeface="Arial" panose="020B0604020202020204" pitchFamily="34" charset="0"/>
              <a:buChar char="•"/>
              <a:defRPr/>
            </a:pPr>
            <a:r>
              <a:rPr lang="en-US" altLang="en-US" dirty="0">
                <a:latin typeface="Arial" panose="020B0604020202020204" pitchFamily="34" charset="0"/>
              </a:rPr>
              <a:t>FDA rating system, 2015: www.fda.gov/Drugs/DevelopmentApprovalProcess/DevelopmentResources/Labeling/ucm093307.htm</a:t>
            </a:r>
          </a:p>
          <a:p>
            <a:pPr marL="171450" indent="-171450">
              <a:buFont typeface="Arial" panose="020B0604020202020204" pitchFamily="34" charset="0"/>
              <a:buChar char="•"/>
              <a:defRPr/>
            </a:pPr>
            <a:r>
              <a:rPr lang="en-US" altLang="en-US" dirty="0">
                <a:latin typeface="Arial" panose="020B0604020202020204" pitchFamily="34" charset="0"/>
              </a:rPr>
              <a:t>Oral Health Care During Pregnancy Expert Workgroup. 2012. Oral Health Care During Pregnancy: A National Consensus Statement—Summary of an Expert Workgroup Meeting. Washington, DC: National Maternal and Child Oral Health Resource Center. </a:t>
            </a:r>
          </a:p>
          <a:p>
            <a:pPr marL="171450" indent="-171450">
              <a:buFont typeface="Arial" panose="020B0604020202020204" pitchFamily="34" charset="0"/>
              <a:buChar char="•"/>
              <a:defRPr/>
            </a:pPr>
            <a:r>
              <a:rPr lang="en-US" altLang="en-US" dirty="0">
                <a:latin typeface="Arial" panose="020B0604020202020204" pitchFamily="34" charset="0"/>
              </a:rPr>
              <a:t>Briggs GC, Freeman RK, </a:t>
            </a:r>
            <a:r>
              <a:rPr lang="en-US" altLang="en-US" dirty="0" err="1">
                <a:latin typeface="Arial" panose="020B0604020202020204" pitchFamily="34" charset="0"/>
              </a:rPr>
              <a:t>Yaffe</a:t>
            </a:r>
            <a:r>
              <a:rPr lang="en-US" altLang="en-US" dirty="0">
                <a:latin typeface="Arial" panose="020B0604020202020204" pitchFamily="34" charset="0"/>
              </a:rPr>
              <a:t> SJ. Drugs in Pregnancy and Lactation, Ninth Edition. Lippincott Williams and Wilkins, Philadelphia, PA 2011.</a:t>
            </a:r>
            <a:endParaRPr lang="en-US" altLang="en-US" sz="1500"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a:extLst>
              <a:ext uri="{FF2B5EF4-FFF2-40B4-BE49-F238E27FC236}">
                <a16:creationId xmlns:a16="http://schemas.microsoft.com/office/drawing/2014/main" id="{0294119A-1321-4E29-93F2-83FA43BD2D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E7DE56-46F4-4318-9C04-33A0CE8D0E24}"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23" name="Slide Image Placeholder 5">
            <a:extLst>
              <a:ext uri="{FF2B5EF4-FFF2-40B4-BE49-F238E27FC236}">
                <a16:creationId xmlns:a16="http://schemas.microsoft.com/office/drawing/2014/main" id="{266A40E8-12C4-43DB-BAFB-33E31F755851}"/>
              </a:ext>
            </a:extLst>
          </p:cNvPr>
          <p:cNvSpPr>
            <a:spLocks noGrp="1" noRot="1" noChangeAspect="1" noChangeArrowheads="1" noTextEdit="1"/>
          </p:cNvSpPr>
          <p:nvPr>
            <p:ph type="sldImg"/>
          </p:nvPr>
        </p:nvSpPr>
        <p:spPr>
          <a:ln/>
        </p:spPr>
      </p:sp>
      <p:sp>
        <p:nvSpPr>
          <p:cNvPr id="81924" name="Notes Placeholder 6">
            <a:extLst>
              <a:ext uri="{FF2B5EF4-FFF2-40B4-BE49-F238E27FC236}">
                <a16:creationId xmlns:a16="http://schemas.microsoft.com/office/drawing/2014/main" id="{D9F520DD-5002-4F89-9772-98710C35948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The FDA states the following:</a:t>
            </a:r>
          </a:p>
          <a:p>
            <a:pPr>
              <a:defRPr/>
            </a:pPr>
            <a:r>
              <a:rPr lang="en-US" altLang="en-US" dirty="0">
                <a:latin typeface="Arial" panose="020B0604020202020204" pitchFamily="34" charset="0"/>
              </a:rPr>
              <a:t>“FDA has reviewed the best available scientific evidence to determine whether the low levels of mercury vapor associated with dental amalgam fillings are a cause for concern. Based on this evidence, FDA considers dental amalgam fillings safe for adults and children ages 6 and above. The amount of mercury measured in the bodies of people with dental amalgam fillings is well below levels associated with adverse health effects. Even in adults and children ages 6 and above who have fifteen or more amalgam surfaces, mercury exposure due to dental amalgam fillings has been found to be far below the lowest levels associated with harm. Clinical studies in adults and children ages 6 and above have also found no link between dental amalgam fillings and health problems.</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There is limited clinical information about the potential effects of dental amalgam fillings on pregnant women and their developing fetuses, and on children under the age of 6, including breastfed infants. However, the estimated amount of mercury in breast milk attributable to dental amalgam is low and falls well below general levels for oral intake that the Environmental Protection Agency (EPA) considers safe. FDA concludes that the existing data support a finding that infants are not at risk for adverse health effects from the breast milk of women exposed to mercury vapor from dental amalgam. The estimated daily dose of mercury vapor in children under age 6 with dental amalgams is also expected to be at or below levels that the EPA and the Centers for Disease Control and Prevention (CDC) consider safe.”</a:t>
            </a:r>
          </a:p>
          <a:p>
            <a:pPr>
              <a:defRPr/>
            </a:pPr>
            <a:endParaRPr lang="en-US" altLang="en-US" dirty="0">
              <a:latin typeface="Arial" panose="020B0604020202020204" pitchFamily="34" charset="0"/>
            </a:endParaRPr>
          </a:p>
          <a:p>
            <a:pPr>
              <a:defRPr/>
            </a:pPr>
            <a:br>
              <a:rPr lang="en-US" altLang="en-US" dirty="0">
                <a:latin typeface="Arial" panose="020B0604020202020204" pitchFamily="34" charset="0"/>
              </a:rPr>
            </a:br>
            <a:r>
              <a:rPr lang="en-US" altLang="en-US" b="1" u="sng" dirty="0">
                <a:latin typeface="Arial" panose="020B0604020202020204" pitchFamily="34" charset="0"/>
              </a:rPr>
              <a:t>References</a:t>
            </a:r>
          </a:p>
          <a:p>
            <a:pPr marL="171450" indent="-171450">
              <a:buFont typeface="Arial" panose="020B0604020202020204" pitchFamily="34" charset="0"/>
              <a:buChar char="•"/>
              <a:defRPr/>
            </a:pPr>
            <a:r>
              <a:rPr lang="en-US" altLang="en-US" dirty="0" err="1">
                <a:latin typeface="Arial" panose="020B0604020202020204" pitchFamily="34" charset="0"/>
              </a:rPr>
              <a:t>Hujoel</a:t>
            </a:r>
            <a:r>
              <a:rPr lang="en-US" altLang="en-US" dirty="0">
                <a:latin typeface="Arial" panose="020B0604020202020204" pitchFamily="34" charset="0"/>
              </a:rPr>
              <a:t> PP, </a:t>
            </a:r>
            <a:r>
              <a:rPr lang="en-US" altLang="en-US" dirty="0" err="1">
                <a:latin typeface="Arial" panose="020B0604020202020204" pitchFamily="34" charset="0"/>
              </a:rPr>
              <a:t>Lydon</a:t>
            </a:r>
            <a:r>
              <a:rPr lang="en-US" altLang="en-US" dirty="0">
                <a:latin typeface="Arial" panose="020B0604020202020204" pitchFamily="34" charset="0"/>
              </a:rPr>
              <a:t>-Rochelle M, </a:t>
            </a:r>
            <a:r>
              <a:rPr lang="en-US" altLang="en-US" dirty="0" err="1">
                <a:latin typeface="Arial" panose="020B0604020202020204" pitchFamily="34" charset="0"/>
              </a:rPr>
              <a:t>Bollen</a:t>
            </a:r>
            <a:r>
              <a:rPr lang="en-US" altLang="en-US" dirty="0">
                <a:latin typeface="Arial" panose="020B0604020202020204" pitchFamily="34" charset="0"/>
              </a:rPr>
              <a:t> AM, et al. Mercury exposure from dental filling placement during pregnancy and low birth weight risk. Am J </a:t>
            </a:r>
            <a:r>
              <a:rPr lang="en-US" altLang="en-US" dirty="0" err="1">
                <a:latin typeface="Arial" panose="020B0604020202020204" pitchFamily="34" charset="0"/>
              </a:rPr>
              <a:t>Epidemiol</a:t>
            </a:r>
            <a:r>
              <a:rPr lang="en-US" altLang="en-US" dirty="0">
                <a:latin typeface="Arial" panose="020B0604020202020204" pitchFamily="34" charset="0"/>
              </a:rPr>
              <a:t>. 2005 Apr 15; 161(8): 734-40. </a:t>
            </a:r>
          </a:p>
          <a:p>
            <a:pPr marL="171450" indent="-171450">
              <a:buFont typeface="Arial" panose="020B0604020202020204" pitchFamily="34" charset="0"/>
              <a:buChar char="•"/>
              <a:defRPr/>
            </a:pPr>
            <a:r>
              <a:rPr lang="en-US" altLang="en-US" dirty="0">
                <a:latin typeface="Arial" panose="020B0604020202020204" pitchFamily="34" charset="0"/>
              </a:rPr>
              <a:t>Bates MN, Fawcett J, Garrett N, et al. Health effects of dental amalgam exposure: a retrospective cohort study. </a:t>
            </a:r>
            <a:r>
              <a:rPr lang="en-US" altLang="en-US" dirty="0" err="1">
                <a:latin typeface="Arial" panose="020B0604020202020204" pitchFamily="34" charset="0"/>
              </a:rPr>
              <a:t>Int</a:t>
            </a:r>
            <a:r>
              <a:rPr lang="en-US" altLang="en-US" dirty="0">
                <a:latin typeface="Arial" panose="020B0604020202020204" pitchFamily="34" charset="0"/>
              </a:rPr>
              <a:t> J </a:t>
            </a:r>
            <a:r>
              <a:rPr lang="en-US" altLang="en-US" dirty="0" err="1">
                <a:latin typeface="Arial" panose="020B0604020202020204" pitchFamily="34" charset="0"/>
              </a:rPr>
              <a:t>Epidemiol</a:t>
            </a:r>
            <a:r>
              <a:rPr lang="en-US" altLang="en-US" dirty="0">
                <a:latin typeface="Arial" panose="020B0604020202020204" pitchFamily="34" charset="0"/>
              </a:rPr>
              <a:t>. 2004; 33(4): 894–902.</a:t>
            </a:r>
            <a:endParaRPr lang="en-US" altLang="en-US" i="1"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Oral Health Care During Pregnancy and Through the Life Span. Committee Opinion No 569. American College of Obstetrics and Gynecologists. </a:t>
            </a:r>
            <a:r>
              <a:rPr lang="en-US" altLang="en-US" dirty="0" err="1">
                <a:latin typeface="Arial" panose="020B0604020202020204" pitchFamily="34" charset="0"/>
              </a:rPr>
              <a:t>Obstet</a:t>
            </a:r>
            <a:r>
              <a:rPr lang="en-US" altLang="en-US" dirty="0">
                <a:latin typeface="Arial" panose="020B0604020202020204" pitchFamily="34" charset="0"/>
              </a:rPr>
              <a:t> Gynecol. 2013; 122: 417-22.</a:t>
            </a:r>
          </a:p>
          <a:p>
            <a:pPr marL="171450" indent="-171450">
              <a:buFont typeface="Arial" panose="020B0604020202020204" pitchFamily="34" charset="0"/>
              <a:buChar char="•"/>
              <a:defRPr/>
            </a:pPr>
            <a:r>
              <a:rPr lang="en-US" altLang="en-US" dirty="0">
                <a:latin typeface="Arial" panose="020B0604020202020204" pitchFamily="34" charset="0"/>
              </a:rPr>
              <a:t>FDA rating system, 2015: www.fda.gov/Drugs/DevelopmentApprovalProcess/DevelopmentResources/Labeling/ucm093307.htm</a:t>
            </a:r>
          </a:p>
          <a:p>
            <a:pPr marL="171450" indent="-171450">
              <a:buFont typeface="Arial" panose="020B0604020202020204" pitchFamily="34" charset="0"/>
              <a:buChar char="•"/>
              <a:defRPr/>
            </a:pPr>
            <a:r>
              <a:rPr lang="en-US" altLang="en-US" dirty="0">
                <a:latin typeface="Arial" panose="020B0604020202020204" pitchFamily="34" charset="0"/>
              </a:rPr>
              <a:t>American Academy of Pediatric Dentistry. Guideline on Perinatal Oral Health Care. Revised 2011. 33(6): 118-123. </a:t>
            </a:r>
          </a:p>
          <a:p>
            <a:pPr marL="171450" indent="-171450">
              <a:buFont typeface="Arial" panose="020B0604020202020204" pitchFamily="34" charset="0"/>
              <a:buChar char="•"/>
              <a:defRPr/>
            </a:pPr>
            <a:r>
              <a:rPr lang="en-US" altLang="en-US" dirty="0">
                <a:latin typeface="Arial" panose="020B0604020202020204" pitchFamily="34" charset="0"/>
              </a:rPr>
              <a:t>World Health Organization. Exposure to mercury: a major public health concern. Geneva, </a:t>
            </a:r>
            <a:r>
              <a:rPr lang="en-US" altLang="en-US" dirty="0" err="1">
                <a:latin typeface="Arial" panose="020B0604020202020204" pitchFamily="34" charset="0"/>
              </a:rPr>
              <a:t>Switz</a:t>
            </a:r>
            <a:r>
              <a:rPr lang="en-US" altLang="en-US" dirty="0">
                <a:latin typeface="Arial" panose="020B0604020202020204" pitchFamily="34" charset="0"/>
              </a:rPr>
              <a:t>: World Health Organization; 2007. Accessed Mar 31, 2009.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a:extLst>
              <a:ext uri="{FF2B5EF4-FFF2-40B4-BE49-F238E27FC236}">
                <a16:creationId xmlns:a16="http://schemas.microsoft.com/office/drawing/2014/main" id="{72522026-70FF-44B6-8EB4-02007B1DD6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AEC649-353A-4D41-A8B1-1CEBA6A2B631}"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971" name="Slide Image Placeholder 5">
            <a:extLst>
              <a:ext uri="{FF2B5EF4-FFF2-40B4-BE49-F238E27FC236}">
                <a16:creationId xmlns:a16="http://schemas.microsoft.com/office/drawing/2014/main" id="{9D0A438B-E23E-450F-81BC-43C5ACE3FF1C}"/>
              </a:ext>
            </a:extLst>
          </p:cNvPr>
          <p:cNvSpPr>
            <a:spLocks noGrp="1" noRot="1" noChangeAspect="1" noChangeArrowheads="1" noTextEdit="1"/>
          </p:cNvSpPr>
          <p:nvPr>
            <p:ph type="sldImg"/>
          </p:nvPr>
        </p:nvSpPr>
        <p:spPr>
          <a:xfrm>
            <a:off x="-327025" y="100013"/>
            <a:ext cx="4800600" cy="2700337"/>
          </a:xfrm>
          <a:ln/>
        </p:spPr>
      </p:sp>
      <p:sp>
        <p:nvSpPr>
          <p:cNvPr id="7" name="Notes Placeholder 6">
            <a:extLst>
              <a:ext uri="{FF2B5EF4-FFF2-40B4-BE49-F238E27FC236}">
                <a16:creationId xmlns:a16="http://schemas.microsoft.com/office/drawing/2014/main" id="{83A0EF74-0415-4126-A9A4-14A4B9EECD40}"/>
              </a:ext>
            </a:extLst>
          </p:cNvPr>
          <p:cNvSpPr>
            <a:spLocks noGrp="1"/>
          </p:cNvSpPr>
          <p:nvPr>
            <p:ph type="body" idx="1"/>
          </p:nvPr>
        </p:nvSpPr>
        <p:spPr>
          <a:xfrm>
            <a:off x="244475" y="2879725"/>
            <a:ext cx="6826250" cy="6561138"/>
          </a:xfrm>
        </p:spPr>
        <p:txBody>
          <a:bodyPr>
            <a:normAutofit lnSpcReduction="10000"/>
          </a:bodyPr>
          <a:lstStyle/>
          <a:p>
            <a:pPr>
              <a:defRPr/>
            </a:pPr>
            <a:r>
              <a:rPr lang="en-US" b="1" dirty="0"/>
              <a:t>Fluoride</a:t>
            </a:r>
            <a:br>
              <a:rPr lang="en-US" b="1" dirty="0"/>
            </a:br>
            <a:r>
              <a:rPr lang="en-US" dirty="0"/>
              <a:t>Large studies demonstrate safe use in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American Academy of Pediatrics (AAP) and the American College of Obstetrics and Gynecology (ACOG) recommendations state that it is safe for pregnant women and children to drink fluoridated water.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Fluoride acts to:</a:t>
            </a:r>
            <a:endParaRPr lang="en-US" dirty="0"/>
          </a:p>
          <a:p>
            <a:pPr marL="171450" lvl="0" indent="-171450">
              <a:buFont typeface="Arial" panose="020B0604020202020204" pitchFamily="34" charset="0"/>
              <a:buChar char="•"/>
              <a:defRPr/>
            </a:pPr>
            <a:r>
              <a:rPr lang="en-US" dirty="0"/>
              <a:t>Inhibit bacteria growth and strengthen enamel</a:t>
            </a:r>
          </a:p>
          <a:p>
            <a:pPr marL="171450" lvl="0" indent="-171450">
              <a:buFont typeface="Arial" panose="020B0604020202020204" pitchFamily="34" charset="0"/>
              <a:buChar char="•"/>
              <a:defRPr/>
            </a:pPr>
            <a:r>
              <a:rPr lang="en-US" dirty="0"/>
              <a:t>Used topically to prevent dental caries</a:t>
            </a:r>
          </a:p>
          <a:p>
            <a:pPr marL="171450" lvl="0" indent="-171450">
              <a:buFont typeface="Arial" panose="020B0604020202020204" pitchFamily="34" charset="0"/>
              <a:buChar char="•"/>
              <a:defRPr/>
            </a:pPr>
            <a:r>
              <a:rPr lang="en-US" dirty="0"/>
              <a:t>Dietary fluoride supplements are not recommended for pregnant women as there is not added benefit for the fetus; topical fluoride toothpastes and </a:t>
            </a:r>
            <a:r>
              <a:rPr lang="en-US" dirty="0" err="1"/>
              <a:t>mouthrinses</a:t>
            </a:r>
            <a:r>
              <a:rPr lang="en-US" dirty="0"/>
              <a:t> provide the stated benefits </a:t>
            </a:r>
          </a:p>
          <a:p>
            <a:pPr>
              <a:defRPr/>
            </a:pPr>
            <a:endParaRPr lang="en-US" b="1" dirty="0"/>
          </a:p>
          <a:p>
            <a:pPr>
              <a:defRPr/>
            </a:pPr>
            <a:r>
              <a:rPr lang="en-US" b="1" dirty="0" err="1"/>
              <a:t>Xylitol</a:t>
            </a:r>
            <a:br>
              <a:rPr lang="en-US" b="1" dirty="0"/>
            </a:br>
            <a:r>
              <a:rPr lang="en-US" dirty="0"/>
              <a:t>No direct studies in pregnancy have been performed, but studies where it has been used as an intervention have not demonstrated harm. </a:t>
            </a:r>
          </a:p>
          <a:p>
            <a:pPr lvl="1">
              <a:defRPr/>
            </a:pPr>
            <a:r>
              <a:rPr lang="en-US" dirty="0"/>
              <a:t> Used in gum, xylitol: </a:t>
            </a:r>
          </a:p>
          <a:p>
            <a:pPr lvl="2">
              <a:defRPr/>
            </a:pPr>
            <a:r>
              <a:rPr lang="en-US" dirty="0"/>
              <a:t> Decreases level of </a:t>
            </a:r>
            <a:r>
              <a:rPr lang="en-US" dirty="0" err="1"/>
              <a:t>mutans</a:t>
            </a:r>
            <a:r>
              <a:rPr lang="en-US" dirty="0"/>
              <a:t> streptococci in saliva and plaque by interfering with cellular metabolism</a:t>
            </a:r>
          </a:p>
          <a:p>
            <a:pPr lvl="2">
              <a:defRPr/>
            </a:pPr>
            <a:r>
              <a:rPr lang="en-US" dirty="0"/>
              <a:t> Selects for less virulent strains of </a:t>
            </a:r>
            <a:r>
              <a:rPr lang="en-US" dirty="0" err="1"/>
              <a:t>mutans</a:t>
            </a:r>
            <a:r>
              <a:rPr lang="en-US" dirty="0"/>
              <a:t> streptococci</a:t>
            </a:r>
          </a:p>
          <a:p>
            <a:pPr lvl="1">
              <a:buFont typeface="Arial" charset="0"/>
              <a:buChar char="•"/>
              <a:defRPr/>
            </a:pPr>
            <a:r>
              <a:rPr lang="en-US" dirty="0"/>
              <a:t> In addition, chewing sugarless gum stimulates saliva which assists with neutralization of acids and re-mineralization of tooth enamel.   </a:t>
            </a:r>
          </a:p>
          <a:p>
            <a:pPr>
              <a:defRPr/>
            </a:pPr>
            <a:endParaRPr lang="en-US" b="1" dirty="0"/>
          </a:p>
          <a:p>
            <a:pPr>
              <a:defRPr/>
            </a:pPr>
            <a:r>
              <a:rPr lang="en-US" b="1" dirty="0"/>
              <a:t>Chlorhexidine</a:t>
            </a:r>
            <a:br>
              <a:rPr lang="en-US" dirty="0"/>
            </a:br>
            <a:r>
              <a:rPr lang="en-US" dirty="0"/>
              <a:t>Vaginal application studies have shown no harm to the fetus. No studies of oral use are available, but exposure would be similar when used as a mouthwash. Absorption from the gastrointestinal tract is poor.</a:t>
            </a:r>
          </a:p>
          <a:p>
            <a:pPr lvl="1">
              <a:defRPr/>
            </a:pPr>
            <a:r>
              <a:rPr lang="en-US" dirty="0"/>
              <a:t> Used as mouthwash to decrease periodontal and cariogenic bacteria </a:t>
            </a:r>
          </a:p>
          <a:p>
            <a:pPr lvl="1">
              <a:defRPr/>
            </a:pPr>
            <a:r>
              <a:rPr lang="en-US" dirty="0"/>
              <a:t> Reduces gingivitis and plaque deposition</a:t>
            </a:r>
          </a:p>
          <a:p>
            <a:pPr>
              <a:defRPr/>
            </a:pPr>
            <a:endParaRPr lang="en-US" b="1" dirty="0"/>
          </a:p>
          <a:p>
            <a:pPr>
              <a:defRPr/>
            </a:pPr>
            <a:r>
              <a:rPr lang="en-US" b="1" u="sng" dirty="0"/>
              <a:t>References</a:t>
            </a:r>
          </a:p>
          <a:p>
            <a:pPr marL="171450" indent="-171450">
              <a:buFont typeface="Arial" panose="020B0604020202020204" pitchFamily="34" charset="0"/>
              <a:buChar char="•"/>
              <a:defRPr/>
            </a:pPr>
            <a:r>
              <a:rPr lang="en-US" dirty="0" err="1"/>
              <a:t>Jenco</a:t>
            </a:r>
            <a:r>
              <a:rPr lang="en-US" dirty="0"/>
              <a:t> M. AAP continues to recommend fluoride following new study on maternal intake and child IQ. AAP News. August 19, 2019. https://www.aappublications.org/news/2019/08/19/fluoride081919  </a:t>
            </a:r>
          </a:p>
          <a:p>
            <a:pPr marL="171450" indent="-171450">
              <a:buFont typeface="Arial" panose="020B0604020202020204" pitchFamily="34" charset="0"/>
              <a:buChar char="•"/>
              <a:defRPr/>
            </a:pPr>
            <a:r>
              <a:rPr lang="en-US" dirty="0"/>
              <a:t>Ly KA, Milgrom P, </a:t>
            </a:r>
            <a:r>
              <a:rPr lang="en-US" dirty="0" err="1"/>
              <a:t>Rothen</a:t>
            </a:r>
            <a:r>
              <a:rPr lang="en-US" dirty="0"/>
              <a:t> M. Xylitol, sweeteners, and dental caries. Pediatric </a:t>
            </a:r>
            <a:r>
              <a:rPr lang="en-US" dirty="0" err="1"/>
              <a:t>Dentristry</a:t>
            </a:r>
            <a:r>
              <a:rPr lang="en-US" dirty="0"/>
              <a:t> 2006;28:154-163. </a:t>
            </a:r>
          </a:p>
          <a:p>
            <a:pPr marL="171450" indent="-171450">
              <a:buFont typeface="Arial" panose="020B0604020202020204" pitchFamily="34" charset="0"/>
              <a:buChar char="•"/>
              <a:defRPr/>
            </a:pPr>
            <a:r>
              <a:rPr lang="en-US" dirty="0"/>
              <a:t>American Dental Association Council on Access, Prevention and </a:t>
            </a:r>
            <a:r>
              <a:rPr lang="en-US" dirty="0" err="1"/>
              <a:t>Interprofessional</a:t>
            </a:r>
            <a:r>
              <a:rPr lang="en-US" dirty="0"/>
              <a:t> Relations. Women’s Oral Health Issues. 2006. Available at: www.ada.org/sections/professionalResources/pdfs/healthcare_womens.pdf </a:t>
            </a:r>
          </a:p>
          <a:p>
            <a:pPr marL="171450" indent="-171450">
              <a:buFont typeface="Arial" panose="020B0604020202020204" pitchFamily="34" charset="0"/>
              <a:buChar char="•"/>
              <a:defRPr/>
            </a:pPr>
            <a:r>
              <a:rPr lang="en-US" dirty="0" err="1"/>
              <a:t>Motherisk</a:t>
            </a:r>
            <a:r>
              <a:rPr lang="en-US" dirty="0"/>
              <a:t>. Toronto, Ontario, Canada at www.motherisk.org (including reference of the National Collaborative Perinatal Project, 1959-1974, Record Group 443, National Institutes of Health.) </a:t>
            </a:r>
          </a:p>
          <a:p>
            <a:pPr marL="171450" indent="-171450">
              <a:buFont typeface="Arial" panose="020B0604020202020204" pitchFamily="34" charset="0"/>
              <a:buChar char="•"/>
              <a:defRPr/>
            </a:pPr>
            <a:r>
              <a:rPr lang="en-US" dirty="0"/>
              <a:t>Briggs GC, Freeman RK, </a:t>
            </a:r>
            <a:r>
              <a:rPr lang="en-US" dirty="0" err="1"/>
              <a:t>Yaffe</a:t>
            </a:r>
            <a:r>
              <a:rPr lang="en-US" dirty="0"/>
              <a:t> SJ. Drugs in Pregnancy and Lactation, Ninth Edition. Lippincott Williams and Wilkins, Philadelphia, PA 2011.</a:t>
            </a:r>
          </a:p>
          <a:p>
            <a:pPr marL="171450" indent="-171450">
              <a:buFont typeface="Arial" panose="020B0604020202020204" pitchFamily="34" charset="0"/>
              <a:buChar char="•"/>
              <a:defRPr/>
            </a:pPr>
            <a:r>
              <a:rPr lang="en-US" dirty="0" err="1"/>
              <a:t>Epocrates</a:t>
            </a:r>
            <a:r>
              <a:rPr lang="en-US" dirty="0"/>
              <a:t> Athena Health www.epocrates.com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a:extLst>
              <a:ext uri="{FF2B5EF4-FFF2-40B4-BE49-F238E27FC236}">
                <a16:creationId xmlns:a16="http://schemas.microsoft.com/office/drawing/2014/main" id="{9CCFD703-D23B-4DC2-90A6-9322C885C9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D35026-EF80-4D94-A02F-88678A49AD81}"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6019" name="Slide Image Placeholder 5">
            <a:extLst>
              <a:ext uri="{FF2B5EF4-FFF2-40B4-BE49-F238E27FC236}">
                <a16:creationId xmlns:a16="http://schemas.microsoft.com/office/drawing/2014/main" id="{66F72BFE-199E-42BB-88E6-A42EF5990745}"/>
              </a:ext>
            </a:extLst>
          </p:cNvPr>
          <p:cNvSpPr>
            <a:spLocks noGrp="1" noRot="1" noChangeAspect="1" noChangeArrowheads="1" noTextEdit="1"/>
          </p:cNvSpPr>
          <p:nvPr>
            <p:ph type="sldImg"/>
          </p:nvPr>
        </p:nvSpPr>
        <p:spPr>
          <a:ln/>
        </p:spPr>
      </p:sp>
      <p:sp>
        <p:nvSpPr>
          <p:cNvPr id="86020" name="Notes Placeholder 6">
            <a:extLst>
              <a:ext uri="{FF2B5EF4-FFF2-40B4-BE49-F238E27FC236}">
                <a16:creationId xmlns:a16="http://schemas.microsoft.com/office/drawing/2014/main" id="{7351E2CD-FE9B-4219-BEAD-DB8F5DE4F8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Learning objectives targeted in this chapter:</a:t>
            </a:r>
            <a:endParaRPr lang="en-US" altLang="en-US">
              <a:latin typeface="Arial" panose="020B0604020202020204" pitchFamily="34" charset="0"/>
            </a:endParaRPr>
          </a:p>
          <a:p>
            <a:pPr marL="723900" lvl="1" indent="-241300">
              <a:buFont typeface="Calibri" panose="020F0502020204030204" pitchFamily="34" charset="0"/>
              <a:buAutoNum type="arabicPeriod"/>
            </a:pPr>
            <a:r>
              <a:rPr lang="en-US" altLang="en-US">
                <a:latin typeface="Arial" panose="020B0604020202020204" pitchFamily="34" charset="0"/>
              </a:rPr>
              <a:t>Promote oral health in pregnant women and newborn children</a:t>
            </a:r>
          </a:p>
          <a:p>
            <a:pPr marL="723900" lvl="1" indent="-241300">
              <a:buFont typeface="Calibri" panose="020F0502020204030204" pitchFamily="34" charset="0"/>
              <a:buAutoNum type="arabicPeriod"/>
            </a:pPr>
            <a:r>
              <a:rPr lang="en-US" altLang="en-US" sz="2400">
                <a:solidFill>
                  <a:srgbClr val="3333CC"/>
                </a:solidFill>
                <a:latin typeface="Arial" panose="020B0604020202020204" pitchFamily="34" charset="0"/>
              </a:rPr>
              <a:t>Improve dental care access for pregnant women through interprofessional collaboration </a:t>
            </a:r>
          </a:p>
          <a:p>
            <a:pPr marL="723900" lvl="1" indent="-241300">
              <a:buFont typeface="Calibri" panose="020F0502020204030204" pitchFamily="34" charset="0"/>
              <a:buAutoNum type="arabicPeriod"/>
            </a:pPr>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a:extLst>
              <a:ext uri="{FF2B5EF4-FFF2-40B4-BE49-F238E27FC236}">
                <a16:creationId xmlns:a16="http://schemas.microsoft.com/office/drawing/2014/main" id="{7A2D2B23-6999-4292-830D-B6A7FE70D7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0CAE80-F871-4FD7-817C-4485C362E2E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8067" name="Slide Image Placeholder 5">
            <a:extLst>
              <a:ext uri="{FF2B5EF4-FFF2-40B4-BE49-F238E27FC236}">
                <a16:creationId xmlns:a16="http://schemas.microsoft.com/office/drawing/2014/main" id="{7F1E9ECC-C456-4F81-91AC-44B8CE544CBD}"/>
              </a:ext>
            </a:extLst>
          </p:cNvPr>
          <p:cNvSpPr>
            <a:spLocks noGrp="1" noRot="1" noChangeAspect="1" noChangeArrowheads="1" noTextEdit="1"/>
          </p:cNvSpPr>
          <p:nvPr>
            <p:ph type="sldImg"/>
          </p:nvPr>
        </p:nvSpPr>
        <p:spPr>
          <a:ln/>
        </p:spPr>
      </p:sp>
      <p:sp>
        <p:nvSpPr>
          <p:cNvPr id="88068" name="Notes Placeholder 6">
            <a:extLst>
              <a:ext uri="{FF2B5EF4-FFF2-40B4-BE49-F238E27FC236}">
                <a16:creationId xmlns:a16="http://schemas.microsoft.com/office/drawing/2014/main" id="{574FB565-13C6-4E19-A00C-ED5265329D04}"/>
              </a:ext>
            </a:extLst>
          </p:cNvPr>
          <p:cNvSpPr>
            <a:spLocks noGrp="1"/>
          </p:cNvSpPr>
          <p:nvPr>
            <p:ph type="body" idx="1"/>
          </p:nvPr>
        </p:nvSpPr>
        <p:spPr>
          <a:xfrm>
            <a:off x="244475" y="3040063"/>
            <a:ext cx="6826250" cy="648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err="1">
                <a:latin typeface="Arial" panose="020B0604020202020204" pitchFamily="34" charset="0"/>
              </a:rPr>
              <a:t>Stategies</a:t>
            </a:r>
            <a:r>
              <a:rPr lang="en-US" altLang="en-US" b="1" dirty="0">
                <a:latin typeface="Arial" panose="020B0604020202020204" pitchFamily="34" charset="0"/>
              </a:rPr>
              <a:t> for providing optimal care:</a:t>
            </a:r>
          </a:p>
          <a:p>
            <a:endParaRPr lang="en-US" altLang="en-US" b="1" dirty="0">
              <a:latin typeface="Arial" panose="020B0604020202020204" pitchFamily="34" charset="0"/>
            </a:endParaRPr>
          </a:p>
          <a:p>
            <a:r>
              <a:rPr lang="en-US" altLang="en-US" b="1" dirty="0">
                <a:latin typeface="Arial" panose="020B0604020202020204" pitchFamily="34" charset="0"/>
              </a:rPr>
              <a:t>Patient Screening</a:t>
            </a:r>
            <a:br>
              <a:rPr lang="en-US" altLang="en-US" dirty="0">
                <a:latin typeface="Arial" panose="020B0604020202020204" pitchFamily="34" charset="0"/>
              </a:rPr>
            </a:br>
            <a:r>
              <a:rPr lang="en-US" altLang="en-US" dirty="0">
                <a:latin typeface="Arial" panose="020B0604020202020204" pitchFamily="34" charset="0"/>
              </a:rPr>
              <a:t>When screening patients follow these steps:</a:t>
            </a:r>
          </a:p>
          <a:p>
            <a:pPr lvl="1"/>
            <a:r>
              <a:rPr lang="en-US" altLang="en-US" dirty="0">
                <a:latin typeface="Arial" panose="020B0604020202020204" pitchFamily="34" charset="0"/>
              </a:rPr>
              <a:t>Evaluate oral health risk history. </a:t>
            </a:r>
          </a:p>
          <a:p>
            <a:pPr lvl="1"/>
            <a:r>
              <a:rPr lang="en-US" altLang="en-US" dirty="0">
                <a:latin typeface="Arial" panose="020B0604020202020204" pitchFamily="34" charset="0"/>
              </a:rPr>
              <a:t>Perform an oral exam. </a:t>
            </a:r>
          </a:p>
          <a:p>
            <a:pPr lvl="1"/>
            <a:r>
              <a:rPr lang="en-US" altLang="en-US" dirty="0">
                <a:latin typeface="Arial" panose="020B0604020202020204" pitchFamily="34" charset="0"/>
              </a:rPr>
              <a:t>Document findings in prenatal record and share with dentist. </a:t>
            </a:r>
          </a:p>
          <a:p>
            <a:endParaRPr lang="en-US" altLang="en-US" b="1" dirty="0">
              <a:latin typeface="Arial" panose="020B0604020202020204" pitchFamily="34" charset="0"/>
            </a:endParaRPr>
          </a:p>
          <a:p>
            <a:r>
              <a:rPr lang="en-US" altLang="en-US" b="1" dirty="0">
                <a:latin typeface="Arial" panose="020B0604020202020204" pitchFamily="34" charset="0"/>
              </a:rPr>
              <a:t>Patient Anticipatory Guidance</a:t>
            </a:r>
            <a:br>
              <a:rPr lang="en-US" altLang="en-US" b="1" dirty="0">
                <a:latin typeface="Arial" panose="020B0604020202020204" pitchFamily="34" charset="0"/>
              </a:rPr>
            </a:br>
            <a:r>
              <a:rPr lang="en-US" altLang="en-US" dirty="0">
                <a:latin typeface="Arial" panose="020B0604020202020204" pitchFamily="34" charset="0"/>
              </a:rPr>
              <a:t>Encourage patients to maintain the following good oral hygiene habits and healthy dietary practices: </a:t>
            </a:r>
          </a:p>
          <a:p>
            <a:pPr lvl="1"/>
            <a:r>
              <a:rPr lang="en-US" altLang="en-US" dirty="0">
                <a:latin typeface="Arial" panose="020B0604020202020204" pitchFamily="34" charset="0"/>
              </a:rPr>
              <a:t>Brush teeth with soft toothbrush twice daily with fluoridated toothpaste. </a:t>
            </a:r>
          </a:p>
          <a:p>
            <a:pPr lvl="1"/>
            <a:r>
              <a:rPr lang="en-US" altLang="en-US" dirty="0">
                <a:latin typeface="Arial" panose="020B0604020202020204" pitchFamily="34" charset="0"/>
              </a:rPr>
              <a:t>Floss daily. </a:t>
            </a:r>
          </a:p>
          <a:p>
            <a:pPr lvl="1"/>
            <a:r>
              <a:rPr lang="en-US" altLang="en-US" dirty="0">
                <a:latin typeface="Arial" panose="020B0604020202020204" pitchFamily="34" charset="0"/>
              </a:rPr>
              <a:t>Limit sugary snacks and drinks to meal times only. </a:t>
            </a:r>
          </a:p>
          <a:p>
            <a:pPr lvl="1"/>
            <a:r>
              <a:rPr lang="en-US" altLang="en-US" dirty="0">
                <a:latin typeface="Arial" panose="020B0604020202020204" pitchFamily="34" charset="0"/>
              </a:rPr>
              <a:t>Chew xylitol gum 4 to 5 times per day after eating (xylitol must be listed as first ingredient to be effective). </a:t>
            </a:r>
          </a:p>
          <a:p>
            <a:pPr lvl="1"/>
            <a:r>
              <a:rPr lang="en-US" altLang="en-US" dirty="0">
                <a:latin typeface="Arial" panose="020B0604020202020204" pitchFamily="34" charset="0"/>
              </a:rPr>
              <a:t>Establish a dental home for the family. </a:t>
            </a:r>
          </a:p>
          <a:p>
            <a:pPr lvl="1"/>
            <a:r>
              <a:rPr lang="en-US" altLang="en-US" dirty="0">
                <a:latin typeface="Arial" panose="020B0604020202020204" pitchFamily="34" charset="0"/>
              </a:rPr>
              <a:t>Visit the dental home every 6 months – more or less often based on dental team’s advice.</a:t>
            </a:r>
          </a:p>
          <a:p>
            <a:pPr lvl="1"/>
            <a:r>
              <a:rPr lang="en-US" altLang="en-US" dirty="0">
                <a:latin typeface="Arial" panose="020B0604020202020204" pitchFamily="34" charset="0"/>
              </a:rPr>
              <a:t>Proactively inform dentists of the safety of dental treatment during pregnancy. </a:t>
            </a:r>
          </a:p>
          <a:p>
            <a:pPr lvl="1"/>
            <a:endParaRPr lang="en-US" altLang="en-US" dirty="0">
              <a:latin typeface="Arial" panose="020B0604020202020204" pitchFamily="34" charset="0"/>
            </a:endParaRPr>
          </a:p>
          <a:p>
            <a:r>
              <a:rPr lang="en-US" altLang="en-US" dirty="0">
                <a:latin typeface="Arial" panose="020B0604020202020204" pitchFamily="34" charset="0"/>
              </a:rPr>
              <a:t>Inform patients how to manage oral complications of vomiting:</a:t>
            </a:r>
          </a:p>
          <a:p>
            <a:pPr lvl="1"/>
            <a:r>
              <a:rPr lang="en-US" altLang="en-US" dirty="0">
                <a:latin typeface="Arial" panose="020B0604020202020204" pitchFamily="34" charset="0"/>
              </a:rPr>
              <a:t>Rinse with water and baking soda after vomiting. </a:t>
            </a:r>
          </a:p>
          <a:p>
            <a:pPr lvl="1"/>
            <a:r>
              <a:rPr lang="en-US" altLang="en-US" dirty="0">
                <a:latin typeface="Arial" panose="020B0604020202020204" pitchFamily="34" charset="0"/>
              </a:rPr>
              <a:t>Do not brush immediately after vomiting to decrease potential erosion.</a:t>
            </a:r>
          </a:p>
          <a:p>
            <a:endParaRPr lang="en-US" altLang="en-US" b="1" dirty="0">
              <a:latin typeface="Arial" panose="020B0604020202020204" pitchFamily="34" charset="0"/>
            </a:endParaRPr>
          </a:p>
          <a:p>
            <a:r>
              <a:rPr lang="en-US" altLang="en-US" b="1" dirty="0">
                <a:latin typeface="Arial" panose="020B0604020202020204" pitchFamily="34" charset="0"/>
              </a:rPr>
              <a:t>References</a:t>
            </a:r>
            <a:endParaRPr lang="en-US" altLang="en-US" dirty="0">
              <a:latin typeface="Arial" panose="020B0604020202020204" pitchFamily="34" charset="0"/>
            </a:endParaRPr>
          </a:p>
          <a:p>
            <a:r>
              <a:rPr lang="en-US" altLang="en-US" dirty="0">
                <a:latin typeface="Arial" panose="020B0604020202020204" pitchFamily="34" charset="0"/>
              </a:rPr>
              <a:t>American College of Obstetricians and Gynecologists. Planning your pregnancy and birth. (3rd ed.). Washington, DC, 2000. </a:t>
            </a:r>
          </a:p>
          <a:p>
            <a:endParaRPr lang="en-US" altLang="en-US" dirty="0">
              <a:latin typeface="Arial" panose="020B0604020202020204" pitchFamily="34" charset="0"/>
            </a:endParaRPr>
          </a:p>
          <a:p>
            <a:r>
              <a:rPr lang="en-US" altLang="en-US" dirty="0">
                <a:latin typeface="Arial" panose="020B0604020202020204" pitchFamily="34" charset="0"/>
              </a:rPr>
              <a:t>Brambilla, E., </a:t>
            </a:r>
            <a:r>
              <a:rPr lang="en-US" altLang="en-US" dirty="0" err="1">
                <a:latin typeface="Arial" panose="020B0604020202020204" pitchFamily="34" charset="0"/>
              </a:rPr>
              <a:t>Felloni</a:t>
            </a:r>
            <a:r>
              <a:rPr lang="en-US" altLang="en-US" dirty="0">
                <a:latin typeface="Arial" panose="020B0604020202020204" pitchFamily="34" charset="0"/>
              </a:rPr>
              <a:t>, A., </a:t>
            </a:r>
            <a:r>
              <a:rPr lang="en-US" altLang="en-US" dirty="0" err="1">
                <a:latin typeface="Arial" panose="020B0604020202020204" pitchFamily="34" charset="0"/>
              </a:rPr>
              <a:t>Gagliani</a:t>
            </a:r>
            <a:r>
              <a:rPr lang="en-US" altLang="en-US" dirty="0">
                <a:latin typeface="Arial" panose="020B0604020202020204" pitchFamily="34" charset="0"/>
              </a:rPr>
              <a:t>, M., </a:t>
            </a:r>
            <a:r>
              <a:rPr lang="en-US" altLang="en-US" dirty="0" err="1">
                <a:latin typeface="Arial" panose="020B0604020202020204" pitchFamily="34" charset="0"/>
              </a:rPr>
              <a:t>Malerba</a:t>
            </a:r>
            <a:r>
              <a:rPr lang="en-US" altLang="en-US" dirty="0">
                <a:latin typeface="Arial" panose="020B0604020202020204" pitchFamily="34" charset="0"/>
              </a:rPr>
              <a:t>, A., García-Godoy, F., </a:t>
            </a:r>
            <a:r>
              <a:rPr lang="en-US" altLang="en-US" dirty="0" err="1">
                <a:latin typeface="Arial" panose="020B0604020202020204" pitchFamily="34" charset="0"/>
              </a:rPr>
              <a:t>Strohmenger</a:t>
            </a:r>
            <a:r>
              <a:rPr lang="en-US" altLang="en-US" dirty="0">
                <a:latin typeface="Arial" panose="020B0604020202020204" pitchFamily="34" charset="0"/>
              </a:rPr>
              <a:t>, L. Caries prevention during pregnancy: Results of a 30-month study. Journal of the American Dental Association 1998;129:871-877. </a:t>
            </a:r>
          </a:p>
          <a:p>
            <a:endParaRPr lang="en-US" altLang="en-US" dirty="0">
              <a:latin typeface="Arial" panose="020B0604020202020204" pitchFamily="34" charset="0"/>
            </a:endParaRPr>
          </a:p>
          <a:p>
            <a:r>
              <a:rPr lang="en-US" altLang="en-US" dirty="0">
                <a:latin typeface="Arial" panose="020B0604020202020204" pitchFamily="34" charset="0"/>
              </a:rPr>
              <a:t>American Academy of Pediatric Dentistry. Guideline on Perinatal Oral Health Care. Revised 2011. 33(6): 118-123.</a:t>
            </a:r>
            <a:endParaRPr lang="en-US" altLang="en-US" i="1"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a:extLst>
              <a:ext uri="{FF2B5EF4-FFF2-40B4-BE49-F238E27FC236}">
                <a16:creationId xmlns:a16="http://schemas.microsoft.com/office/drawing/2014/main" id="{9204E39E-C370-4CC0-8C35-BD43D6F5DE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C25207-477F-4502-8CE1-CF78EB1685EB}"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0115" name="Slide Image Placeholder 5">
            <a:extLst>
              <a:ext uri="{FF2B5EF4-FFF2-40B4-BE49-F238E27FC236}">
                <a16:creationId xmlns:a16="http://schemas.microsoft.com/office/drawing/2014/main" id="{CB7D814D-4E18-4FD8-8C68-D7745D639E18}"/>
              </a:ext>
            </a:extLst>
          </p:cNvPr>
          <p:cNvSpPr>
            <a:spLocks noGrp="1" noRot="1" noChangeAspect="1" noChangeArrowheads="1" noTextEdit="1"/>
          </p:cNvSpPr>
          <p:nvPr>
            <p:ph type="sldImg"/>
          </p:nvPr>
        </p:nvSpPr>
        <p:spPr>
          <a:ln/>
        </p:spPr>
      </p:sp>
      <p:sp>
        <p:nvSpPr>
          <p:cNvPr id="90116" name="Notes Placeholder 6">
            <a:extLst>
              <a:ext uri="{FF2B5EF4-FFF2-40B4-BE49-F238E27FC236}">
                <a16:creationId xmlns:a16="http://schemas.microsoft.com/office/drawing/2014/main" id="{22AD4893-45C5-4848-95C2-C6C60E1D9B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Standardize Office Processes</a:t>
            </a:r>
            <a:br>
              <a:rPr lang="en-US" altLang="en-US" b="1" dirty="0">
                <a:latin typeface="Arial" panose="020B0604020202020204" pitchFamily="34" charset="0"/>
              </a:rPr>
            </a:br>
            <a:r>
              <a:rPr lang="en-US" altLang="en-US" dirty="0">
                <a:latin typeface="Arial" panose="020B0604020202020204" pitchFamily="34" charset="0"/>
              </a:rPr>
              <a:t>Implement the following procedures:</a:t>
            </a:r>
          </a:p>
          <a:p>
            <a:pPr marL="628650" lvl="1" indent="-171450">
              <a:buFont typeface="Arial" panose="020B0604020202020204" pitchFamily="34" charset="0"/>
              <a:buChar char="•"/>
            </a:pPr>
            <a:r>
              <a:rPr lang="en-US" altLang="en-US" dirty="0">
                <a:latin typeface="Arial" panose="020B0604020202020204" pitchFamily="34" charset="0"/>
              </a:rPr>
              <a:t> Modify prenatal chart to include dental screening, advice, and referral.</a:t>
            </a:r>
          </a:p>
          <a:p>
            <a:pPr marL="628650" lvl="1" indent="-171450">
              <a:buFont typeface="Arial" panose="020B0604020202020204" pitchFamily="34" charset="0"/>
              <a:buChar char="•"/>
            </a:pPr>
            <a:r>
              <a:rPr lang="en-US" altLang="en-US" dirty="0">
                <a:latin typeface="Arial" panose="020B0604020202020204" pitchFamily="34" charset="0"/>
              </a:rPr>
              <a:t> Develop a role for office staff in taking risk history, offering advice, and providing referral information.</a:t>
            </a:r>
          </a:p>
          <a:p>
            <a:pPr marL="628650" lvl="1" indent="-171450">
              <a:buFont typeface="Arial" panose="020B0604020202020204" pitchFamily="34" charset="0"/>
              <a:buChar char="•"/>
            </a:pPr>
            <a:r>
              <a:rPr lang="en-US" altLang="en-US" dirty="0">
                <a:latin typeface="Arial" panose="020B0604020202020204" pitchFamily="34" charset="0"/>
              </a:rPr>
              <a:t> Be mindful of barriers to care (cultural, language, literacy) and engage office staff, case managers, and social workers assist in overcoming barriers to dental care</a:t>
            </a:r>
          </a:p>
          <a:p>
            <a:pPr marL="628650" lvl="1" indent="-171450">
              <a:buFont typeface="Arial" panose="020B0604020202020204" pitchFamily="34" charset="0"/>
              <a:buChar char="•"/>
            </a:pPr>
            <a:r>
              <a:rPr lang="en-US" altLang="en-US" dirty="0">
                <a:latin typeface="Arial" panose="020B0604020202020204" pitchFamily="34" charset="0"/>
              </a:rPr>
              <a:t> Maintain an up-to-date list of local dental providers that see pregnant patients and if needed take insurances such as Medicaid.</a:t>
            </a:r>
          </a:p>
          <a:p>
            <a:pPr marL="628650" lvl="1" indent="-171450">
              <a:buFont typeface="Arial" panose="020B0604020202020204" pitchFamily="34" charset="0"/>
              <a:buChar char="•"/>
            </a:pPr>
            <a:r>
              <a:rPr lang="en-US" altLang="en-US" dirty="0">
                <a:latin typeface="Arial" panose="020B0604020202020204" pitchFamily="34" charset="0"/>
              </a:rPr>
              <a:t> Use a referral form to improve communication with dental providers (see next slide).</a:t>
            </a:r>
          </a:p>
          <a:p>
            <a:pPr marL="628650" lvl="1" indent="-171450">
              <a:buFont typeface="Arial" panose="020B0604020202020204" pitchFamily="34" charset="0"/>
              <a:buChar char="•"/>
            </a:pPr>
            <a:r>
              <a:rPr lang="en-US" altLang="en-US" dirty="0">
                <a:latin typeface="Arial" panose="020B0604020202020204" pitchFamily="34" charset="0"/>
              </a:rPr>
              <a:t> Follow up to ensure dental care occurred (you check to see that patients had ultrasounds and labs; be sure you check to see if they saw the dentist).</a:t>
            </a:r>
          </a:p>
          <a:p>
            <a:pPr marL="628650" lvl="1" indent="-171450">
              <a:buFont typeface="Arial" panose="020B0604020202020204" pitchFamily="34" charset="0"/>
              <a:buChar char="•"/>
            </a:pPr>
            <a:r>
              <a:rPr lang="en-US" altLang="en-US" dirty="0">
                <a:latin typeface="Arial" panose="020B0604020202020204" pitchFamily="34" charset="0"/>
              </a:rPr>
              <a:t> Include handouts on oral health and dental care in pregnancy in the patient informational packets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a:extLst>
              <a:ext uri="{FF2B5EF4-FFF2-40B4-BE49-F238E27FC236}">
                <a16:creationId xmlns:a16="http://schemas.microsoft.com/office/drawing/2014/main" id="{AA1A576E-440E-46E9-A98E-2D9B691595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2615CF-5042-43F1-9B01-3873B7C563BA}"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163" name="Slide Image Placeholder 5">
            <a:extLst>
              <a:ext uri="{FF2B5EF4-FFF2-40B4-BE49-F238E27FC236}">
                <a16:creationId xmlns:a16="http://schemas.microsoft.com/office/drawing/2014/main" id="{DDAF520A-3C2B-408B-B7A8-A7AA6ECEFFE3}"/>
              </a:ext>
            </a:extLst>
          </p:cNvPr>
          <p:cNvSpPr>
            <a:spLocks noGrp="1" noRot="1" noChangeAspect="1" noChangeArrowheads="1" noTextEdit="1"/>
          </p:cNvSpPr>
          <p:nvPr>
            <p:ph type="sldImg"/>
          </p:nvPr>
        </p:nvSpPr>
        <p:spPr>
          <a:ln/>
        </p:spPr>
      </p:sp>
      <p:sp>
        <p:nvSpPr>
          <p:cNvPr id="92164" name="Notes Placeholder 6">
            <a:extLst>
              <a:ext uri="{FF2B5EF4-FFF2-40B4-BE49-F238E27FC236}">
                <a16:creationId xmlns:a16="http://schemas.microsoft.com/office/drawing/2014/main" id="{0A36D8CE-E3F5-40DD-9841-4DA099B939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Standardize Office Screening</a:t>
            </a:r>
          </a:p>
          <a:p>
            <a:r>
              <a:rPr lang="en-US" altLang="en-US">
                <a:latin typeface="Arial" panose="020B0604020202020204" pitchFamily="34" charset="0"/>
              </a:rPr>
              <a:t>ALL pregnant patients need to see the dentist at some point during pregnancy because ALL patients should see the dentist every 6 months (or sooner depending on risk and dental advice)</a:t>
            </a:r>
            <a:br>
              <a:rPr lang="en-US" altLang="en-US" b="1">
                <a:latin typeface="Arial" panose="020B0604020202020204" pitchFamily="34" charset="0"/>
              </a:rPr>
            </a:br>
            <a:r>
              <a:rPr lang="en-US" altLang="en-US">
                <a:latin typeface="Arial" panose="020B0604020202020204" pitchFamily="34" charset="0"/>
              </a:rPr>
              <a:t>Implement the following screen:</a:t>
            </a:r>
          </a:p>
          <a:p>
            <a:pPr lvl="2">
              <a:spcBef>
                <a:spcPts val="1000"/>
              </a:spcBef>
            </a:pPr>
            <a:r>
              <a:rPr lang="en-US" altLang="en-US" sz="2400" b="1">
                <a:latin typeface="Arial" panose="020B0604020202020204" pitchFamily="34" charset="0"/>
              </a:rPr>
              <a:t>1) Do you have any oral health issues currently?</a:t>
            </a:r>
          </a:p>
          <a:p>
            <a:pPr lvl="3">
              <a:spcBef>
                <a:spcPts val="1000"/>
              </a:spcBef>
              <a:buFont typeface="Arial" panose="020B0604020202020204" pitchFamily="34" charset="0"/>
              <a:buChar char="•"/>
            </a:pPr>
            <a:r>
              <a:rPr lang="en-US" altLang="en-US" sz="2400" b="1">
                <a:latin typeface="Arial" panose="020B0604020202020204" pitchFamily="34" charset="0"/>
              </a:rPr>
              <a:t>If yes =&gt; make urgent referral</a:t>
            </a:r>
          </a:p>
          <a:p>
            <a:pPr lvl="2">
              <a:spcBef>
                <a:spcPts val="1000"/>
              </a:spcBef>
            </a:pPr>
            <a:r>
              <a:rPr lang="en-US" altLang="en-US" sz="2400" b="1">
                <a:latin typeface="Arial" panose="020B0604020202020204" pitchFamily="34" charset="0"/>
              </a:rPr>
              <a:t>2) When was the last time you saw a dentist?	</a:t>
            </a:r>
          </a:p>
          <a:p>
            <a:pPr lvl="3">
              <a:spcBef>
                <a:spcPts val="1000"/>
              </a:spcBef>
              <a:buFont typeface="Arial" panose="020B0604020202020204" pitchFamily="34" charset="0"/>
              <a:buChar char="•"/>
            </a:pPr>
            <a:r>
              <a:rPr lang="en-US" altLang="en-US" sz="2400" b="1">
                <a:latin typeface="Arial" panose="020B0604020202020204" pitchFamily="34" charset="0"/>
              </a:rPr>
              <a:t>If &gt; 6 months =&gt; make routine referral</a:t>
            </a:r>
          </a:p>
          <a:p>
            <a:pPr lvl="3">
              <a:spcBef>
                <a:spcPts val="1000"/>
              </a:spcBef>
              <a:buFont typeface="Arial" panose="020B0604020202020204" pitchFamily="34" charset="0"/>
              <a:buChar char="•"/>
            </a:pPr>
            <a:r>
              <a:rPr lang="en-US" altLang="en-US" sz="2400" b="1">
                <a:latin typeface="Arial" panose="020B0604020202020204" pitchFamily="34" charset="0"/>
              </a:rPr>
              <a:t>If &lt; 6 months =&gt; advise to see dentist at 6 months</a:t>
            </a:r>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a:extLst>
              <a:ext uri="{FF2B5EF4-FFF2-40B4-BE49-F238E27FC236}">
                <a16:creationId xmlns:a16="http://schemas.microsoft.com/office/drawing/2014/main" id="{82A4DF84-01DB-4378-B5B8-B05E508D5B26}"/>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B280F-C817-4B60-8967-E2096D22EDF7}"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4211" name="Rectangle 3">
            <a:extLst>
              <a:ext uri="{FF2B5EF4-FFF2-40B4-BE49-F238E27FC236}">
                <a16:creationId xmlns:a16="http://schemas.microsoft.com/office/drawing/2014/main" id="{B4E74D6F-57A4-412D-9C2E-2266F353E5A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Using a dental referral form allows you to recommend treatments that you know are safe and promote two way communication with the dental health professional. You can also refer the dental health professional to the National Consensus Statement and ACOG Committee Opinion.</a:t>
            </a:r>
          </a:p>
          <a:p>
            <a:pPr>
              <a:defRPr/>
            </a:pPr>
            <a:endParaRPr lang="en-US" altLang="en-US" dirty="0">
              <a:latin typeface="Arial" panose="020B0604020202020204" pitchFamily="34" charset="0"/>
            </a:endParaRPr>
          </a:p>
          <a:p>
            <a:pPr>
              <a:defRPr/>
            </a:pPr>
            <a:r>
              <a:rPr lang="en-US" altLang="en-US" b="1" u="sng" dirty="0">
                <a:latin typeface="Arial" panose="020B0604020202020204" pitchFamily="34" charset="0"/>
              </a:rPr>
              <a:t>References</a:t>
            </a:r>
          </a:p>
          <a:p>
            <a:pPr marL="171450" indent="-171450">
              <a:buFont typeface="Arial" panose="020B0604020202020204" pitchFamily="34" charset="0"/>
              <a:buChar char="•"/>
              <a:defRPr/>
            </a:pPr>
            <a:r>
              <a:rPr lang="en-US" altLang="en-US" dirty="0">
                <a:latin typeface="Arial" panose="020B0604020202020204" pitchFamily="34" charset="0"/>
              </a:rPr>
              <a:t>Oral Health Care During Pregnancy and Early Childhood Practice Guidelines. New York Public Health Department 2006. </a:t>
            </a:r>
            <a:r>
              <a:rPr lang="en-US" altLang="en-US" dirty="0">
                <a:latin typeface="Arial" panose="020B0604020202020204" pitchFamily="34" charset="0"/>
                <a:hlinkClick r:id="rId3"/>
              </a:rPr>
              <a:t>http://www.health.state.ny.us/publications/0824.pdf</a:t>
            </a:r>
            <a:endParaRPr lang="en-US" altLang="en-US"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Oral Health During Pregnancy and Early Childhood: Evidence Guidelines for Health Professionals. California Dental Association Foundation. February 2010. https://www.cdafoundation.org/Portals/0/pdfs/poh_guidelines.pdf  </a:t>
            </a:r>
          </a:p>
          <a:p>
            <a:pPr marL="171450" indent="-171450">
              <a:buFont typeface="Arial" panose="020B0604020202020204" pitchFamily="34" charset="0"/>
              <a:buChar char="•"/>
              <a:defRPr/>
            </a:pPr>
            <a:endParaRPr lang="en-US" altLang="en-US" dirty="0">
              <a:latin typeface="Arial" panose="020B0604020202020204" pitchFamily="34" charset="0"/>
            </a:endParaRPr>
          </a:p>
        </p:txBody>
      </p:sp>
      <p:sp>
        <p:nvSpPr>
          <p:cNvPr id="94212" name="Slide Number Placeholder 4">
            <a:extLst>
              <a:ext uri="{FF2B5EF4-FFF2-40B4-BE49-F238E27FC236}">
                <a16:creationId xmlns:a16="http://schemas.microsoft.com/office/drawing/2014/main" id="{0494C539-DAC1-48FE-B658-C572B85270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5E11C4-6D01-40FA-896B-C2FF3BED9EB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4213" name="Slide Image Placeholder 7">
            <a:extLst>
              <a:ext uri="{FF2B5EF4-FFF2-40B4-BE49-F238E27FC236}">
                <a16:creationId xmlns:a16="http://schemas.microsoft.com/office/drawing/2014/main" id="{4993D20A-F735-4CCC-B6F5-F7A4FCBEAC00}"/>
              </a:ext>
            </a:extLst>
          </p:cNvPr>
          <p:cNvSpPr>
            <a:spLocks noGrp="1" noRot="1" noChangeAspect="1" noChangeArrowheads="1" noTextEdit="1"/>
          </p:cNvSpPr>
          <p:nvPr>
            <p:ph type="sldImg"/>
          </p:nvPr>
        </p:nvSpPr>
        <p:spPr>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A1BF98D6-96FD-40B8-906F-6956F37FF35D}"/>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5D8BDBA-3D98-45D3-8BF3-CAE7E29BE5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Prenatal Oral Health Program (pOHP)  is a program fro providers and patients. It has resources for both.</a:t>
            </a:r>
          </a:p>
          <a:p>
            <a:r>
              <a:rPr lang="en-US" altLang="en-US">
                <a:latin typeface="Arial" panose="020B0604020202020204" pitchFamily="34" charset="0"/>
                <a:hlinkClick r:id="rId3"/>
              </a:rPr>
              <a:t>www.prenataloralhealth.org/index.php/site/index</a:t>
            </a:r>
            <a:endParaRPr lang="en-US" altLang="en-US">
              <a:latin typeface="Arial" panose="020B0604020202020204" pitchFamily="34" charset="0"/>
            </a:endParaRPr>
          </a:p>
          <a:p>
            <a:r>
              <a:rPr lang="en-US" altLang="en-US">
                <a:latin typeface="Arial" panose="020B0604020202020204" pitchFamily="34" charset="0"/>
              </a:rPr>
              <a:t>Centering is a movement to involve patients more in their own care and focuses on group visits with theme discussions. Oral health is covered within the curriculum and is an easy way for obstetrical providers to work the topic into prenatal care.</a:t>
            </a:r>
          </a:p>
          <a:p>
            <a:r>
              <a:rPr lang="en-US" altLang="en-US">
                <a:latin typeface="Arial" panose="020B0604020202020204" pitchFamily="34" charset="0"/>
                <a:hlinkClick r:id="rId4"/>
              </a:rPr>
              <a:t>https://www.centeringhealthcare.org/what-we-do</a:t>
            </a:r>
            <a:r>
              <a:rPr lang="en-US" altLang="en-US">
                <a:latin typeface="Arial" panose="020B0604020202020204" pitchFamily="34" charset="0"/>
              </a:rPr>
              <a:t> </a:t>
            </a:r>
          </a:p>
          <a:p>
            <a:r>
              <a:rPr lang="en-US" altLang="en-US">
                <a:latin typeface="Arial" panose="020B0604020202020204" pitchFamily="34" charset="0"/>
              </a:rPr>
              <a:t>National Maternal Child Oral Health Resource Center has many handouts for patients or for providers to use with their patients on oral health topics during pregnancy and for new parents and children. You do not have to reinvent the wheel!</a:t>
            </a:r>
          </a:p>
          <a:p>
            <a:r>
              <a:rPr lang="en-US" altLang="en-US">
                <a:latin typeface="Arial" panose="020B0604020202020204" pitchFamily="34" charset="0"/>
              </a:rPr>
              <a:t>English</a:t>
            </a:r>
          </a:p>
          <a:p>
            <a:r>
              <a:rPr lang="en-US" altLang="en-US">
                <a:latin typeface="Arial" panose="020B0604020202020204" pitchFamily="34" charset="0"/>
                <a:hlinkClick r:id="rId5"/>
              </a:rPr>
              <a:t>https://www.mchoralhealth.org/publications/list.php</a:t>
            </a:r>
            <a:r>
              <a:rPr lang="en-US" altLang="en-US">
                <a:latin typeface="Arial" panose="020B0604020202020204" pitchFamily="34" charset="0"/>
              </a:rPr>
              <a:t> </a:t>
            </a:r>
          </a:p>
          <a:p>
            <a:r>
              <a:rPr lang="en-US" altLang="en-US">
                <a:latin typeface="Arial" panose="020B0604020202020204" pitchFamily="34" charset="0"/>
              </a:rPr>
              <a:t>Other languages</a:t>
            </a:r>
          </a:p>
          <a:p>
            <a:r>
              <a:rPr lang="en-US" altLang="en-US">
                <a:latin typeface="Arial" panose="020B0604020202020204" pitchFamily="34" charset="0"/>
                <a:hlinkClick r:id="rId6"/>
              </a:rPr>
              <a:t>https://www.mchoralhealth.org/materials/non-english.php</a:t>
            </a:r>
            <a:r>
              <a:rPr lang="en-US" altLang="en-US">
                <a:latin typeface="Arial" panose="020B0604020202020204" pitchFamily="34" charset="0"/>
              </a:rPr>
              <a:t> </a:t>
            </a:r>
          </a:p>
          <a:p>
            <a:endParaRPr lang="en-US" altLang="en-US">
              <a:latin typeface="Arial" panose="020B0604020202020204" pitchFamily="34" charset="0"/>
            </a:endParaRPr>
          </a:p>
          <a:p>
            <a:r>
              <a:rPr lang="en-US" altLang="en-US">
                <a:latin typeface="Arial" panose="020B0604020202020204" pitchFamily="34" charset="0"/>
              </a:rPr>
              <a:t>Other organizations have materials for prenatal patients too:</a:t>
            </a:r>
          </a:p>
          <a:p>
            <a:r>
              <a:rPr lang="en-US" altLang="en-US">
                <a:latin typeface="Arial" panose="020B0604020202020204" pitchFamily="34" charset="0"/>
              </a:rPr>
              <a:t>American Dental Association (ADA)</a:t>
            </a:r>
          </a:p>
          <a:p>
            <a:r>
              <a:rPr lang="en-US" altLang="en-US">
                <a:latin typeface="Arial" panose="020B0604020202020204" pitchFamily="34" charset="0"/>
              </a:rPr>
              <a:t>American Association of Pediatric Dentistry (AAPD)</a:t>
            </a:r>
          </a:p>
          <a:p>
            <a:r>
              <a:rPr lang="en-US" altLang="en-US">
                <a:latin typeface="Arial" panose="020B0604020202020204" pitchFamily="34" charset="0"/>
              </a:rPr>
              <a:t>American Academy of Pediatrics (AAP)</a:t>
            </a:r>
          </a:p>
          <a:p>
            <a:endParaRPr lang="en-US" altLang="en-US">
              <a:latin typeface="Arial" panose="020B0604020202020204" pitchFamily="34" charset="0"/>
            </a:endParaRPr>
          </a:p>
          <a:p>
            <a:r>
              <a:rPr lang="en-US" altLang="en-US">
                <a:latin typeface="Arial" panose="020B0604020202020204" pitchFamily="34" charset="0"/>
              </a:rPr>
              <a:t>Smiles for Life does not endorse any specific messages of any one of these groups.</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96260" name="Slide Number Placeholder 3">
            <a:extLst>
              <a:ext uri="{FF2B5EF4-FFF2-40B4-BE49-F238E27FC236}">
                <a16:creationId xmlns:a16="http://schemas.microsoft.com/office/drawing/2014/main" id="{CDD5D51C-1FE7-4203-8798-FBDCF24550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D3CAB1-F383-4A3E-8601-BF293719B3E1}"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a:extLst>
              <a:ext uri="{FF2B5EF4-FFF2-40B4-BE49-F238E27FC236}">
                <a16:creationId xmlns:a16="http://schemas.microsoft.com/office/drawing/2014/main" id="{7A724336-658C-43E5-A12A-D5A4C98F6D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5372AC-3264-45F2-AF5B-CB60A91A096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79" name="Slide Image Placeholder 5">
            <a:extLst>
              <a:ext uri="{FF2B5EF4-FFF2-40B4-BE49-F238E27FC236}">
                <a16:creationId xmlns:a16="http://schemas.microsoft.com/office/drawing/2014/main" id="{EF57692A-95FA-469A-8358-EB90D3049E9B}"/>
              </a:ext>
            </a:extLst>
          </p:cNvPr>
          <p:cNvSpPr>
            <a:spLocks noGrp="1" noRot="1" noChangeAspect="1" noChangeArrowheads="1" noTextEdit="1"/>
          </p:cNvSpPr>
          <p:nvPr>
            <p:ph type="sldImg"/>
          </p:nvPr>
        </p:nvSpPr>
        <p:spPr>
          <a:ln/>
        </p:spPr>
      </p:sp>
      <p:sp>
        <p:nvSpPr>
          <p:cNvPr id="24580" name="Notes Placeholder 6">
            <a:extLst>
              <a:ext uri="{FF2B5EF4-FFF2-40B4-BE49-F238E27FC236}">
                <a16:creationId xmlns:a16="http://schemas.microsoft.com/office/drawing/2014/main" id="{B5989D6A-2ED9-4657-AD19-2489EA8D3A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Learning objectives targeted in this chapter: </a:t>
            </a:r>
          </a:p>
          <a:p>
            <a:pPr marL="914400" lvl="1" indent="-457200">
              <a:buFont typeface="Calibri" panose="020F0502020204030204" pitchFamily="34" charset="0"/>
              <a:buAutoNum type="arabicPeriod"/>
            </a:pPr>
            <a:r>
              <a:rPr lang="en-US" altLang="en-US" sz="2400">
                <a:solidFill>
                  <a:srgbClr val="3333CC"/>
                </a:solidFill>
                <a:latin typeface="Arial" panose="020B0604020202020204" pitchFamily="34" charset="0"/>
              </a:rPr>
              <a:t>Elicit risk factors for periodontal disease and dental caries</a:t>
            </a:r>
          </a:p>
          <a:p>
            <a:pPr marL="914400" lvl="1" indent="-457200">
              <a:buFont typeface="Calibri" panose="020F0502020204030204" pitchFamily="34" charset="0"/>
              <a:buAutoNum type="arabicPeriod"/>
            </a:pPr>
            <a:r>
              <a:rPr lang="en-US" altLang="en-US" sz="2400">
                <a:solidFill>
                  <a:srgbClr val="3333CC"/>
                </a:solidFill>
                <a:latin typeface="Arial" panose="020B0604020202020204" pitchFamily="34" charset="0"/>
              </a:rPr>
              <a:t>Perform an oral examination using proper anatomical terms and terminology</a:t>
            </a:r>
            <a:r>
              <a:rPr lang="en-US" altLang="en-US">
                <a:latin typeface="Arial" panose="020B0604020202020204" pitchFamily="34" charset="0"/>
              </a:rP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a:extLst>
              <a:ext uri="{FF2B5EF4-FFF2-40B4-BE49-F238E27FC236}">
                <a16:creationId xmlns:a16="http://schemas.microsoft.com/office/drawing/2014/main" id="{14F31F6C-4014-494A-A7E0-301E5EFD8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4CB361-C327-4124-AC33-B172F299C5C5}"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8307" name="Slide Image Placeholder 5">
            <a:extLst>
              <a:ext uri="{FF2B5EF4-FFF2-40B4-BE49-F238E27FC236}">
                <a16:creationId xmlns:a16="http://schemas.microsoft.com/office/drawing/2014/main" id="{92CE3B82-07D5-48A8-9812-F5729B37022A}"/>
              </a:ext>
            </a:extLst>
          </p:cNvPr>
          <p:cNvSpPr>
            <a:spLocks noGrp="1" noRot="1" noChangeAspect="1" noChangeArrowheads="1" noTextEdit="1"/>
          </p:cNvSpPr>
          <p:nvPr>
            <p:ph type="sldImg"/>
          </p:nvPr>
        </p:nvSpPr>
        <p:spPr>
          <a:ln/>
        </p:spPr>
      </p:sp>
      <p:sp>
        <p:nvSpPr>
          <p:cNvPr id="98308" name="Notes Placeholder 6">
            <a:extLst>
              <a:ext uri="{FF2B5EF4-FFF2-40B4-BE49-F238E27FC236}">
                <a16:creationId xmlns:a16="http://schemas.microsoft.com/office/drawing/2014/main" id="{CF4B3A55-3DF8-4011-B9A6-ACBB07AE26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Learning objective targeted in this chapter:</a:t>
            </a:r>
            <a:endParaRPr lang="en-US" altLang="en-US">
              <a:latin typeface="Arial" panose="020B0604020202020204" pitchFamily="34" charset="0"/>
            </a:endParaRPr>
          </a:p>
          <a:p>
            <a:pPr marL="723900" lvl="1" indent="-241300">
              <a:buFont typeface="Calibri" panose="020F0502020204030204" pitchFamily="34" charset="0"/>
              <a:buAutoNum type="arabicPeriod"/>
            </a:pPr>
            <a:r>
              <a:rPr lang="en-US" altLang="en-US">
                <a:latin typeface="Arial" panose="020B0604020202020204" pitchFamily="34" charset="0"/>
              </a:rPr>
              <a:t>Understand and promote oral health issues across the life span for women.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a:extLst>
              <a:ext uri="{FF2B5EF4-FFF2-40B4-BE49-F238E27FC236}">
                <a16:creationId xmlns:a16="http://schemas.microsoft.com/office/drawing/2014/main" id="{DBDF4707-0E7C-435E-B626-E3617C7BE0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EF0CE3-8E40-4553-BC81-529E71CA17E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0355" name="Slide Image Placeholder 5">
            <a:extLst>
              <a:ext uri="{FF2B5EF4-FFF2-40B4-BE49-F238E27FC236}">
                <a16:creationId xmlns:a16="http://schemas.microsoft.com/office/drawing/2014/main" id="{2543B287-0D5F-4AB8-BB38-2D087A1BACC5}"/>
              </a:ext>
            </a:extLst>
          </p:cNvPr>
          <p:cNvSpPr>
            <a:spLocks noGrp="1" noRot="1" noChangeAspect="1" noChangeArrowheads="1" noTextEdit="1"/>
          </p:cNvSpPr>
          <p:nvPr>
            <p:ph type="sldImg"/>
          </p:nvPr>
        </p:nvSpPr>
        <p:spPr>
          <a:ln/>
        </p:spPr>
      </p:sp>
      <p:sp>
        <p:nvSpPr>
          <p:cNvPr id="100356" name="Notes Placeholder 6">
            <a:extLst>
              <a:ext uri="{FF2B5EF4-FFF2-40B4-BE49-F238E27FC236}">
                <a16:creationId xmlns:a16="http://schemas.microsoft.com/office/drawing/2014/main" id="{CDFA104B-BB3A-4054-955A-2E190BC32F2D}"/>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Gingivitis can worsen during different phases of the life cycle: </a:t>
            </a:r>
          </a:p>
          <a:p>
            <a:pPr>
              <a:defRPr/>
            </a:pPr>
            <a:r>
              <a:rPr lang="en-US" altLang="en-US" dirty="0">
                <a:latin typeface="Arial" panose="020B0604020202020204" pitchFamily="34" charset="0"/>
              </a:rPr>
              <a:t>• The onset of puberty </a:t>
            </a:r>
          </a:p>
          <a:p>
            <a:pPr>
              <a:defRPr/>
            </a:pPr>
            <a:r>
              <a:rPr lang="en-US" altLang="en-US" dirty="0">
                <a:latin typeface="Arial" panose="020B0604020202020204" pitchFamily="34" charset="0"/>
              </a:rPr>
              <a:t>• During monthly menses </a:t>
            </a:r>
          </a:p>
          <a:p>
            <a:pPr>
              <a:defRPr/>
            </a:pPr>
            <a:r>
              <a:rPr lang="en-US" altLang="en-US" dirty="0">
                <a:latin typeface="Arial" panose="020B0604020202020204" pitchFamily="34" charset="0"/>
              </a:rPr>
              <a:t>• With use of oral contraceptives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Hormones have an effect on the mouth throughout the life cycle. In puberty, women may experience inflammation of the gums, hyperplasia of the gums and pain. The same symptoms may occur monthly during menses or with birth control use, although modern lower dose OCPs result in less oral symptoms.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Treatment includes good oral hygiene including brushing twice daily and flossing daily. Regular check-ups with a dental provider to rule out other issues and cleanings can also help symptoms. Visits are usually every 6 months – more or less often based on dental recommendation based on acute issues, risks, etc.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Menopause cause the gums to atrophy. They may appear dry and shiny and bleed more easily. For some women they may have less saliva production which results in xerostomia (dry mouth) which is a risk for caries. Taste can be altered.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Women should be encouraged to attend to oral hygiene during this phase of their life and continue regular visits with their dentist. While hormone replacement therapy (HRT) may improve these symptoms, oral symptoms are not an indication for HRT due to the many potential risks of HRT. Any consideration of HRT should take into account a women’s other risk factors and menopause symptoms. </a:t>
            </a:r>
          </a:p>
          <a:p>
            <a:pPr>
              <a:defRPr/>
            </a:pPr>
            <a:endParaRPr lang="en-US" altLang="en-US" dirty="0">
              <a:latin typeface="Arial" panose="020B0604020202020204" pitchFamily="34" charset="0"/>
            </a:endParaRPr>
          </a:p>
          <a:p>
            <a:pPr>
              <a:defRPr/>
            </a:pPr>
            <a:r>
              <a:rPr lang="en-US" altLang="en-US" b="1" u="sng" dirty="0">
                <a:latin typeface="Arial" panose="020B0604020202020204" pitchFamily="34" charset="0"/>
              </a:rPr>
              <a:t>References </a:t>
            </a:r>
            <a:endParaRPr lang="en-US" altLang="en-US" u="sng"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American Dental Association Council on Access, Prevention and </a:t>
            </a:r>
            <a:r>
              <a:rPr lang="en-US" altLang="en-US" dirty="0" err="1">
                <a:latin typeface="Arial" panose="020B0604020202020204" pitchFamily="34" charset="0"/>
              </a:rPr>
              <a:t>Interprofessional</a:t>
            </a:r>
            <a:r>
              <a:rPr lang="en-US" altLang="en-US" dirty="0">
                <a:latin typeface="Arial" panose="020B0604020202020204" pitchFamily="34" charset="0"/>
              </a:rPr>
              <a:t> Relations. Women’s Oral Health Issues. 2006. </a:t>
            </a:r>
          </a:p>
          <a:p>
            <a:pPr marL="171450" indent="-171450">
              <a:buFont typeface="Arial" panose="020B0604020202020204" pitchFamily="34" charset="0"/>
              <a:buChar char="•"/>
              <a:defRPr/>
            </a:pPr>
            <a:r>
              <a:rPr lang="en-US" altLang="en-US" dirty="0" err="1">
                <a:latin typeface="Arial" panose="020B0604020202020204" pitchFamily="34" charset="0"/>
              </a:rPr>
              <a:t>Buencamino</a:t>
            </a:r>
            <a:r>
              <a:rPr lang="en-US" altLang="en-US" dirty="0">
                <a:latin typeface="Arial" panose="020B0604020202020204" pitchFamily="34" charset="0"/>
              </a:rPr>
              <a:t> MCA, et al. How menopause affects oral health and what we can do about it. Cleveland Clinic Journal of Medicine. 2009; 76(8): 467-475.</a:t>
            </a:r>
            <a:endParaRPr lang="en-US" altLang="en-US" i="1"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a:extLst>
              <a:ext uri="{FF2B5EF4-FFF2-40B4-BE49-F238E27FC236}">
                <a16:creationId xmlns:a16="http://schemas.microsoft.com/office/drawing/2014/main" id="{BF761465-85AC-4E6F-B5D4-29283C8247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B4E597-C746-4343-BE25-DB8EEE1A2604}"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03" name="Slide Image Placeholder 5">
            <a:extLst>
              <a:ext uri="{FF2B5EF4-FFF2-40B4-BE49-F238E27FC236}">
                <a16:creationId xmlns:a16="http://schemas.microsoft.com/office/drawing/2014/main" id="{740B3D5E-A014-4019-BB08-23BFA2C537D0}"/>
              </a:ext>
            </a:extLst>
          </p:cNvPr>
          <p:cNvSpPr>
            <a:spLocks noGrp="1" noRot="1" noChangeAspect="1" noChangeArrowheads="1" noTextEdit="1"/>
          </p:cNvSpPr>
          <p:nvPr>
            <p:ph type="sldImg"/>
          </p:nvPr>
        </p:nvSpPr>
        <p:spPr>
          <a:ln/>
        </p:spPr>
      </p:sp>
      <p:sp>
        <p:nvSpPr>
          <p:cNvPr id="103428" name="Notes Placeholder 6">
            <a:extLst>
              <a:ext uri="{FF2B5EF4-FFF2-40B4-BE49-F238E27FC236}">
                <a16:creationId xmlns:a16="http://schemas.microsoft.com/office/drawing/2014/main" id="{DC13CFF0-7710-4CA7-B8F0-C9F4E7DB4B81}"/>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Mouth pain can result from a wide range of pathology. Caries and periodontitis are the most common causes. Other causes can include </a:t>
            </a:r>
            <a:r>
              <a:rPr lang="en-US" dirty="0" err="1"/>
              <a:t>aphthous</a:t>
            </a:r>
            <a:r>
              <a:rPr lang="en-US" dirty="0"/>
              <a:t> ulcers or herpetic lesions. Issues that are more prevalent in women include: </a:t>
            </a:r>
          </a:p>
          <a:p>
            <a:pPr marL="171450" indent="-171450">
              <a:buFont typeface="Arial" panose="020B0604020202020204" pitchFamily="34" charset="0"/>
              <a:buChar char="•"/>
              <a:defRPr/>
            </a:pPr>
            <a:r>
              <a:rPr lang="en-US" dirty="0"/>
              <a:t>Burning mouth syndrome: occurs in 1-2% of women and up to 40% of women in menopause. Underlying causes that should be ruled out and treated include </a:t>
            </a:r>
            <a:r>
              <a:rPr lang="en-US" dirty="0">
                <a:cs typeface="Arial" charset="0"/>
              </a:rPr>
              <a:t>medications (ACE inhibitors), candidiasis, B12 deficiency, and dry mouth</a:t>
            </a:r>
            <a:r>
              <a:rPr lang="en-US" dirty="0"/>
              <a:t>. If no cause is found, pain may be idiopathic and medications that treat neurologic pain may be helpful, including low dose tricyclic antidepressants and gabapentin. </a:t>
            </a:r>
          </a:p>
          <a:p>
            <a:pPr marL="171450" indent="-171450">
              <a:buFont typeface="Arial" panose="020B0604020202020204" pitchFamily="34" charset="0"/>
              <a:buChar char="•"/>
              <a:defRPr/>
            </a:pPr>
            <a:r>
              <a:rPr lang="en-US" dirty="0"/>
              <a:t>The presence of eroded teeth should prompt the clinician to consider either severe GERD and/or eating disorders such as bulimia. The former requiring life style changes +/- histamine 2 blockers or proton pump inhibitors and the latter requires more extensive interventions involving behavioral and psychological health specialists. </a:t>
            </a:r>
          </a:p>
          <a:p>
            <a:pPr marL="171450" indent="-171450">
              <a:buFont typeface="Arial" panose="020B0604020202020204" pitchFamily="34" charset="0"/>
              <a:buChar char="•"/>
              <a:defRPr/>
            </a:pPr>
            <a:r>
              <a:rPr lang="en-US" dirty="0"/>
              <a:t>TMJ is more common in women at a 5:1 ratio. Triggers include hormonal changes and teeth grinding. A referral to a dental provider is indicated with consideration for a nocturnal mouth guard. </a:t>
            </a:r>
          </a:p>
          <a:p>
            <a:pPr marL="171450" indent="-171450">
              <a:buFont typeface="Arial" panose="020B0604020202020204" pitchFamily="34" charset="0"/>
              <a:buChar char="•"/>
              <a:defRPr/>
            </a:pPr>
            <a:r>
              <a:rPr lang="en-US" dirty="0"/>
              <a:t>Lastly- trauma of the mouth or teeth should prompt a provider to consider and ask about violence in the home. Oral trauma may be the only presenting sign of domestic violence.</a:t>
            </a:r>
          </a:p>
          <a:p>
            <a:pPr>
              <a:buFont typeface="Arial" panose="020B0604020202020204" pitchFamily="34" charset="0"/>
              <a:buNone/>
              <a:defRPr/>
            </a:pPr>
            <a:r>
              <a:rPr lang="en-US" dirty="0"/>
              <a:t> </a:t>
            </a:r>
          </a:p>
          <a:p>
            <a:pPr>
              <a:defRPr/>
            </a:pPr>
            <a:r>
              <a:rPr lang="en-US" b="1" u="sng" dirty="0"/>
              <a:t>References </a:t>
            </a:r>
            <a:endParaRPr lang="en-US" u="sng" dirty="0"/>
          </a:p>
          <a:p>
            <a:pPr marL="171450" indent="-171450">
              <a:buFont typeface="Arial" panose="020B0604020202020204" pitchFamily="34" charset="0"/>
              <a:buChar char="•"/>
              <a:defRPr/>
            </a:pPr>
            <a:r>
              <a:rPr lang="en-US" dirty="0"/>
              <a:t>American Dental Association Council on Access, Prevention and </a:t>
            </a:r>
            <a:r>
              <a:rPr lang="en-US" dirty="0" err="1"/>
              <a:t>Interprofessional</a:t>
            </a:r>
            <a:r>
              <a:rPr lang="en-US" dirty="0"/>
              <a:t> Relations. Women’s Oral Health Issues. 2006. </a:t>
            </a:r>
          </a:p>
          <a:p>
            <a:pPr marL="171450" indent="-171450">
              <a:buFont typeface="Arial" panose="020B0604020202020204" pitchFamily="34" charset="0"/>
              <a:buChar char="•"/>
              <a:defRPr/>
            </a:pPr>
            <a:r>
              <a:rPr lang="en-US" dirty="0" err="1"/>
              <a:t>Grushka</a:t>
            </a:r>
            <a:r>
              <a:rPr lang="en-US" dirty="0"/>
              <a:t> M, Epstein JB, </a:t>
            </a:r>
            <a:r>
              <a:rPr lang="en-US" dirty="0" err="1"/>
              <a:t>Gorsky</a:t>
            </a:r>
            <a:r>
              <a:rPr lang="en-US" dirty="0"/>
              <a:t> M. Burning Mouth Syndrome. American Family Physician. 2002; 65(4): 615-20.</a:t>
            </a:r>
            <a:endParaRPr lang="en-US" altLang="en-US" i="1"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a:extLst>
              <a:ext uri="{FF2B5EF4-FFF2-40B4-BE49-F238E27FC236}">
                <a16:creationId xmlns:a16="http://schemas.microsoft.com/office/drawing/2014/main" id="{F9E8E430-BA67-4584-97BE-DC930C6A17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EFDEED-F387-4594-BD89-DE4C40074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4451" name="Slide Image Placeholder 5">
            <a:extLst>
              <a:ext uri="{FF2B5EF4-FFF2-40B4-BE49-F238E27FC236}">
                <a16:creationId xmlns:a16="http://schemas.microsoft.com/office/drawing/2014/main" id="{9D947C75-AB70-498E-8CD1-17D0E6E18BD5}"/>
              </a:ext>
            </a:extLst>
          </p:cNvPr>
          <p:cNvSpPr>
            <a:spLocks noGrp="1" noRot="1" noChangeAspect="1" noChangeArrowheads="1" noTextEdit="1"/>
          </p:cNvSpPr>
          <p:nvPr>
            <p:ph type="sldImg"/>
          </p:nvPr>
        </p:nvSpPr>
        <p:spPr>
          <a:ln/>
        </p:spPr>
      </p:sp>
      <p:sp>
        <p:nvSpPr>
          <p:cNvPr id="104452" name="Notes Placeholder 6">
            <a:extLst>
              <a:ext uri="{FF2B5EF4-FFF2-40B4-BE49-F238E27FC236}">
                <a16:creationId xmlns:a16="http://schemas.microsoft.com/office/drawing/2014/main" id="{1F294682-9532-47CA-ABEB-E156579009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Make addressing oral health a regular part of annual/preventive visits. One reminder strategy is to ask about oral symptoms, oral hygiene, diet and dental visits just before examining the mouth. </a:t>
            </a:r>
          </a:p>
          <a:p>
            <a:endParaRPr lang="en-US" altLang="en-US">
              <a:latin typeface="Arial" panose="020B0604020202020204" pitchFamily="34" charset="0"/>
            </a:endParaRPr>
          </a:p>
          <a:p>
            <a:r>
              <a:rPr lang="en-US" altLang="en-US">
                <a:latin typeface="Arial" panose="020B0604020202020204" pitchFamily="34" charset="0"/>
              </a:rPr>
              <a:t>Include oral health among the documents print out with other health handouts at the conclusion of an annual visit, such as the After Visit Summary and/or keep handouts in the waiting room or on your office web site. </a:t>
            </a:r>
          </a:p>
          <a:p>
            <a:endParaRPr lang="en-US" altLang="en-US">
              <a:latin typeface="Arial" panose="020B0604020202020204" pitchFamily="34" charset="0"/>
            </a:endParaRPr>
          </a:p>
          <a:p>
            <a:r>
              <a:rPr lang="en-US" altLang="en-US">
                <a:latin typeface="Arial" panose="020B0604020202020204" pitchFamily="34" charset="0"/>
              </a:rPr>
              <a:t>Keep an updated list of local dentists that you know and trust; often patients can help providers with those names. Know which dentists take Medicaid in your community or how to access such a list. Usually the state Medicaid office will have 1-800 numbers or   links on their web site.  Be aware of resources for those without dental insurance (note Medicare does not include dental care so most seniors do not have coverage). Examples include Federally Qualified Health Centers (reduced fees based on income), dental hygiene and dental schools, and dental care mobiles or dentists who have payment plans.</a:t>
            </a:r>
          </a:p>
          <a:p>
            <a:endParaRPr lang="en-US" altLang="en-US" i="1">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a:extLst>
              <a:ext uri="{FF2B5EF4-FFF2-40B4-BE49-F238E27FC236}">
                <a16:creationId xmlns:a16="http://schemas.microsoft.com/office/drawing/2014/main" id="{B44B6287-A967-4E8E-9161-B21A11254C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65C510-02D7-4CA3-893B-40F76BB01507}"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6499" name="Slide Image Placeholder 5">
            <a:extLst>
              <a:ext uri="{FF2B5EF4-FFF2-40B4-BE49-F238E27FC236}">
                <a16:creationId xmlns:a16="http://schemas.microsoft.com/office/drawing/2014/main" id="{E1936068-CDC0-4445-92EA-AEEA3790D8D7}"/>
              </a:ext>
            </a:extLst>
          </p:cNvPr>
          <p:cNvSpPr>
            <a:spLocks noGrp="1" noRot="1" noChangeAspect="1" noChangeArrowheads="1" noTextEdit="1"/>
          </p:cNvSpPr>
          <p:nvPr>
            <p:ph type="sldImg"/>
          </p:nvPr>
        </p:nvSpPr>
        <p:spPr>
          <a:ln/>
        </p:spPr>
      </p:sp>
      <p:sp>
        <p:nvSpPr>
          <p:cNvPr id="105476" name="Notes Placeholder 6">
            <a:extLst>
              <a:ext uri="{FF2B5EF4-FFF2-40B4-BE49-F238E27FC236}">
                <a16:creationId xmlns:a16="http://schemas.microsoft.com/office/drawing/2014/main" id="{755CCB74-AAEE-44BD-A581-5CE93D335C7D}"/>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Comprehensive care of women mandates a broader understanding of oral health issues. Consider reviewing other Smiles for Life Modules. </a:t>
            </a:r>
          </a:p>
          <a:p>
            <a:pPr>
              <a:defRPr/>
            </a:pPr>
            <a:r>
              <a:rPr lang="en-US" b="1" dirty="0"/>
              <a:t>Based on the population you serve, the following may be of value in your clinical practice: </a:t>
            </a:r>
            <a:endParaRPr lang="en-US" dirty="0"/>
          </a:p>
          <a:p>
            <a:pPr marL="171450" indent="-171450">
              <a:buFontTx/>
              <a:buChar char="-"/>
              <a:defRPr/>
            </a:pPr>
            <a:r>
              <a:rPr lang="en-US" dirty="0"/>
              <a:t>Module 1: The Relationship of Oral to Systemic Health </a:t>
            </a:r>
          </a:p>
          <a:p>
            <a:pPr marL="171450" indent="-171450">
              <a:buFontTx/>
              <a:buChar char="-"/>
              <a:defRPr/>
            </a:pPr>
            <a:r>
              <a:rPr lang="en-US" dirty="0"/>
              <a:t>Module 3: Adult Oral Health, including oral lesions and the oral cancer-HPV link</a:t>
            </a:r>
          </a:p>
          <a:p>
            <a:pPr marL="171450" indent="-171450">
              <a:buFontTx/>
              <a:buChar char="-"/>
              <a:defRPr/>
            </a:pPr>
            <a:r>
              <a:rPr lang="en-US" dirty="0"/>
              <a:t>Module 4: Acute Dental Problems, including how to manage oral infections and trauma </a:t>
            </a:r>
          </a:p>
          <a:p>
            <a:pPr marL="171450" indent="-171450">
              <a:buFontTx/>
              <a:buChar char="-"/>
              <a:defRPr/>
            </a:pPr>
            <a:r>
              <a:rPr lang="en-US" dirty="0"/>
              <a:t>Module 7: The Oral Examination </a:t>
            </a:r>
          </a:p>
          <a:p>
            <a:pPr marL="171450" indent="-171450">
              <a:buFontTx/>
              <a:buChar char="-"/>
              <a:defRPr/>
            </a:pPr>
            <a:r>
              <a:rPr lang="en-US" dirty="0"/>
              <a:t>Module 8: Geriatric Oral Health, including how medications affect the mouth </a:t>
            </a:r>
          </a:p>
          <a:p>
            <a:pPr marL="171450" indent="-171450">
              <a:buFontTx/>
              <a:buChar char="-"/>
              <a:defRPr/>
            </a:pPr>
            <a:endParaRPr lang="en-US" dirty="0"/>
          </a:p>
          <a:p>
            <a:pPr>
              <a:defRPr/>
            </a:pPr>
            <a:r>
              <a:rPr lang="en-US" dirty="0"/>
              <a:t>Additional training can also be found at the prenatal oral health program </a:t>
            </a:r>
            <a:r>
              <a:rPr lang="en-US" dirty="0" err="1"/>
              <a:t>pOHP</a:t>
            </a:r>
            <a:r>
              <a:rPr lang="en-US" dirty="0"/>
              <a:t> website. This training program educates prenatal primary health care providers and dental care teams about principles of oral health during pregnancy and assist providers in implementing and delivering preventive oral health services to all women of reproductive age: www.prenataloralhealth.org/index.php/site/index </a:t>
            </a:r>
            <a:endParaRPr lang="en-US" altLang="en-US" i="1"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a:extLst>
              <a:ext uri="{FF2B5EF4-FFF2-40B4-BE49-F238E27FC236}">
                <a16:creationId xmlns:a16="http://schemas.microsoft.com/office/drawing/2014/main" id="{8C596451-3A8B-44DD-A45D-6BEC9CA52102}"/>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3C2E8E-B49E-479B-9A9D-B954809E719B}"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47" name="Slide Number Placeholder 4">
            <a:extLst>
              <a:ext uri="{FF2B5EF4-FFF2-40B4-BE49-F238E27FC236}">
                <a16:creationId xmlns:a16="http://schemas.microsoft.com/office/drawing/2014/main" id="{0F47DBE2-2F5B-4D80-98BD-C5FA5EC200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45A4C0-E610-4759-9CFB-B6970B4FE5E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48" name="Slide Image Placeholder 6">
            <a:extLst>
              <a:ext uri="{FF2B5EF4-FFF2-40B4-BE49-F238E27FC236}">
                <a16:creationId xmlns:a16="http://schemas.microsoft.com/office/drawing/2014/main" id="{259A9F40-199E-44E2-A75F-DA0ED7B5C8CE}"/>
              </a:ext>
            </a:extLst>
          </p:cNvPr>
          <p:cNvSpPr>
            <a:spLocks noGrp="1" noRot="1" noChangeAspect="1" noChangeArrowheads="1" noTextEdit="1"/>
          </p:cNvSpPr>
          <p:nvPr>
            <p:ph type="sldImg"/>
          </p:nvPr>
        </p:nvSpPr>
        <p:spPr>
          <a:ln/>
        </p:spPr>
      </p:sp>
      <p:sp>
        <p:nvSpPr>
          <p:cNvPr id="108549" name="Notes Placeholder 7">
            <a:extLst>
              <a:ext uri="{FF2B5EF4-FFF2-40B4-BE49-F238E27FC236}">
                <a16:creationId xmlns:a16="http://schemas.microsoft.com/office/drawing/2014/main" id="{3BF645CE-E75C-4ED4-8830-98386D89AE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400">
              <a:buFont typeface="Calibri" panose="020F0502020204030204" pitchFamily="34" charset="0"/>
              <a:buNone/>
            </a:pPr>
            <a:r>
              <a:rPr lang="en-US" altLang="en-US" b="1">
                <a:latin typeface="Arial" panose="020B0604020202020204" pitchFamily="34" charset="0"/>
              </a:rPr>
              <a:t>Key messages to take away from this course:</a:t>
            </a:r>
            <a:endParaRPr lang="en-US" altLang="en-US">
              <a:latin typeface="Arial" panose="020B0604020202020204" pitchFamily="34" charset="0"/>
            </a:endParaRPr>
          </a:p>
          <a:p>
            <a:pPr marL="723900" lvl="1" indent="-241300">
              <a:buFont typeface="Calibri" panose="020F0502020204030204" pitchFamily="34" charset="0"/>
              <a:buAutoNum type="arabicPeriod"/>
            </a:pPr>
            <a:r>
              <a:rPr lang="en-US" altLang="en-US">
                <a:latin typeface="Arial" panose="020B0604020202020204" pitchFamily="34" charset="0"/>
              </a:rPr>
              <a:t>Periodontal disease is associated with preterm birth and low birth weight.</a:t>
            </a:r>
          </a:p>
          <a:p>
            <a:pPr marL="723900" lvl="1" indent="-241300">
              <a:buFont typeface="Calibri" panose="020F0502020204030204" pitchFamily="34" charset="0"/>
              <a:buAutoNum type="arabicPeriod"/>
            </a:pPr>
            <a:r>
              <a:rPr lang="en-US" altLang="en-US">
                <a:latin typeface="Arial" panose="020B0604020202020204" pitchFamily="34" charset="0"/>
              </a:rPr>
              <a:t>Periodontal therapy has not yet been shown to improve pregnancy outcomes, but is safe in pregnancy.</a:t>
            </a:r>
          </a:p>
          <a:p>
            <a:pPr marL="723900" lvl="1" indent="-241300">
              <a:buFont typeface="Calibri" panose="020F0502020204030204" pitchFamily="34" charset="0"/>
              <a:buAutoNum type="arabicPeriod"/>
            </a:pPr>
            <a:r>
              <a:rPr lang="en-US" altLang="en-US">
                <a:latin typeface="Arial" panose="020B0604020202020204" pitchFamily="34" charset="0"/>
              </a:rPr>
              <a:t>Decreased maternal cariogenic bacteria levels is associated with improved child oral health.</a:t>
            </a:r>
          </a:p>
          <a:p>
            <a:pPr marL="723900" lvl="1" indent="-241300">
              <a:buFont typeface="Calibri" panose="020F0502020204030204" pitchFamily="34" charset="0"/>
              <a:buAutoNum type="arabicPeriod"/>
            </a:pPr>
            <a:r>
              <a:rPr lang="en-US" altLang="en-US">
                <a:latin typeface="Arial" panose="020B0604020202020204" pitchFamily="34" charset="0"/>
              </a:rPr>
              <a:t>Routine dental interventions are safe during pregnancy.</a:t>
            </a:r>
          </a:p>
          <a:p>
            <a:pPr marL="723900" lvl="1" indent="-241300">
              <a:buFont typeface="Calibri" panose="020F0502020204030204" pitchFamily="34" charset="0"/>
              <a:buAutoNum type="arabicPeriod"/>
            </a:pPr>
            <a:r>
              <a:rPr lang="en-US" altLang="en-US">
                <a:latin typeface="Arial" panose="020B0604020202020204" pitchFamily="34" charset="0"/>
              </a:rPr>
              <a:t>Health care professionals should promote oral health throughout the life cycle for all women as oral health affects overall health.</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a:extLst>
              <a:ext uri="{FF2B5EF4-FFF2-40B4-BE49-F238E27FC236}">
                <a16:creationId xmlns:a16="http://schemas.microsoft.com/office/drawing/2014/main" id="{9ABC7B6C-4E41-47FB-B9DC-DA0137247D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88436A-7DEC-4731-84A9-235494065BD6}"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595" name="Slide Image Placeholder 5">
            <a:extLst>
              <a:ext uri="{FF2B5EF4-FFF2-40B4-BE49-F238E27FC236}">
                <a16:creationId xmlns:a16="http://schemas.microsoft.com/office/drawing/2014/main" id="{382F392C-7328-4EF0-A7D6-1AC1059E92D9}"/>
              </a:ext>
            </a:extLst>
          </p:cNvPr>
          <p:cNvSpPr>
            <a:spLocks noGrp="1" noRot="1" noChangeAspect="1" noChangeArrowheads="1" noTextEdit="1"/>
          </p:cNvSpPr>
          <p:nvPr>
            <p:ph type="sldImg"/>
          </p:nvPr>
        </p:nvSpPr>
        <p:spPr>
          <a:ln/>
        </p:spPr>
      </p:sp>
      <p:sp>
        <p:nvSpPr>
          <p:cNvPr id="110596" name="Notes Placeholder 6">
            <a:extLst>
              <a:ext uri="{FF2B5EF4-FFF2-40B4-BE49-F238E27FC236}">
                <a16:creationId xmlns:a16="http://schemas.microsoft.com/office/drawing/2014/main" id="{F7582407-645F-4917-A1E5-D7A882A315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End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a:extLst>
              <a:ext uri="{FF2B5EF4-FFF2-40B4-BE49-F238E27FC236}">
                <a16:creationId xmlns:a16="http://schemas.microsoft.com/office/drawing/2014/main" id="{DF8C2AB5-2C0D-480A-B563-0BADA0B8A2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CCDF13-2C33-4A44-B9F1-541F8D3419BF}"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27" name="Slide Image Placeholder 5">
            <a:extLst>
              <a:ext uri="{FF2B5EF4-FFF2-40B4-BE49-F238E27FC236}">
                <a16:creationId xmlns:a16="http://schemas.microsoft.com/office/drawing/2014/main" id="{7670F5E6-E8C5-4797-B955-56F23F63C832}"/>
              </a:ext>
            </a:extLst>
          </p:cNvPr>
          <p:cNvSpPr>
            <a:spLocks noGrp="1" noRot="1" noChangeAspect="1" noChangeArrowheads="1" noTextEdit="1"/>
          </p:cNvSpPr>
          <p:nvPr>
            <p:ph type="sldImg"/>
          </p:nvPr>
        </p:nvSpPr>
        <p:spPr>
          <a:ln/>
        </p:spPr>
      </p:sp>
      <p:sp>
        <p:nvSpPr>
          <p:cNvPr id="26628" name="Notes Placeholder 6">
            <a:extLst>
              <a:ext uri="{FF2B5EF4-FFF2-40B4-BE49-F238E27FC236}">
                <a16:creationId xmlns:a16="http://schemas.microsoft.com/office/drawing/2014/main" id="{176945A3-DFA8-4009-A61E-717995204D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Take a history to elicit risks for caries and periodontal disease.</a:t>
            </a:r>
          </a:p>
          <a:p>
            <a:r>
              <a:rPr lang="en-US" altLang="en-US" b="1" dirty="0">
                <a:latin typeface="Arial" panose="020B0604020202020204" pitchFamily="34" charset="0"/>
              </a:rPr>
              <a:t>Individual</a:t>
            </a:r>
          </a:p>
          <a:p>
            <a:r>
              <a:rPr lang="en-US" altLang="en-US" dirty="0">
                <a:latin typeface="Arial" panose="020B0604020202020204" pitchFamily="34" charset="0"/>
              </a:rPr>
              <a:t>• Personal history of caries or periodontal disease</a:t>
            </a:r>
          </a:p>
          <a:p>
            <a:r>
              <a:rPr lang="en-US" altLang="en-US" dirty="0">
                <a:latin typeface="Arial" panose="020B0604020202020204" pitchFamily="34" charset="0"/>
              </a:rPr>
              <a:t>• Low socioeconomic status</a:t>
            </a:r>
          </a:p>
          <a:p>
            <a:r>
              <a:rPr lang="en-US" altLang="en-US" dirty="0">
                <a:latin typeface="Arial" panose="020B0604020202020204" pitchFamily="34" charset="0"/>
              </a:rPr>
              <a:t>• Medications that contain sugar or cause xerostomia. Saliva is very protective acting as a buffer to acidity</a:t>
            </a:r>
          </a:p>
          <a:p>
            <a:pPr>
              <a:spcBef>
                <a:spcPts val="400"/>
              </a:spcBef>
              <a:buFontTx/>
              <a:buChar char="•"/>
            </a:pPr>
            <a:r>
              <a:rPr lang="en-US" altLang="en-US" sz="2400" dirty="0">
                <a:latin typeface="Arial" panose="020B0604020202020204" pitchFamily="34" charset="0"/>
              </a:rPr>
              <a:t> Chronic disease such as diabetes</a:t>
            </a:r>
            <a:endParaRPr lang="en-US" altLang="en-US" dirty="0">
              <a:latin typeface="Arial" panose="020B0604020202020204" pitchFamily="34" charset="0"/>
            </a:endParaRPr>
          </a:p>
          <a:p>
            <a:r>
              <a:rPr lang="en-US" altLang="en-US" dirty="0">
                <a:latin typeface="Arial" panose="020B0604020202020204" pitchFamily="34" charset="0"/>
              </a:rPr>
              <a:t>• Emotional or physical disabilities that prevent one from caring for oneself due to inability, lack of motivation, or a focus on other health related or social issues.</a:t>
            </a:r>
          </a:p>
          <a:p>
            <a:endParaRPr lang="en-US" altLang="en-US" dirty="0">
              <a:latin typeface="Arial" panose="020B0604020202020204" pitchFamily="34" charset="0"/>
            </a:endParaRPr>
          </a:p>
          <a:p>
            <a:r>
              <a:rPr lang="en-US" altLang="en-US" b="1" dirty="0">
                <a:latin typeface="Arial" panose="020B0604020202020204" pitchFamily="34" charset="0"/>
              </a:rPr>
              <a:t>Behavioral</a:t>
            </a:r>
          </a:p>
          <a:p>
            <a:r>
              <a:rPr lang="en-US" altLang="en-US" dirty="0">
                <a:latin typeface="Arial" panose="020B0604020202020204" pitchFamily="34" charset="0"/>
              </a:rPr>
              <a:t>• Poor oral hygiene habits – lack of brushing and flossing, or improper technique</a:t>
            </a:r>
          </a:p>
          <a:p>
            <a:r>
              <a:rPr lang="en-US" altLang="en-US" dirty="0">
                <a:latin typeface="Arial" panose="020B0604020202020204" pitchFamily="34" charset="0"/>
              </a:rPr>
              <a:t>• High sugar-containing diet especially taken on a frequent basis (snacking, grazing)</a:t>
            </a:r>
          </a:p>
          <a:p>
            <a:r>
              <a:rPr lang="en-US" altLang="en-US" dirty="0">
                <a:latin typeface="Arial" panose="020B0604020202020204" pitchFamily="34" charset="0"/>
              </a:rPr>
              <a:t>• Lack of routine dental visits</a:t>
            </a:r>
          </a:p>
          <a:p>
            <a:r>
              <a:rPr lang="en-US" altLang="en-US" dirty="0">
                <a:latin typeface="Arial" panose="020B0604020202020204" pitchFamily="34" charset="0"/>
              </a:rPr>
              <a:t>• </a:t>
            </a:r>
            <a:r>
              <a:rPr lang="en-US" altLang="en-US" dirty="0">
                <a:latin typeface="Arial" panose="020B0604020202020204" pitchFamily="34" charset="0"/>
                <a:cs typeface="Arial" panose="020B0604020202020204" pitchFamily="34" charset="0"/>
              </a:rPr>
              <a:t>Alcohol and tobacco use</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Environmental/Societal</a:t>
            </a:r>
          </a:p>
          <a:p>
            <a:r>
              <a:rPr lang="en-US" altLang="en-US" dirty="0">
                <a:latin typeface="Arial" panose="020B0604020202020204" pitchFamily="34" charset="0"/>
              </a:rPr>
              <a:t>• Non-fluoridated community water</a:t>
            </a:r>
          </a:p>
          <a:p>
            <a:r>
              <a:rPr lang="en-US" altLang="en-US" dirty="0">
                <a:latin typeface="Arial" panose="020B0604020202020204" pitchFamily="34" charset="0"/>
              </a:rPr>
              <a:t>• Poor access to dental and/or medical care due to lack of dental insurance or local providers not taking public insurance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Race/Ethnicity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Social injustice and inequity affects overall health and health profoundly through stress and other means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are fewer dental providers of </a:t>
            </a:r>
            <a:r>
              <a:rPr lang="en-US" sz="1200" kern="1200" dirty="0" err="1">
                <a:solidFill>
                  <a:schemeClr val="tx1"/>
                </a:solidFill>
                <a:effectLst/>
                <a:latin typeface="+mn-lt"/>
                <a:ea typeface="+mn-ea"/>
                <a:cs typeface="+mn-cs"/>
              </a:rPr>
              <a:t>colour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Dental providers may be less accessible in communities of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(e.g. location, hours,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p>
          <a:p>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a:extLst>
              <a:ext uri="{FF2B5EF4-FFF2-40B4-BE49-F238E27FC236}">
                <a16:creationId xmlns:a16="http://schemas.microsoft.com/office/drawing/2014/main" id="{02833152-10FD-4EAA-AB1F-CA6C69A3A2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7ABAD0-3E6B-48C3-BBCA-5DEE6C67618D}"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675" name="Slide Image Placeholder 5">
            <a:extLst>
              <a:ext uri="{FF2B5EF4-FFF2-40B4-BE49-F238E27FC236}">
                <a16:creationId xmlns:a16="http://schemas.microsoft.com/office/drawing/2014/main" id="{3DDAC3A7-BECB-4B01-923A-C4D807EBC722}"/>
              </a:ext>
            </a:extLst>
          </p:cNvPr>
          <p:cNvSpPr>
            <a:spLocks noGrp="1" noRot="1" noChangeAspect="1" noChangeArrowheads="1" noTextEdit="1"/>
          </p:cNvSpPr>
          <p:nvPr>
            <p:ph type="sldImg"/>
          </p:nvPr>
        </p:nvSpPr>
        <p:spPr>
          <a:ln/>
        </p:spPr>
      </p:sp>
      <p:sp>
        <p:nvSpPr>
          <p:cNvPr id="28676" name="Notes Placeholder 6">
            <a:extLst>
              <a:ext uri="{FF2B5EF4-FFF2-40B4-BE49-F238E27FC236}">
                <a16:creationId xmlns:a16="http://schemas.microsoft.com/office/drawing/2014/main" id="{4EB26118-FEEB-425A-9943-A15AAF0480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systematic approach to examination is important. </a:t>
            </a:r>
            <a:r>
              <a:rPr lang="en-US" altLang="en-US" u="sng">
                <a:latin typeface="Arial" panose="020B0604020202020204" pitchFamily="34" charset="0"/>
              </a:rPr>
              <a:t>Any health provider who cares for pregnant women should at a minimum </a:t>
            </a:r>
            <a:r>
              <a:rPr lang="en-US" altLang="en-US">
                <a:latin typeface="Arial" panose="020B0604020202020204" pitchFamily="34" charset="0"/>
              </a:rPr>
              <a:t>examine the teeth and gums for hygiene, inflammation, and disease. Use a tongue depressor or gloved hand to retract the upper and lower lip to visualize the gum line; plaque is often located where the teeth meet the gum. Be sure to look for lesions on the mucosa and tooth decay. Ideally, examine the tongue using a gauze to hold the tip of the tongue and a gloved hand to palpate the floor of the mouth.  A detailed description of the complete oral examination is available in Smiles for Life Module 7: The Oral Examination. In order to do this well, a provider needs some basic knowledge of anatomy, terminology, basic pathology which are reviewed on the next few slides.</a:t>
            </a:r>
          </a:p>
          <a:p>
            <a:endParaRPr lang="en-US" altLang="en-US" b="1">
              <a:latin typeface="Arial" panose="020B0604020202020204" pitchFamily="34" charset="0"/>
            </a:endParaRPr>
          </a:p>
          <a:p>
            <a:r>
              <a:rPr lang="en-US" altLang="en-US" b="1">
                <a:latin typeface="Arial" panose="020B0604020202020204" pitchFamily="34" charset="0"/>
              </a:rPr>
              <a:t>A proper exam requires:</a:t>
            </a:r>
            <a:r>
              <a:rPr lang="en-US" altLang="en-US">
                <a:latin typeface="Arial" panose="020B0604020202020204" pitchFamily="34" charset="0"/>
              </a:rPr>
              <a:t> </a:t>
            </a:r>
          </a:p>
          <a:p>
            <a:pPr lvl="1"/>
            <a:r>
              <a:rPr lang="en-US" altLang="en-US">
                <a:latin typeface="Arial" panose="020B0604020202020204" pitchFamily="34" charset="0"/>
              </a:rPr>
              <a:t> Adequate lighting </a:t>
            </a:r>
          </a:p>
          <a:p>
            <a:pPr lvl="1"/>
            <a:r>
              <a:rPr lang="en-US" altLang="en-US">
                <a:latin typeface="Arial" panose="020B0604020202020204" pitchFamily="34" charset="0"/>
              </a:rPr>
              <a:t> Tongue depressor </a:t>
            </a:r>
          </a:p>
          <a:p>
            <a:pPr lvl="1"/>
            <a:r>
              <a:rPr lang="en-US" altLang="en-US">
                <a:latin typeface="Arial" panose="020B0604020202020204" pitchFamily="34" charset="0"/>
              </a:rPr>
              <a:t> Pair of gloves</a:t>
            </a:r>
          </a:p>
          <a:p>
            <a:endParaRPr lang="en-US" altLang="en-US" b="1">
              <a:latin typeface="Arial" panose="020B0604020202020204" pitchFamily="34" charset="0"/>
            </a:endParaRPr>
          </a:p>
          <a:p>
            <a:r>
              <a:rPr lang="en-US" altLang="en-US" b="1">
                <a:latin typeface="Arial" panose="020B0604020202020204" pitchFamily="34" charset="0"/>
              </a:rPr>
              <a:t>Use a Systematic Approach to the Exam:</a:t>
            </a:r>
          </a:p>
          <a:p>
            <a:pPr lvl="1"/>
            <a:r>
              <a:rPr lang="en-US" altLang="en-US">
                <a:latin typeface="Arial" panose="020B0604020202020204" pitchFamily="34" charset="0"/>
              </a:rPr>
              <a:t> Internal structures</a:t>
            </a:r>
          </a:p>
          <a:p>
            <a:pPr lvl="2"/>
            <a:r>
              <a:rPr lang="en-US" altLang="en-US">
                <a:latin typeface="Arial" panose="020B0604020202020204" pitchFamily="34" charset="0"/>
              </a:rPr>
              <a:t> Teeth and gingiva</a:t>
            </a:r>
          </a:p>
          <a:p>
            <a:pPr lvl="2"/>
            <a:r>
              <a:rPr lang="en-US" altLang="en-US">
                <a:latin typeface="Arial" panose="020B0604020202020204" pitchFamily="34" charset="0"/>
              </a:rPr>
              <a:t> Soft and hard tissues</a:t>
            </a:r>
          </a:p>
          <a:p>
            <a:pPr lvl="2"/>
            <a:r>
              <a:rPr lang="en-US" altLang="en-US">
                <a:latin typeface="Arial" panose="020B0604020202020204" pitchFamily="34" charset="0"/>
              </a:rPr>
              <a:t> Lateral borders and undersurface of tongue</a:t>
            </a:r>
          </a:p>
          <a:p>
            <a:pPr lvl="2"/>
            <a:r>
              <a:rPr lang="en-US" altLang="en-US">
                <a:latin typeface="Arial" panose="020B0604020202020204" pitchFamily="34" charset="0"/>
              </a:rPr>
              <a:t> Posterior pharynx</a:t>
            </a:r>
          </a:p>
          <a:p>
            <a:pPr lvl="1"/>
            <a:r>
              <a:rPr lang="en-US" altLang="en-US">
                <a:latin typeface="Arial" panose="020B0604020202020204" pitchFamily="34" charset="0"/>
              </a:rPr>
              <a:t> External structures</a:t>
            </a:r>
          </a:p>
          <a:p>
            <a:pPr lvl="2"/>
            <a:r>
              <a:rPr lang="en-US" altLang="en-US">
                <a:latin typeface="Arial" panose="020B0604020202020204" pitchFamily="34" charset="0"/>
              </a:rPr>
              <a:t> Lips</a:t>
            </a:r>
          </a:p>
          <a:p>
            <a:pPr lvl="2"/>
            <a:r>
              <a:rPr lang="en-US" altLang="en-US">
                <a:latin typeface="Arial" panose="020B0604020202020204" pitchFamily="34" charset="0"/>
              </a:rPr>
              <a:t> Palpate floor of mouth and neck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a:extLst>
              <a:ext uri="{FF2B5EF4-FFF2-40B4-BE49-F238E27FC236}">
                <a16:creationId xmlns:a16="http://schemas.microsoft.com/office/drawing/2014/main" id="{FFDA19AD-C795-48B2-A8DA-FEC528D14C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22C98A-C5F0-4390-8E28-4C11F4260DA2}"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3" name="Slide Image Placeholder 5">
            <a:extLst>
              <a:ext uri="{FF2B5EF4-FFF2-40B4-BE49-F238E27FC236}">
                <a16:creationId xmlns:a16="http://schemas.microsoft.com/office/drawing/2014/main" id="{AF27516B-135C-4489-9ACB-35D6D689EEC4}"/>
              </a:ext>
            </a:extLst>
          </p:cNvPr>
          <p:cNvSpPr>
            <a:spLocks noGrp="1" noRot="1" noChangeAspect="1" noChangeArrowheads="1" noTextEdit="1"/>
          </p:cNvSpPr>
          <p:nvPr>
            <p:ph type="sldImg"/>
          </p:nvPr>
        </p:nvSpPr>
        <p:spPr>
          <a:ln/>
        </p:spPr>
      </p:sp>
      <p:sp>
        <p:nvSpPr>
          <p:cNvPr id="30724" name="Notes Placeholder 6">
            <a:extLst>
              <a:ext uri="{FF2B5EF4-FFF2-40B4-BE49-F238E27FC236}">
                <a16:creationId xmlns:a16="http://schemas.microsoft.com/office/drawing/2014/main" id="{C17D62DD-6D13-4694-9060-C5B2E18BCC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reminder of what to look for.  Permanent teeth begin to erupt around age 6 years and are all present by 21 years. Some adults have their third molars (wisdom teeth) or premolars extracted to relieve crowding, or they may be absent or never erupt, so there may be only 24 to 28 teeth present.</a:t>
            </a:r>
          </a:p>
          <a:p>
            <a:endParaRPr lang="en-US" altLang="en-US">
              <a:latin typeface="Arial" panose="020B0604020202020204" pitchFamily="34" charset="0"/>
            </a:endParaRPr>
          </a:p>
          <a:p>
            <a:r>
              <a:rPr lang="en-US" altLang="en-US" b="1">
                <a:latin typeface="Arial" panose="020B0604020202020204" pitchFamily="34" charset="0"/>
              </a:rPr>
              <a:t>A full complement of teeth includes: </a:t>
            </a:r>
          </a:p>
          <a:p>
            <a:pPr lvl="1"/>
            <a:r>
              <a:rPr lang="en-US" altLang="en-US">
                <a:latin typeface="Arial" panose="020B0604020202020204" pitchFamily="34" charset="0"/>
              </a:rPr>
              <a:t> 8 incisors </a:t>
            </a:r>
          </a:p>
          <a:p>
            <a:pPr lvl="1"/>
            <a:r>
              <a:rPr lang="en-US" altLang="en-US">
                <a:latin typeface="Arial" panose="020B0604020202020204" pitchFamily="34" charset="0"/>
              </a:rPr>
              <a:t> 4 canines </a:t>
            </a:r>
          </a:p>
          <a:p>
            <a:pPr lvl="1"/>
            <a:r>
              <a:rPr lang="en-US" altLang="en-US">
                <a:latin typeface="Arial" panose="020B0604020202020204" pitchFamily="34" charset="0"/>
              </a:rPr>
              <a:t> 8 premolars </a:t>
            </a:r>
          </a:p>
          <a:p>
            <a:pPr lvl="1"/>
            <a:r>
              <a:rPr lang="en-US" altLang="en-US">
                <a:latin typeface="Arial" panose="020B0604020202020204" pitchFamily="34" charset="0"/>
              </a:rPr>
              <a:t> 12 molars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a:extLst>
              <a:ext uri="{FF2B5EF4-FFF2-40B4-BE49-F238E27FC236}">
                <a16:creationId xmlns:a16="http://schemas.microsoft.com/office/drawing/2014/main" id="{EC5B77FA-ACA3-4933-B3CA-EEFB8D5182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5CD376-14BF-42A5-8013-495959FF62BA}"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1" name="Slide Image Placeholder 5">
            <a:extLst>
              <a:ext uri="{FF2B5EF4-FFF2-40B4-BE49-F238E27FC236}">
                <a16:creationId xmlns:a16="http://schemas.microsoft.com/office/drawing/2014/main" id="{2BFD1975-B11E-4697-8594-39D1F58134CF}"/>
              </a:ext>
            </a:extLst>
          </p:cNvPr>
          <p:cNvSpPr>
            <a:spLocks noGrp="1" noRot="1" noChangeAspect="1" noChangeArrowheads="1" noTextEdit="1"/>
          </p:cNvSpPr>
          <p:nvPr>
            <p:ph type="sldImg"/>
          </p:nvPr>
        </p:nvSpPr>
        <p:spPr>
          <a:ln/>
        </p:spPr>
      </p:sp>
      <p:sp>
        <p:nvSpPr>
          <p:cNvPr id="32772" name="Notes Placeholder 6">
            <a:extLst>
              <a:ext uri="{FF2B5EF4-FFF2-40B4-BE49-F238E27FC236}">
                <a16:creationId xmlns:a16="http://schemas.microsoft.com/office/drawing/2014/main" id="{9F669B59-F9E4-4237-BBEE-DC5CC71A0D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Familiarity with dental nomenclature helps facilitate effective communication with dentists.</a:t>
            </a:r>
          </a:p>
          <a:p>
            <a:endParaRPr lang="en-US" altLang="en-US">
              <a:latin typeface="Arial" panose="020B0604020202020204" pitchFamily="34" charset="0"/>
            </a:endParaRPr>
          </a:p>
          <a:p>
            <a:r>
              <a:rPr lang="en-US" altLang="en-US" b="1">
                <a:latin typeface="Arial" panose="020B0604020202020204" pitchFamily="34" charset="0"/>
              </a:rPr>
              <a:t>Anatomy of the Tooth</a:t>
            </a:r>
          </a:p>
          <a:p>
            <a:pPr lvl="1"/>
            <a:r>
              <a:rPr lang="en-US" altLang="en-US">
                <a:latin typeface="Arial" panose="020B0604020202020204" pitchFamily="34" charset="0"/>
              </a:rPr>
              <a:t>The outer protective layer of the tooth is enamel, which is extremely hard. Note it stops at the gumline so gum recession leave the tooth at risk. </a:t>
            </a:r>
          </a:p>
          <a:p>
            <a:pPr lvl="1"/>
            <a:r>
              <a:rPr lang="en-US" altLang="en-US">
                <a:latin typeface="Arial" panose="020B0604020202020204" pitchFamily="34" charset="0"/>
              </a:rPr>
              <a:t>The middle layer is dentin. </a:t>
            </a:r>
          </a:p>
          <a:p>
            <a:pPr lvl="1"/>
            <a:r>
              <a:rPr lang="en-US" altLang="en-US">
                <a:latin typeface="Arial" panose="020B0604020202020204" pitchFamily="34" charset="0"/>
              </a:rPr>
              <a:t>The pulp is composed of nerves and blood vessels that exit the tooth via the apices (which is how local issues can spread systemically). </a:t>
            </a:r>
          </a:p>
          <a:p>
            <a:pPr lvl="1"/>
            <a:r>
              <a:rPr lang="en-US" altLang="en-US">
                <a:latin typeface="Arial" panose="020B0604020202020204" pitchFamily="34" charset="0"/>
              </a:rPr>
              <a:t>The root connects to alveolar bone via the periodontal ligament.</a:t>
            </a:r>
          </a:p>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a:extLst>
              <a:ext uri="{FF2B5EF4-FFF2-40B4-BE49-F238E27FC236}">
                <a16:creationId xmlns:a16="http://schemas.microsoft.com/office/drawing/2014/main" id="{675D4F57-24D9-4B64-B1EF-A1A2ED9156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defRPr>
            </a:lvl2pPr>
            <a:lvl3pPr marL="1143000" indent="-228600">
              <a:spcBef>
                <a:spcPct val="30000"/>
              </a:spcBef>
              <a:buFont typeface="Courier New" panose="02070309020205020404" pitchFamily="49" charset="0"/>
              <a:buChar char="o"/>
              <a:defRPr sz="1200">
                <a:solidFill>
                  <a:schemeClr val="tx1"/>
                </a:solidFill>
                <a:latin typeface="Arial" panose="020B0604020202020204" pitchFamily="34" charset="0"/>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103A0C-CC13-45F4-B8EE-242AE44EABB6}"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19" name="Slide Image Placeholder 5">
            <a:extLst>
              <a:ext uri="{FF2B5EF4-FFF2-40B4-BE49-F238E27FC236}">
                <a16:creationId xmlns:a16="http://schemas.microsoft.com/office/drawing/2014/main" id="{48068803-7858-426D-B040-0E40ACF74967}"/>
              </a:ext>
            </a:extLst>
          </p:cNvPr>
          <p:cNvSpPr>
            <a:spLocks noGrp="1" noRot="1" noChangeAspect="1" noChangeArrowheads="1" noTextEdit="1"/>
          </p:cNvSpPr>
          <p:nvPr>
            <p:ph type="sldImg"/>
          </p:nvPr>
        </p:nvSpPr>
        <p:spPr>
          <a:ln/>
        </p:spPr>
      </p:sp>
      <p:sp>
        <p:nvSpPr>
          <p:cNvPr id="34820" name="Notes Placeholder 6">
            <a:extLst>
              <a:ext uri="{FF2B5EF4-FFF2-40B4-BE49-F238E27FC236}">
                <a16:creationId xmlns:a16="http://schemas.microsoft.com/office/drawing/2014/main" id="{C7D1EEFC-7621-4204-AD73-EC1D7ADB274F}"/>
              </a:ext>
            </a:extLst>
          </p:cNvPr>
          <p:cNvSpPr>
            <a:spLocks noGrp="1"/>
          </p:cNvSpPr>
          <p:nvPr>
            <p:ph type="body" idx="1"/>
          </p:nvPr>
        </p:nvSpPr>
        <p:spPr>
          <a:xfrm>
            <a:off x="244475" y="3040063"/>
            <a:ext cx="6826250" cy="64817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Gingivitis is superficial inflammation of the gingiva. Pregnancy-related gingivitis is common  affecting 25–75% of pregnant women.  It likely occurs because of immunosuppression and hormonal changes resulting in an altered response to bacterial plaque. </a:t>
            </a:r>
          </a:p>
          <a:p>
            <a:pPr>
              <a:defRPr/>
            </a:pPr>
            <a:r>
              <a:rPr lang="en-US" altLang="en-US" b="1" dirty="0">
                <a:latin typeface="Arial" panose="020B0604020202020204" pitchFamily="34" charset="0"/>
              </a:rPr>
              <a:t>Etiology</a:t>
            </a:r>
          </a:p>
          <a:p>
            <a:pPr lvl="1">
              <a:defRPr/>
            </a:pPr>
            <a:r>
              <a:rPr lang="en-US" altLang="en-US" dirty="0">
                <a:latin typeface="Arial" panose="020B0604020202020204" pitchFamily="34" charset="0"/>
              </a:rPr>
              <a:t> Plaque buildup from poor oral hygiene triggers gingival inflammation </a:t>
            </a:r>
          </a:p>
          <a:p>
            <a:pPr lvl="1">
              <a:defRPr/>
            </a:pPr>
            <a:r>
              <a:rPr lang="en-US" altLang="en-US" dirty="0">
                <a:latin typeface="Arial" panose="020B0604020202020204" pitchFamily="34" charset="0"/>
              </a:rPr>
              <a:t> Changes in hormone levels as a result of puberty, pregnancy, and diabetes modify the gingival response to plaque, resulting in increased gingivitis. </a:t>
            </a:r>
          </a:p>
          <a:p>
            <a:pPr lvl="1">
              <a:defRPr/>
            </a:pPr>
            <a:r>
              <a:rPr lang="en-US" altLang="en-US" dirty="0">
                <a:latin typeface="Arial" panose="020B0604020202020204" pitchFamily="34" charset="0"/>
              </a:rPr>
              <a:t> During the second trimester, there is a shift from predominant periodontal pathogens to destructive anaerobes, which results in worsening gingival inflammation. </a:t>
            </a:r>
          </a:p>
          <a:p>
            <a:pPr lvl="1">
              <a:defRPr/>
            </a:pPr>
            <a:r>
              <a:rPr lang="en-US" altLang="en-US" dirty="0">
                <a:latin typeface="Arial" panose="020B0604020202020204" pitchFamily="34" charset="0"/>
              </a:rPr>
              <a:t> Decrease in cellular immunity during pregnancy exacerbates this process.</a:t>
            </a:r>
            <a:endParaRPr lang="en-US" altLang="en-US" b="1" dirty="0">
              <a:latin typeface="Arial" panose="020B0604020202020204" pitchFamily="34" charset="0"/>
            </a:endParaRPr>
          </a:p>
          <a:p>
            <a:pPr>
              <a:defRPr/>
            </a:pPr>
            <a:r>
              <a:rPr lang="en-US" altLang="en-US" b="1" dirty="0">
                <a:latin typeface="Arial" panose="020B0604020202020204" pitchFamily="34" charset="0"/>
              </a:rPr>
              <a:t>Symptoms </a:t>
            </a:r>
          </a:p>
          <a:p>
            <a:pPr lvl="1">
              <a:defRPr/>
            </a:pPr>
            <a:r>
              <a:rPr lang="en-US" altLang="en-US" dirty="0">
                <a:latin typeface="Arial" panose="020B0604020202020204" pitchFamily="34" charset="0"/>
              </a:rPr>
              <a:t> Mild gum swelling </a:t>
            </a:r>
          </a:p>
          <a:p>
            <a:pPr lvl="1">
              <a:defRPr/>
            </a:pPr>
            <a:r>
              <a:rPr lang="en-US" altLang="en-US" dirty="0">
                <a:latin typeface="Arial" panose="020B0604020202020204" pitchFamily="34" charset="0"/>
              </a:rPr>
              <a:t> Tenderness </a:t>
            </a:r>
          </a:p>
          <a:p>
            <a:pPr lvl="1">
              <a:defRPr/>
            </a:pPr>
            <a:r>
              <a:rPr lang="en-US" altLang="en-US" dirty="0">
                <a:latin typeface="Arial" panose="020B0604020202020204" pitchFamily="34" charset="0"/>
              </a:rPr>
              <a:t> Erythema </a:t>
            </a:r>
          </a:p>
          <a:p>
            <a:pPr lvl="1">
              <a:defRPr/>
            </a:pPr>
            <a:r>
              <a:rPr lang="en-US" altLang="en-US" dirty="0">
                <a:latin typeface="Arial" panose="020B0604020202020204" pitchFamily="34" charset="0"/>
              </a:rPr>
              <a:t> Bleeding gums when brushing</a:t>
            </a:r>
          </a:p>
          <a:p>
            <a:pPr lvl="1">
              <a:defRPr/>
            </a:pPr>
            <a:r>
              <a:rPr lang="en-US" altLang="en-US" dirty="0">
                <a:latin typeface="Arial" panose="020B0604020202020204" pitchFamily="34" charset="0"/>
              </a:rPr>
              <a:t> Typically identified in the second month and peaks in the eighth month of pregnancy.</a:t>
            </a:r>
          </a:p>
          <a:p>
            <a:pPr>
              <a:defRPr/>
            </a:pPr>
            <a:r>
              <a:rPr lang="en-US" altLang="en-US" b="1" dirty="0">
                <a:latin typeface="Arial" panose="020B0604020202020204" pitchFamily="34" charset="0"/>
              </a:rPr>
              <a:t>Treatment</a:t>
            </a:r>
          </a:p>
          <a:p>
            <a:pPr lvl="1">
              <a:defRPr/>
            </a:pPr>
            <a:r>
              <a:rPr lang="en-US" altLang="en-US" dirty="0">
                <a:latin typeface="Arial" panose="020B0604020202020204" pitchFamily="34" charset="0"/>
              </a:rPr>
              <a:t> Routine brushing (twice daily) and flossing (daily) </a:t>
            </a:r>
          </a:p>
          <a:p>
            <a:pPr lvl="1">
              <a:defRPr/>
            </a:pPr>
            <a:r>
              <a:rPr lang="en-US" altLang="en-US" dirty="0">
                <a:latin typeface="Arial" panose="020B0604020202020204" pitchFamily="34" charset="0"/>
              </a:rPr>
              <a:t> Regular dental visits for cleanings, anticipatory guidance and radiographs</a:t>
            </a:r>
          </a:p>
          <a:p>
            <a:pPr lvl="1">
              <a:defRPr/>
            </a:pPr>
            <a:endParaRPr lang="en-US" altLang="en-US" dirty="0">
              <a:latin typeface="Arial" panose="020B0604020202020204" pitchFamily="34" charset="0"/>
            </a:endParaRPr>
          </a:p>
          <a:p>
            <a:pPr>
              <a:defRPr/>
            </a:pPr>
            <a:r>
              <a:rPr lang="en-US" altLang="en-US" b="1" dirty="0">
                <a:latin typeface="Arial" panose="020B0604020202020204" pitchFamily="34" charset="0"/>
              </a:rPr>
              <a:t>Photos show erythema and swelling of the gingiva.</a:t>
            </a:r>
          </a:p>
          <a:p>
            <a:pPr>
              <a:defRPr/>
            </a:pPr>
            <a:endParaRPr lang="en-US" altLang="en-US" b="1" dirty="0">
              <a:latin typeface="Arial" panose="020B0604020202020204" pitchFamily="34" charset="0"/>
            </a:endParaRPr>
          </a:p>
          <a:p>
            <a:pPr>
              <a:defRPr/>
            </a:pPr>
            <a:r>
              <a:rPr lang="en-US" altLang="en-US" b="1" u="sng" dirty="0">
                <a:latin typeface="Arial" panose="020B0604020202020204" pitchFamily="34" charset="0"/>
              </a:rPr>
              <a:t>References</a:t>
            </a:r>
          </a:p>
          <a:p>
            <a:pPr marL="171450" indent="-171450">
              <a:buFont typeface="Arial" panose="020B0604020202020204" pitchFamily="34" charset="0"/>
              <a:buChar char="•"/>
              <a:defRPr/>
            </a:pPr>
            <a:r>
              <a:rPr lang="en-US" altLang="en-US" dirty="0">
                <a:latin typeface="Arial" panose="020B0604020202020204" pitchFamily="34" charset="0"/>
              </a:rPr>
              <a:t>Barak S, Oettinger-Barak O, Oettinger M et al. Common oral manifestations during pregnancy: A review. Obstetrical and Gynecological Survey. 2003; 58(9): 624-628.</a:t>
            </a:r>
          </a:p>
          <a:p>
            <a:pPr marL="171450" indent="-171450">
              <a:buFont typeface="Arial" panose="020B0604020202020204" pitchFamily="34" charset="0"/>
              <a:buChar char="•"/>
              <a:defRPr/>
            </a:pPr>
            <a:r>
              <a:rPr lang="en-US" altLang="en-US" dirty="0" err="1">
                <a:latin typeface="Arial" panose="020B0604020202020204" pitchFamily="34" charset="0"/>
              </a:rPr>
              <a:t>Boggess</a:t>
            </a:r>
            <a:r>
              <a:rPr lang="en-US" altLang="en-US" dirty="0">
                <a:latin typeface="Arial" panose="020B0604020202020204" pitchFamily="34" charset="0"/>
              </a:rPr>
              <a:t> KA. Maternal Oral Health in Pregnancy. </a:t>
            </a:r>
            <a:r>
              <a:rPr lang="en-US" altLang="en-US" dirty="0" err="1">
                <a:latin typeface="Arial" panose="020B0604020202020204" pitchFamily="34" charset="0"/>
              </a:rPr>
              <a:t>Obstet</a:t>
            </a:r>
            <a:r>
              <a:rPr lang="en-US" altLang="en-US" dirty="0">
                <a:latin typeface="Arial" panose="020B0604020202020204" pitchFamily="34" charset="0"/>
              </a:rPr>
              <a:t> and Gynecol. 2008; 111(4): 976-986.</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page">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60A46B15-2B89-40F6-B14E-8B84DEE176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C827D43C-27B6-45B6-B093-E2E1B8759E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32463"/>
            <a:ext cx="277918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1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98D64D4-869F-43B4-8F85-50A98C6D9AF4}"/>
              </a:ext>
            </a:extLst>
          </p:cNvPr>
          <p:cNvSpPr>
            <a:spLocks noGrp="1"/>
          </p:cNvSpPr>
          <p:nvPr>
            <p:ph type="dt" sz="half" idx="10"/>
          </p:nvPr>
        </p:nvSpPr>
        <p:spPr/>
        <p:txBody>
          <a:bodyPr/>
          <a:lstStyle>
            <a:lvl1pPr>
              <a:defRPr/>
            </a:lvl1pPr>
          </a:lstStyle>
          <a:p>
            <a:pPr>
              <a:defRPr/>
            </a:pPr>
            <a:fld id="{9A526EC6-989F-4416-B0CA-7D5530924FB9}" type="datetimeFigureOut">
              <a:rPr lang="en-US"/>
              <a:pPr>
                <a:defRPr/>
              </a:pPr>
              <a:t>8/30/2021</a:t>
            </a:fld>
            <a:endParaRPr lang="en-US"/>
          </a:p>
        </p:txBody>
      </p:sp>
      <p:sp>
        <p:nvSpPr>
          <p:cNvPr id="6" name="Footer Placeholder 4">
            <a:extLst>
              <a:ext uri="{FF2B5EF4-FFF2-40B4-BE49-F238E27FC236}">
                <a16:creationId xmlns:a16="http://schemas.microsoft.com/office/drawing/2014/main" id="{77765C66-DC34-409A-B843-B93124E00C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11FBAE1-3B0A-4706-A386-874AE0C46C31}"/>
              </a:ext>
            </a:extLst>
          </p:cNvPr>
          <p:cNvSpPr>
            <a:spLocks noGrp="1"/>
          </p:cNvSpPr>
          <p:nvPr>
            <p:ph type="sldNum" sz="quarter" idx="12"/>
          </p:nvPr>
        </p:nvSpPr>
        <p:spPr/>
        <p:txBody>
          <a:bodyPr/>
          <a:lstStyle>
            <a:lvl1pPr>
              <a:defRPr/>
            </a:lvl1pPr>
          </a:lstStyle>
          <a:p>
            <a:pPr>
              <a:defRPr/>
            </a:pPr>
            <a:fld id="{2359F5E8-8A86-412A-936F-1771C6BCDFF3}" type="slidenum">
              <a:rPr lang="en-US" altLang="en-US"/>
              <a:pPr>
                <a:defRPr/>
              </a:pPr>
              <a:t>‹#›</a:t>
            </a:fld>
            <a:endParaRPr lang="en-US" altLang="en-US"/>
          </a:p>
        </p:txBody>
      </p:sp>
    </p:spTree>
    <p:extLst>
      <p:ext uri="{BB962C8B-B14F-4D97-AF65-F5344CB8AC3E}">
        <p14:creationId xmlns:p14="http://schemas.microsoft.com/office/powerpoint/2010/main" val="274756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B305034-6E65-4F34-BE49-44D9ABF2D15F}"/>
              </a:ext>
            </a:extLst>
          </p:cNvPr>
          <p:cNvSpPr>
            <a:spLocks noGrp="1"/>
          </p:cNvSpPr>
          <p:nvPr>
            <p:ph type="dt" sz="half" idx="10"/>
          </p:nvPr>
        </p:nvSpPr>
        <p:spPr/>
        <p:txBody>
          <a:bodyPr/>
          <a:lstStyle>
            <a:lvl1pPr>
              <a:defRPr/>
            </a:lvl1pPr>
          </a:lstStyle>
          <a:p>
            <a:pPr>
              <a:defRPr/>
            </a:pPr>
            <a:fld id="{9E0FA386-EBD0-4238-BC73-CC7B76200E81}" type="datetimeFigureOut">
              <a:rPr lang="en-US"/>
              <a:pPr>
                <a:defRPr/>
              </a:pPr>
              <a:t>8/30/2021</a:t>
            </a:fld>
            <a:endParaRPr lang="en-US"/>
          </a:p>
        </p:txBody>
      </p:sp>
      <p:sp>
        <p:nvSpPr>
          <p:cNvPr id="6" name="Footer Placeholder 4">
            <a:extLst>
              <a:ext uri="{FF2B5EF4-FFF2-40B4-BE49-F238E27FC236}">
                <a16:creationId xmlns:a16="http://schemas.microsoft.com/office/drawing/2014/main" id="{22E67AB1-AD1E-4229-B14B-D54235B890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6EDBF2-82E2-4CDD-887A-F22DBCC3ED58}"/>
              </a:ext>
            </a:extLst>
          </p:cNvPr>
          <p:cNvSpPr>
            <a:spLocks noGrp="1"/>
          </p:cNvSpPr>
          <p:nvPr>
            <p:ph type="sldNum" sz="quarter" idx="12"/>
          </p:nvPr>
        </p:nvSpPr>
        <p:spPr/>
        <p:txBody>
          <a:bodyPr/>
          <a:lstStyle>
            <a:lvl1pPr>
              <a:defRPr/>
            </a:lvl1pPr>
          </a:lstStyle>
          <a:p>
            <a:pPr>
              <a:defRPr/>
            </a:pPr>
            <a:fld id="{BC9F8A96-25F8-4B88-A375-43AB91AA8B0F}" type="slidenum">
              <a:rPr lang="en-US" altLang="en-US"/>
              <a:pPr>
                <a:defRPr/>
              </a:pPr>
              <a:t>‹#›</a:t>
            </a:fld>
            <a:endParaRPr lang="en-US" altLang="en-US"/>
          </a:p>
        </p:txBody>
      </p:sp>
    </p:spTree>
    <p:extLst>
      <p:ext uri="{BB962C8B-B14F-4D97-AF65-F5344CB8AC3E}">
        <p14:creationId xmlns:p14="http://schemas.microsoft.com/office/powerpoint/2010/main" val="243227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A3149-7E5F-4219-8F03-C31D17666770}"/>
              </a:ext>
            </a:extLst>
          </p:cNvPr>
          <p:cNvSpPr>
            <a:spLocks noGrp="1"/>
          </p:cNvSpPr>
          <p:nvPr>
            <p:ph type="dt" sz="half" idx="10"/>
          </p:nvPr>
        </p:nvSpPr>
        <p:spPr/>
        <p:txBody>
          <a:bodyPr/>
          <a:lstStyle>
            <a:lvl1pPr>
              <a:defRPr/>
            </a:lvl1pPr>
          </a:lstStyle>
          <a:p>
            <a:pPr>
              <a:defRPr/>
            </a:pPr>
            <a:fld id="{6315CCA4-4785-4D2D-9F43-495AF9D8EAE3}" type="datetimeFigureOut">
              <a:rPr lang="en-US"/>
              <a:pPr>
                <a:defRPr/>
              </a:pPr>
              <a:t>8/30/2021</a:t>
            </a:fld>
            <a:endParaRPr lang="en-US"/>
          </a:p>
        </p:txBody>
      </p:sp>
      <p:sp>
        <p:nvSpPr>
          <p:cNvPr id="5" name="Footer Placeholder 4">
            <a:extLst>
              <a:ext uri="{FF2B5EF4-FFF2-40B4-BE49-F238E27FC236}">
                <a16:creationId xmlns:a16="http://schemas.microsoft.com/office/drawing/2014/main" id="{7AEFA148-587B-4B01-890A-100E5DC90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0C2E77-31D9-4356-BBA3-348C417A0B86}"/>
              </a:ext>
            </a:extLst>
          </p:cNvPr>
          <p:cNvSpPr>
            <a:spLocks noGrp="1"/>
          </p:cNvSpPr>
          <p:nvPr>
            <p:ph type="sldNum" sz="quarter" idx="12"/>
          </p:nvPr>
        </p:nvSpPr>
        <p:spPr/>
        <p:txBody>
          <a:bodyPr/>
          <a:lstStyle>
            <a:lvl1pPr>
              <a:defRPr/>
            </a:lvl1pPr>
          </a:lstStyle>
          <a:p>
            <a:pPr>
              <a:defRPr/>
            </a:pPr>
            <a:fld id="{1999B377-E493-4AB8-8FBC-18F549D54B1B}" type="slidenum">
              <a:rPr lang="en-US" altLang="en-US"/>
              <a:pPr>
                <a:defRPr/>
              </a:pPr>
              <a:t>‹#›</a:t>
            </a:fld>
            <a:endParaRPr lang="en-US" altLang="en-US"/>
          </a:p>
        </p:txBody>
      </p:sp>
    </p:spTree>
    <p:extLst>
      <p:ext uri="{BB962C8B-B14F-4D97-AF65-F5344CB8AC3E}">
        <p14:creationId xmlns:p14="http://schemas.microsoft.com/office/powerpoint/2010/main" val="2230419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33CA9-B02E-46BD-ACF3-80984C4FFB0F}"/>
              </a:ext>
            </a:extLst>
          </p:cNvPr>
          <p:cNvSpPr>
            <a:spLocks noGrp="1"/>
          </p:cNvSpPr>
          <p:nvPr>
            <p:ph type="dt" sz="half" idx="10"/>
          </p:nvPr>
        </p:nvSpPr>
        <p:spPr/>
        <p:txBody>
          <a:bodyPr/>
          <a:lstStyle>
            <a:lvl1pPr>
              <a:defRPr/>
            </a:lvl1pPr>
          </a:lstStyle>
          <a:p>
            <a:pPr>
              <a:defRPr/>
            </a:pPr>
            <a:fld id="{F974D166-6BD2-4C3F-921E-34EC0D44CD43}" type="datetimeFigureOut">
              <a:rPr lang="en-US"/>
              <a:pPr>
                <a:defRPr/>
              </a:pPr>
              <a:t>8/30/2021</a:t>
            </a:fld>
            <a:endParaRPr lang="en-US"/>
          </a:p>
        </p:txBody>
      </p:sp>
      <p:sp>
        <p:nvSpPr>
          <p:cNvPr id="5" name="Footer Placeholder 4">
            <a:extLst>
              <a:ext uri="{FF2B5EF4-FFF2-40B4-BE49-F238E27FC236}">
                <a16:creationId xmlns:a16="http://schemas.microsoft.com/office/drawing/2014/main" id="{C349BCDE-C464-4F34-9917-F00EEA5236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8649EF-FB87-45AF-B912-A365EA106F91}"/>
              </a:ext>
            </a:extLst>
          </p:cNvPr>
          <p:cNvSpPr>
            <a:spLocks noGrp="1"/>
          </p:cNvSpPr>
          <p:nvPr>
            <p:ph type="sldNum" sz="quarter" idx="12"/>
          </p:nvPr>
        </p:nvSpPr>
        <p:spPr/>
        <p:txBody>
          <a:bodyPr/>
          <a:lstStyle>
            <a:lvl1pPr>
              <a:defRPr/>
            </a:lvl1pPr>
          </a:lstStyle>
          <a:p>
            <a:pPr>
              <a:defRPr/>
            </a:pPr>
            <a:fld id="{D4AF5CEF-F7C3-41E3-AFCF-7E326FB5568D}" type="slidenum">
              <a:rPr lang="en-US" altLang="en-US"/>
              <a:pPr>
                <a:defRPr/>
              </a:pPr>
              <a:t>‹#›</a:t>
            </a:fld>
            <a:endParaRPr lang="en-US" altLang="en-US"/>
          </a:p>
        </p:txBody>
      </p:sp>
    </p:spTree>
    <p:extLst>
      <p:ext uri="{BB962C8B-B14F-4D97-AF65-F5344CB8AC3E}">
        <p14:creationId xmlns:p14="http://schemas.microsoft.com/office/powerpoint/2010/main" val="2661357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304800"/>
            <a:ext cx="10363200" cy="563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F02E72B-7739-4997-8043-E644391A50BB}"/>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3092D5A-9F16-49AA-A1EA-18DFF499CF57}"/>
              </a:ext>
            </a:extLst>
          </p:cNvPr>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851719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D30254-7911-49FC-A635-84E4A9FAC973}"/>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665664B-F6AB-43C9-98A2-680CDF18CE9B}"/>
              </a:ext>
            </a:extLst>
          </p:cNvPr>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154519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3962400"/>
          </a:xfrm>
          <a:prstGeom prst="rect">
            <a:avLst/>
          </a:prstGeom>
        </p:spPr>
        <p:txBody>
          <a:bodyPr rtlCol="0">
            <a:normAutofit/>
          </a:bodyPr>
          <a:lstStyle/>
          <a:p>
            <a:pPr lvl="0"/>
            <a:endParaRPr lang="en-US" noProof="0"/>
          </a:p>
        </p:txBody>
      </p:sp>
      <p:sp>
        <p:nvSpPr>
          <p:cNvPr id="5" name="Date Placeholder 4">
            <a:extLst>
              <a:ext uri="{FF2B5EF4-FFF2-40B4-BE49-F238E27FC236}">
                <a16:creationId xmlns:a16="http://schemas.microsoft.com/office/drawing/2014/main" id="{F30ABEAC-8C95-4B6C-9720-50857E516602}"/>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4BA2C15-23B3-473C-BFFC-215E54DBD1CC}"/>
              </a:ext>
            </a:extLst>
          </p:cNvPr>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776594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914400" y="1981200"/>
            <a:ext cx="10363200" cy="3962400"/>
          </a:xfrm>
          <a:prstGeom prst="rect">
            <a:avLst/>
          </a:prstGeom>
        </p:spPr>
        <p:txBody>
          <a:bodyPr rtlCol="0">
            <a:normAutofit/>
          </a:bodyPr>
          <a:lstStyle/>
          <a:p>
            <a:pPr lvl="0"/>
            <a:endParaRPr lang="en-US" noProof="0"/>
          </a:p>
        </p:txBody>
      </p:sp>
      <p:sp>
        <p:nvSpPr>
          <p:cNvPr id="4" name="Rectangle 4">
            <a:extLst>
              <a:ext uri="{FF2B5EF4-FFF2-40B4-BE49-F238E27FC236}">
                <a16:creationId xmlns:a16="http://schemas.microsoft.com/office/drawing/2014/main" id="{92286797-1503-41CF-BE89-80FD575CD63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B4004C-4065-4D56-8F13-9C39AA923733}"/>
              </a:ext>
            </a:extLst>
          </p:cNvPr>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762264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E6108CD4-9E2E-4017-A006-644FD11E8ED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C526860-9CE9-459F-90C2-758E46A43900}"/>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1756136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61958-C73E-4A37-9BF8-76556F8F584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430DAA7-06E1-4C74-AC9B-E4C9FDD86390}"/>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11598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s">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E1B3BF26-CB50-432F-B756-DBF0406C4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3C05A1DF-0C08-4C49-8BAD-7D39A1B556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70600"/>
            <a:ext cx="1625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53F0187-3D47-4B55-9207-4F85DE9A4FD7}"/>
              </a:ext>
            </a:extLst>
          </p:cNvPr>
          <p:cNvSpPr txBox="1">
            <a:spLocks noChangeArrowheads="1"/>
          </p:cNvSpPr>
          <p:nvPr userDrawn="1"/>
        </p:nvSpPr>
        <p:spPr bwMode="auto">
          <a:xfrm>
            <a:off x="1" y="0"/>
            <a:ext cx="7304617"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defRPr/>
            </a:pPr>
            <a:r>
              <a:rPr lang="en-US" altLang="en-US" sz="2800" b="1" dirty="0">
                <a:solidFill>
                  <a:srgbClr val="3366CC"/>
                </a:solidFill>
              </a:rPr>
              <a:t> Oral Health for Women </a:t>
            </a:r>
            <a:endParaRPr lang="en-US" altLang="en-US" sz="3000" b="1" dirty="0">
              <a:solidFill>
                <a:srgbClr val="3366CC"/>
              </a:solidFill>
            </a:endParaRPr>
          </a:p>
          <a:p>
            <a:pPr>
              <a:defRPr/>
            </a:pPr>
            <a:r>
              <a:rPr lang="en-US" altLang="en-US" sz="1600" dirty="0">
                <a:solidFill>
                  <a:srgbClr val="3366CC"/>
                </a:solidFill>
              </a:rPr>
              <a:t>   Pregnancy and Across the Lifespan </a:t>
            </a:r>
          </a:p>
        </p:txBody>
      </p:sp>
      <p:sp>
        <p:nvSpPr>
          <p:cNvPr id="5" name="Date Placeholder 3">
            <a:extLst>
              <a:ext uri="{FF2B5EF4-FFF2-40B4-BE49-F238E27FC236}">
                <a16:creationId xmlns:a16="http://schemas.microsoft.com/office/drawing/2014/main" id="{5BB68DCE-26B4-4E64-BA48-E4B1D90E3FDD}"/>
              </a:ext>
            </a:extLst>
          </p:cNvPr>
          <p:cNvSpPr>
            <a:spLocks noGrp="1"/>
          </p:cNvSpPr>
          <p:nvPr>
            <p:ph type="dt" sz="half" idx="10"/>
          </p:nvPr>
        </p:nvSpPr>
        <p:spPr/>
        <p:txBody>
          <a:bodyPr/>
          <a:lstStyle>
            <a:lvl1pPr>
              <a:defRPr/>
            </a:lvl1pPr>
          </a:lstStyle>
          <a:p>
            <a:pPr>
              <a:defRPr/>
            </a:pPr>
            <a:fld id="{DA38C1DE-D1EE-4D7F-88E1-7602B5762DFF}" type="datetimeFigureOut">
              <a:rPr lang="en-US"/>
              <a:pPr>
                <a:defRPr/>
              </a:pPr>
              <a:t>8/30/2021</a:t>
            </a:fld>
            <a:endParaRPr lang="en-US"/>
          </a:p>
        </p:txBody>
      </p:sp>
      <p:sp>
        <p:nvSpPr>
          <p:cNvPr id="6" name="Footer Placeholder 4">
            <a:extLst>
              <a:ext uri="{FF2B5EF4-FFF2-40B4-BE49-F238E27FC236}">
                <a16:creationId xmlns:a16="http://schemas.microsoft.com/office/drawing/2014/main" id="{AEA1B2FF-FFDA-494E-891E-EE139A7BAF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992E18-ABE7-4650-A9F2-4ED6FDBE9650}"/>
              </a:ext>
            </a:extLst>
          </p:cNvPr>
          <p:cNvSpPr>
            <a:spLocks noGrp="1"/>
          </p:cNvSpPr>
          <p:nvPr>
            <p:ph type="sldNum" sz="quarter" idx="12"/>
          </p:nvPr>
        </p:nvSpPr>
        <p:spPr/>
        <p:txBody>
          <a:bodyPr/>
          <a:lstStyle>
            <a:lvl1pPr>
              <a:defRPr/>
            </a:lvl1pPr>
          </a:lstStyle>
          <a:p>
            <a:pPr>
              <a:defRPr/>
            </a:pPr>
            <a:fld id="{AE692787-BDD2-4F25-9481-304EC83EE9D8}" type="slidenum">
              <a:rPr lang="en-US" altLang="en-US"/>
              <a:pPr>
                <a:defRPr/>
              </a:pPr>
              <a:t>‹#›</a:t>
            </a:fld>
            <a:endParaRPr lang="en-US" altLang="en-US"/>
          </a:p>
        </p:txBody>
      </p:sp>
    </p:spTree>
    <p:extLst>
      <p:ext uri="{BB962C8B-B14F-4D97-AF65-F5344CB8AC3E}">
        <p14:creationId xmlns:p14="http://schemas.microsoft.com/office/powerpoint/2010/main" val="149020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05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080000" cy="1905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8293079-EEB8-4CAA-85F1-EA04071ECDA2}"/>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552DB7F3-397D-4ED7-AB3C-39F189D5CFE1}"/>
              </a:ext>
            </a:extLst>
          </p:cNvPr>
          <p:cNvSpPr>
            <a:spLocks noGrp="1"/>
          </p:cNvSpPr>
          <p:nvPr>
            <p:ph type="ftr" sz="quarter" idx="11"/>
          </p:nvPr>
        </p:nvSpPr>
        <p:spPr>
          <a:xfrm>
            <a:off x="3657600" y="6248400"/>
            <a:ext cx="5080000" cy="457200"/>
          </a:xfrm>
        </p:spPr>
        <p:txBody>
          <a:bodyPr/>
          <a:lstStyle>
            <a:lvl1pPr>
              <a:defRPr/>
            </a:lvl1pPr>
          </a:lstStyle>
          <a:p>
            <a:pPr>
              <a:defRPr/>
            </a:pPr>
            <a:endParaRPr lang="en-US"/>
          </a:p>
        </p:txBody>
      </p:sp>
    </p:spTree>
    <p:extLst>
      <p:ext uri="{BB962C8B-B14F-4D97-AF65-F5344CB8AC3E}">
        <p14:creationId xmlns:p14="http://schemas.microsoft.com/office/powerpoint/2010/main" val="25523120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FA3CC73-5662-4345-9118-7C96C8B1BFC1}"/>
              </a:ext>
            </a:extLst>
          </p:cNvPr>
          <p:cNvSpPr>
            <a:spLocks noGrp="1"/>
          </p:cNvSpPr>
          <p:nvPr>
            <p:ph type="sldNum" sz="quarter" idx="10"/>
          </p:nvPr>
        </p:nvSpPr>
        <p:spPr>
          <a:xfrm>
            <a:off x="11582400" y="457201"/>
            <a:ext cx="609600" cy="365125"/>
          </a:xfrm>
        </p:spPr>
        <p:txBody>
          <a:bodyPr/>
          <a:lstStyle>
            <a:lvl1pPr>
              <a:defRPr>
                <a:solidFill>
                  <a:schemeClr val="bg1"/>
                </a:solidFill>
              </a:defRPr>
            </a:lvl1pPr>
          </a:lstStyle>
          <a:p>
            <a:pPr>
              <a:defRPr/>
            </a:pPr>
            <a:fld id="{C7D39F63-4923-433D-8F0E-BC5E156CE347}" type="slidenum">
              <a:rPr lang="en-US" altLang="en-US"/>
              <a:pPr>
                <a:defRPr/>
              </a:pPr>
              <a:t>‹#›</a:t>
            </a:fld>
            <a:endParaRPr lang="en-US" altLang="en-US"/>
          </a:p>
        </p:txBody>
      </p:sp>
    </p:spTree>
    <p:extLst>
      <p:ext uri="{BB962C8B-B14F-4D97-AF65-F5344CB8AC3E}">
        <p14:creationId xmlns:p14="http://schemas.microsoft.com/office/powerpoint/2010/main" val="4331223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8171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7D40D86-5D4B-45B5-9456-3FB6389A0CC2}"/>
              </a:ext>
            </a:extLst>
          </p:cNvPr>
          <p:cNvSpPr>
            <a:spLocks noGrp="1"/>
          </p:cNvSpPr>
          <p:nvPr>
            <p:ph type="sldNum" sz="quarter" idx="10"/>
          </p:nvPr>
        </p:nvSpPr>
        <p:spPr>
          <a:xfrm>
            <a:off x="11582400" y="457201"/>
            <a:ext cx="609600" cy="365125"/>
          </a:xfrm>
        </p:spPr>
        <p:txBody>
          <a:bodyPr/>
          <a:lstStyle>
            <a:lvl1pPr>
              <a:defRPr>
                <a:solidFill>
                  <a:schemeClr val="bg1"/>
                </a:solidFill>
              </a:defRPr>
            </a:lvl1pPr>
          </a:lstStyle>
          <a:p>
            <a:pPr>
              <a:defRPr/>
            </a:pPr>
            <a:fld id="{378ACA72-6E88-4392-80E1-77FC0F1FC112}" type="slidenum">
              <a:rPr lang="en-US" altLang="en-US"/>
              <a:pPr>
                <a:defRPr/>
              </a:pPr>
              <a:t>‹#›</a:t>
            </a:fld>
            <a:endParaRPr lang="en-US" altLang="en-US"/>
          </a:p>
        </p:txBody>
      </p:sp>
    </p:spTree>
    <p:extLst>
      <p:ext uri="{BB962C8B-B14F-4D97-AF65-F5344CB8AC3E}">
        <p14:creationId xmlns:p14="http://schemas.microsoft.com/office/powerpoint/2010/main" val="110460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28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61D59C8-8E9F-4F28-A856-E76958244B86}"/>
              </a:ext>
            </a:extLst>
          </p:cNvPr>
          <p:cNvSpPr>
            <a:spLocks noGrp="1"/>
          </p:cNvSpPr>
          <p:nvPr>
            <p:ph type="dt" sz="half" idx="10"/>
          </p:nvPr>
        </p:nvSpPr>
        <p:spPr/>
        <p:txBody>
          <a:bodyPr/>
          <a:lstStyle>
            <a:lvl1pPr>
              <a:defRPr/>
            </a:lvl1pPr>
          </a:lstStyle>
          <a:p>
            <a:pPr>
              <a:defRPr/>
            </a:pPr>
            <a:fld id="{6F6BA061-991E-4653-8DE3-54E86BFF2EEB}" type="datetimeFigureOut">
              <a:rPr lang="en-US"/>
              <a:pPr>
                <a:defRPr/>
              </a:pPr>
              <a:t>8/30/2021</a:t>
            </a:fld>
            <a:endParaRPr lang="en-US"/>
          </a:p>
        </p:txBody>
      </p:sp>
      <p:sp>
        <p:nvSpPr>
          <p:cNvPr id="6" name="Footer Placeholder 4">
            <a:extLst>
              <a:ext uri="{FF2B5EF4-FFF2-40B4-BE49-F238E27FC236}">
                <a16:creationId xmlns:a16="http://schemas.microsoft.com/office/drawing/2014/main" id="{79A096C3-031E-4BC8-8E94-4ED081A786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E0F772-893C-42C9-9DDD-8832F38A95A7}"/>
              </a:ext>
            </a:extLst>
          </p:cNvPr>
          <p:cNvSpPr>
            <a:spLocks noGrp="1"/>
          </p:cNvSpPr>
          <p:nvPr>
            <p:ph type="sldNum" sz="quarter" idx="12"/>
          </p:nvPr>
        </p:nvSpPr>
        <p:spPr/>
        <p:txBody>
          <a:bodyPr/>
          <a:lstStyle>
            <a:lvl1pPr>
              <a:defRPr/>
            </a:lvl1pPr>
          </a:lstStyle>
          <a:p>
            <a:pPr>
              <a:defRPr/>
            </a:pPr>
            <a:fld id="{68EE60C9-BF48-4BE6-898C-0E660AB1BFD5}" type="slidenum">
              <a:rPr lang="en-US" altLang="en-US"/>
              <a:pPr>
                <a:defRPr/>
              </a:pPr>
              <a:t>‹#›</a:t>
            </a:fld>
            <a:endParaRPr lang="en-US" altLang="en-US"/>
          </a:p>
        </p:txBody>
      </p:sp>
    </p:spTree>
    <p:extLst>
      <p:ext uri="{BB962C8B-B14F-4D97-AF65-F5344CB8AC3E}">
        <p14:creationId xmlns:p14="http://schemas.microsoft.com/office/powerpoint/2010/main" val="198800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2653339-9CC2-464B-AB12-5D8968B1D96A}"/>
              </a:ext>
            </a:extLst>
          </p:cNvPr>
          <p:cNvSpPr>
            <a:spLocks noGrp="1"/>
          </p:cNvSpPr>
          <p:nvPr>
            <p:ph type="dt" sz="half" idx="10"/>
          </p:nvPr>
        </p:nvSpPr>
        <p:spPr/>
        <p:txBody>
          <a:bodyPr/>
          <a:lstStyle>
            <a:lvl1pPr>
              <a:defRPr/>
            </a:lvl1pPr>
          </a:lstStyle>
          <a:p>
            <a:pPr>
              <a:defRPr/>
            </a:pPr>
            <a:fld id="{59ABC00E-A35C-4440-84C7-3416BCAA3BF0}" type="datetimeFigureOut">
              <a:rPr lang="en-US"/>
              <a:pPr>
                <a:defRPr/>
              </a:pPr>
              <a:t>8/30/2021</a:t>
            </a:fld>
            <a:endParaRPr lang="en-US"/>
          </a:p>
        </p:txBody>
      </p:sp>
      <p:sp>
        <p:nvSpPr>
          <p:cNvPr id="8" name="Footer Placeholder 4">
            <a:extLst>
              <a:ext uri="{FF2B5EF4-FFF2-40B4-BE49-F238E27FC236}">
                <a16:creationId xmlns:a16="http://schemas.microsoft.com/office/drawing/2014/main" id="{CD08E003-B2B7-4BAE-8371-5C3B74EAFC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E841557-1B94-41B7-9B50-300D924B1F32}"/>
              </a:ext>
            </a:extLst>
          </p:cNvPr>
          <p:cNvSpPr>
            <a:spLocks noGrp="1"/>
          </p:cNvSpPr>
          <p:nvPr>
            <p:ph type="sldNum" sz="quarter" idx="12"/>
          </p:nvPr>
        </p:nvSpPr>
        <p:spPr/>
        <p:txBody>
          <a:bodyPr/>
          <a:lstStyle>
            <a:lvl1pPr>
              <a:defRPr/>
            </a:lvl1pPr>
          </a:lstStyle>
          <a:p>
            <a:pPr>
              <a:defRPr/>
            </a:pPr>
            <a:fld id="{FDC0897F-BDDF-48F5-B5BA-C284FBA4DF7E}" type="slidenum">
              <a:rPr lang="en-US" altLang="en-US"/>
              <a:pPr>
                <a:defRPr/>
              </a:pPr>
              <a:t>‹#›</a:t>
            </a:fld>
            <a:endParaRPr lang="en-US" altLang="en-US"/>
          </a:p>
        </p:txBody>
      </p:sp>
    </p:spTree>
    <p:extLst>
      <p:ext uri="{BB962C8B-B14F-4D97-AF65-F5344CB8AC3E}">
        <p14:creationId xmlns:p14="http://schemas.microsoft.com/office/powerpoint/2010/main" val="194573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E2089AF-35C5-43CE-899B-5C8E6D0A2632}"/>
              </a:ext>
            </a:extLst>
          </p:cNvPr>
          <p:cNvSpPr>
            <a:spLocks noGrp="1"/>
          </p:cNvSpPr>
          <p:nvPr>
            <p:ph type="dt" sz="half" idx="10"/>
          </p:nvPr>
        </p:nvSpPr>
        <p:spPr/>
        <p:txBody>
          <a:bodyPr/>
          <a:lstStyle>
            <a:lvl1pPr>
              <a:defRPr/>
            </a:lvl1pPr>
          </a:lstStyle>
          <a:p>
            <a:pPr>
              <a:defRPr/>
            </a:pPr>
            <a:fld id="{4777B5B0-CDC8-4FD8-921A-081480D31AAA}" type="datetimeFigureOut">
              <a:rPr lang="en-US"/>
              <a:pPr>
                <a:defRPr/>
              </a:pPr>
              <a:t>8/30/2021</a:t>
            </a:fld>
            <a:endParaRPr lang="en-US"/>
          </a:p>
        </p:txBody>
      </p:sp>
      <p:sp>
        <p:nvSpPr>
          <p:cNvPr id="4" name="Footer Placeholder 4">
            <a:extLst>
              <a:ext uri="{FF2B5EF4-FFF2-40B4-BE49-F238E27FC236}">
                <a16:creationId xmlns:a16="http://schemas.microsoft.com/office/drawing/2014/main" id="{CC3D3CF3-4D06-4069-9197-BFF0BA7711C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14ED2B5-CCF2-4655-852C-446D5C3AC30F}"/>
              </a:ext>
            </a:extLst>
          </p:cNvPr>
          <p:cNvSpPr>
            <a:spLocks noGrp="1"/>
          </p:cNvSpPr>
          <p:nvPr>
            <p:ph type="sldNum" sz="quarter" idx="12"/>
          </p:nvPr>
        </p:nvSpPr>
        <p:spPr/>
        <p:txBody>
          <a:bodyPr/>
          <a:lstStyle>
            <a:lvl1pPr>
              <a:defRPr/>
            </a:lvl1pPr>
          </a:lstStyle>
          <a:p>
            <a:pPr>
              <a:defRPr/>
            </a:pPr>
            <a:fld id="{66397292-84FA-412B-955A-CF80C79BEC63}" type="slidenum">
              <a:rPr lang="en-US" altLang="en-US"/>
              <a:pPr>
                <a:defRPr/>
              </a:pPr>
              <a:t>‹#›</a:t>
            </a:fld>
            <a:endParaRPr lang="en-US" altLang="en-US"/>
          </a:p>
        </p:txBody>
      </p:sp>
    </p:spTree>
    <p:extLst>
      <p:ext uri="{BB962C8B-B14F-4D97-AF65-F5344CB8AC3E}">
        <p14:creationId xmlns:p14="http://schemas.microsoft.com/office/powerpoint/2010/main" val="16576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E1A42A-A4A3-4C7A-9A59-647B893595C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fld id="{C9D0931A-4038-494D-BC49-C8761D8C5BFE}" type="datetimeFigureOut">
              <a:rPr lang="en-US"/>
              <a:pPr>
                <a:defRPr/>
              </a:pPr>
              <a:t>8/30/2021</a:t>
            </a:fld>
            <a:endParaRPr lang="en-US"/>
          </a:p>
        </p:txBody>
      </p:sp>
      <p:sp>
        <p:nvSpPr>
          <p:cNvPr id="5" name="Footer Placeholder 4">
            <a:extLst>
              <a:ext uri="{FF2B5EF4-FFF2-40B4-BE49-F238E27FC236}">
                <a16:creationId xmlns:a16="http://schemas.microsoft.com/office/drawing/2014/main" id="{BD22B466-4A5E-4578-A7F2-68C939084D8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AA12E0CE-30EE-40CF-A0E6-590D3A6EE35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a:defRPr/>
            </a:pPr>
            <a:fld id="{6B88A0A8-57AC-464F-A933-3C8F39423A88}" type="slidenum">
              <a:rPr lang="en-US" altLang="en-US"/>
              <a:pPr>
                <a:defRPr/>
              </a:pPr>
              <a:t>‹#›</a:t>
            </a:fld>
            <a:endParaRPr lang="en-US" altLang="en-US"/>
          </a:p>
        </p:txBody>
      </p:sp>
      <p:pic>
        <p:nvPicPr>
          <p:cNvPr id="1029" name="Picture 6" descr="background.png">
            <a:extLst>
              <a:ext uri="{FF2B5EF4-FFF2-40B4-BE49-F238E27FC236}">
                <a16:creationId xmlns:a16="http://schemas.microsoft.com/office/drawing/2014/main" id="{9E4909A5-CB95-4738-884E-4B5C0D3E46E0}"/>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0A6DE0B7-8F2D-4B4D-9DBF-85C0DF2760B7}"/>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6070600"/>
            <a:ext cx="1625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111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rtl="0" eaLnBrk="0" fontAlgn="base" hangingPunct="0">
        <a:spcBef>
          <a:spcPct val="0"/>
        </a:spcBef>
        <a:spcAft>
          <a:spcPct val="0"/>
        </a:spcAft>
        <a:defRPr sz="4400" kern="1200">
          <a:solidFill>
            <a:schemeClr val="bg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4400">
          <a:solidFill>
            <a:schemeClr val="bg1"/>
          </a:solidFill>
          <a:latin typeface="Tahoma" pitchFamily="34" charset="0"/>
          <a:cs typeface="Tahoma" pitchFamily="34" charset="0"/>
        </a:defRPr>
      </a:lvl2pPr>
      <a:lvl3pPr algn="l" rtl="0" eaLnBrk="0" fontAlgn="base" hangingPunct="0">
        <a:spcBef>
          <a:spcPct val="0"/>
        </a:spcBef>
        <a:spcAft>
          <a:spcPct val="0"/>
        </a:spcAft>
        <a:defRPr sz="4400">
          <a:solidFill>
            <a:schemeClr val="bg1"/>
          </a:solidFill>
          <a:latin typeface="Tahoma" pitchFamily="34" charset="0"/>
          <a:cs typeface="Tahoma" pitchFamily="34" charset="0"/>
        </a:defRPr>
      </a:lvl3pPr>
      <a:lvl4pPr algn="l" rtl="0" eaLnBrk="0" fontAlgn="base" hangingPunct="0">
        <a:spcBef>
          <a:spcPct val="0"/>
        </a:spcBef>
        <a:spcAft>
          <a:spcPct val="0"/>
        </a:spcAft>
        <a:defRPr sz="4400">
          <a:solidFill>
            <a:schemeClr val="bg1"/>
          </a:solidFill>
          <a:latin typeface="Tahoma" pitchFamily="34" charset="0"/>
          <a:cs typeface="Tahoma" pitchFamily="34" charset="0"/>
        </a:defRPr>
      </a:lvl4pPr>
      <a:lvl5pPr algn="l" rtl="0" eaLnBrk="0" fontAlgn="base" hangingPunct="0">
        <a:spcBef>
          <a:spcPct val="0"/>
        </a:spcBef>
        <a:spcAft>
          <a:spcPct val="0"/>
        </a:spcAft>
        <a:defRPr sz="4400">
          <a:solidFill>
            <a:schemeClr val="bg1"/>
          </a:solidFill>
          <a:latin typeface="Tahoma" pitchFamily="34" charset="0"/>
          <a:cs typeface="Tahoma" pitchFamily="34" charset="0"/>
        </a:defRPr>
      </a:lvl5pPr>
      <a:lvl6pPr marL="457200" algn="l" rtl="0" fontAlgn="base">
        <a:spcBef>
          <a:spcPct val="0"/>
        </a:spcBef>
        <a:spcAft>
          <a:spcPct val="0"/>
        </a:spcAft>
        <a:defRPr sz="4400">
          <a:solidFill>
            <a:schemeClr val="bg1"/>
          </a:solidFill>
          <a:latin typeface="Tahoma" pitchFamily="34" charset="0"/>
          <a:cs typeface="Tahoma" pitchFamily="34" charset="0"/>
        </a:defRPr>
      </a:lvl6pPr>
      <a:lvl7pPr marL="914400" algn="l" rtl="0" fontAlgn="base">
        <a:spcBef>
          <a:spcPct val="0"/>
        </a:spcBef>
        <a:spcAft>
          <a:spcPct val="0"/>
        </a:spcAft>
        <a:defRPr sz="4400">
          <a:solidFill>
            <a:schemeClr val="bg1"/>
          </a:solidFill>
          <a:latin typeface="Tahoma" pitchFamily="34" charset="0"/>
          <a:cs typeface="Tahoma" pitchFamily="34" charset="0"/>
        </a:defRPr>
      </a:lvl7pPr>
      <a:lvl8pPr marL="1371600" algn="l" rtl="0" fontAlgn="base">
        <a:spcBef>
          <a:spcPct val="0"/>
        </a:spcBef>
        <a:spcAft>
          <a:spcPct val="0"/>
        </a:spcAft>
        <a:defRPr sz="4400">
          <a:solidFill>
            <a:schemeClr val="bg1"/>
          </a:solidFill>
          <a:latin typeface="Tahoma" pitchFamily="34" charset="0"/>
          <a:cs typeface="Tahoma" pitchFamily="34" charset="0"/>
        </a:defRPr>
      </a:lvl8pPr>
      <a:lvl9pPr marL="1828800" algn="l" rtl="0" fontAlgn="base">
        <a:spcBef>
          <a:spcPct val="0"/>
        </a:spcBef>
        <a:spcAft>
          <a:spcPct val="0"/>
        </a:spcAft>
        <a:defRPr sz="4400">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milesforlifeoralhealt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body-piercing.com.au/images/dental2.jp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hyperlink" Target="http://www.prenataloralhealth.org/index.php/site/index"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hyperlink" Target="http://www.mchoralhealth.org/materials/non-english.php" TargetMode="External"/><Relationship Id="rId5" Type="http://schemas.openxmlformats.org/officeDocument/2006/relationships/hyperlink" Target="http://www.mchoralhealth.org/publications/list.php" TargetMode="External"/><Relationship Id="rId4" Type="http://schemas.openxmlformats.org/officeDocument/2006/relationships/hyperlink" Target="http://www.centeringhealthcare.org/what-we-d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978D8D0-CBC6-473C-A7B7-EC88624C1B1D}"/>
              </a:ext>
            </a:extLst>
          </p:cNvPr>
          <p:cNvSpPr txBox="1">
            <a:spLocks noChangeArrowheads="1"/>
          </p:cNvSpPr>
          <p:nvPr/>
        </p:nvSpPr>
        <p:spPr bwMode="auto">
          <a:xfrm>
            <a:off x="8542867" y="5895634"/>
            <a:ext cx="3050822" cy="71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ctr" fontAlgn="base">
              <a:lnSpc>
                <a:spcPct val="50000"/>
              </a:lnSpc>
              <a:spcBef>
                <a:spcPct val="0"/>
              </a:spcBef>
              <a:spcAft>
                <a:spcPct val="0"/>
              </a:spcAft>
            </a:pPr>
            <a:r>
              <a:rPr lang="en-US" altLang="en-US" sz="1400" b="1" dirty="0">
                <a:solidFill>
                  <a:prstClr val="white"/>
                </a:solidFill>
                <a:latin typeface="Arial" panose="020B0604020202020204" pitchFamily="34" charset="0"/>
                <a:cs typeface="Tahoma" panose="020B0604030504040204" pitchFamily="34" charset="0"/>
              </a:rPr>
              <a:t>Fourth Edition 2020</a:t>
            </a:r>
          </a:p>
          <a:p>
            <a:pPr algn="ctr" fontAlgn="base">
              <a:lnSpc>
                <a:spcPct val="50000"/>
              </a:lnSpc>
              <a:spcBef>
                <a:spcPct val="0"/>
              </a:spcBef>
              <a:spcAft>
                <a:spcPct val="0"/>
              </a:spcAft>
            </a:pPr>
            <a:endParaRPr lang="en-US" altLang="en-US" sz="1400" b="1" dirty="0">
              <a:solidFill>
                <a:prstClr val="white"/>
              </a:solidFill>
              <a:latin typeface="Arial" panose="020B0604020202020204" pitchFamily="34" charset="0"/>
              <a:cs typeface="Tahoma" panose="020B0604030504040204" pitchFamily="34" charset="0"/>
              <a:hlinkClick r:id="rId3"/>
            </a:endParaRPr>
          </a:p>
          <a:p>
            <a:pPr algn="ctr" fontAlgn="base">
              <a:lnSpc>
                <a:spcPct val="50000"/>
              </a:lnSpc>
              <a:spcBef>
                <a:spcPct val="0"/>
              </a:spcBef>
              <a:spcAft>
                <a:spcPct val="0"/>
              </a:spcAft>
            </a:pPr>
            <a:r>
              <a:rPr lang="en-US" altLang="en-US" sz="1400" b="1" dirty="0">
                <a:solidFill>
                  <a:prstClr val="white"/>
                </a:solidFill>
                <a:latin typeface="Arial" panose="020B0604020202020204" pitchFamily="34" charset="0"/>
                <a:cs typeface="Tahoma" panose="020B0604030504040204" pitchFamily="34" charset="0"/>
                <a:hlinkClick r:id="rId3"/>
              </a:rPr>
              <a:t>www.smilesforlifeoralhealth.org</a:t>
            </a:r>
            <a:endParaRPr lang="en-US" altLang="en-US" sz="1400" b="1" dirty="0">
              <a:solidFill>
                <a:prstClr val="white"/>
              </a:solidFill>
              <a:latin typeface="Arial" panose="020B0604020202020204" pitchFamily="34" charset="0"/>
              <a:cs typeface="Tahoma" panose="020B0604030504040204" pitchFamily="34" charset="0"/>
            </a:endParaRPr>
          </a:p>
          <a:p>
            <a:pPr algn="ctr" fontAlgn="base">
              <a:lnSpc>
                <a:spcPct val="50000"/>
              </a:lnSpc>
              <a:spcBef>
                <a:spcPct val="0"/>
              </a:spcBef>
              <a:spcAft>
                <a:spcPct val="0"/>
              </a:spcAft>
            </a:pPr>
            <a:endParaRPr lang="en-US" altLang="en-US" sz="1400" b="1" dirty="0">
              <a:solidFill>
                <a:prstClr val="white"/>
              </a:solidFill>
              <a:latin typeface="Arial" panose="020B0604020202020204" pitchFamily="34" charset="0"/>
              <a:cs typeface="Tahoma" panose="020B0604030504040204" pitchFamily="34" charset="0"/>
            </a:endParaRPr>
          </a:p>
          <a:p>
            <a:pPr algn="ctr" fontAlgn="base">
              <a:lnSpc>
                <a:spcPct val="50000"/>
              </a:lnSpc>
              <a:spcBef>
                <a:spcPct val="0"/>
              </a:spcBef>
              <a:spcAft>
                <a:spcPct val="0"/>
              </a:spcAft>
            </a:pPr>
            <a:r>
              <a:rPr lang="en-US" altLang="en-US" sz="1400" b="1" dirty="0">
                <a:solidFill>
                  <a:prstClr val="white"/>
                </a:solidFill>
                <a:latin typeface="Arial" panose="020B0604020202020204" pitchFamily="34" charset="0"/>
                <a:cs typeface="Tahoma" panose="020B0604030504040204" pitchFamily="34" charset="0"/>
              </a:rPr>
              <a:t>Last Modified September 2021</a:t>
            </a:r>
          </a:p>
          <a:p>
            <a:pPr algn="ctr" fontAlgn="base">
              <a:lnSpc>
                <a:spcPct val="80000"/>
              </a:lnSpc>
              <a:spcBef>
                <a:spcPct val="0"/>
              </a:spcBef>
              <a:spcAft>
                <a:spcPct val="0"/>
              </a:spcAft>
            </a:pPr>
            <a:endParaRPr lang="en-US" altLang="en-US" sz="1400" b="1" dirty="0">
              <a:solidFill>
                <a:prstClr val="white"/>
              </a:solidFill>
              <a:latin typeface="Arial" panose="020B0604020202020204" pitchFamily="34" charset="0"/>
              <a:cs typeface="Tahoma" panose="020B0604030504040204" pitchFamily="34" charset="0"/>
            </a:endParaRPr>
          </a:p>
          <a:p>
            <a:pPr algn="ctr" fontAlgn="base">
              <a:lnSpc>
                <a:spcPct val="80000"/>
              </a:lnSpc>
              <a:spcBef>
                <a:spcPct val="0"/>
              </a:spcBef>
              <a:spcAft>
                <a:spcPct val="0"/>
              </a:spcAft>
            </a:pPr>
            <a:endParaRPr lang="en-US" altLang="en-US" sz="1400" b="1" dirty="0">
              <a:solidFill>
                <a:prstClr val="white"/>
              </a:solidFill>
              <a:latin typeface="Arial" panose="020B0604020202020204" pitchFamily="34" charset="0"/>
              <a:cs typeface="Tahoma" panose="020B0604030504040204" pitchFamily="34" charset="0"/>
            </a:endParaRPr>
          </a:p>
          <a:p>
            <a:pPr algn="ctr" fontAlgn="base">
              <a:lnSpc>
                <a:spcPct val="80000"/>
              </a:lnSpc>
              <a:spcBef>
                <a:spcPct val="0"/>
              </a:spcBef>
              <a:spcAft>
                <a:spcPct val="0"/>
              </a:spcAft>
            </a:pPr>
            <a:endParaRPr lang="en-US" altLang="en-US" sz="1400" b="1" dirty="0">
              <a:solidFill>
                <a:prstClr val="white"/>
              </a:solidFill>
              <a:latin typeface="Arial" panose="020B0604020202020204" pitchFamily="34" charset="0"/>
              <a:cs typeface="Tahoma" panose="020B0604030504040204" pitchFamily="34" charset="0"/>
            </a:endParaRPr>
          </a:p>
          <a:p>
            <a:pPr algn="ctr" fontAlgn="base">
              <a:lnSpc>
                <a:spcPct val="80000"/>
              </a:lnSpc>
              <a:spcBef>
                <a:spcPct val="0"/>
              </a:spcBef>
              <a:spcAft>
                <a:spcPct val="0"/>
              </a:spcAft>
            </a:pPr>
            <a:endParaRPr lang="en-US" altLang="en-US" sz="1400" b="1" dirty="0">
              <a:solidFill>
                <a:prstClr val="white"/>
              </a:solidFill>
              <a:latin typeface="Arial" panose="020B0604020202020204" pitchFamily="34" charset="0"/>
              <a:cs typeface="Tahoma" panose="020B0604030504040204" pitchFamily="34" charset="0"/>
            </a:endParaRPr>
          </a:p>
          <a:p>
            <a:pPr algn="ctr" fontAlgn="base">
              <a:lnSpc>
                <a:spcPct val="80000"/>
              </a:lnSpc>
              <a:spcBef>
                <a:spcPct val="0"/>
              </a:spcBef>
              <a:spcAft>
                <a:spcPct val="0"/>
              </a:spcAft>
            </a:pPr>
            <a:endParaRPr lang="en-US" altLang="en-US" sz="1400" b="1" dirty="0">
              <a:solidFill>
                <a:prstClr val="white"/>
              </a:solidFill>
              <a:latin typeface="Georgia" panose="02040502050405020303" pitchFamily="18" charset="0"/>
              <a:cs typeface="Tahoma" panose="020B0604030504040204" pitchFamily="34" charset="0"/>
            </a:endParaRPr>
          </a:p>
        </p:txBody>
      </p:sp>
      <p:sp>
        <p:nvSpPr>
          <p:cNvPr id="17412" name="Text Box 6">
            <a:extLst>
              <a:ext uri="{FF2B5EF4-FFF2-40B4-BE49-F238E27FC236}">
                <a16:creationId xmlns:a16="http://schemas.microsoft.com/office/drawing/2014/main" id="{FEC21396-3FE5-4671-BCAE-4DA9052F49A8}"/>
              </a:ext>
            </a:extLst>
          </p:cNvPr>
          <p:cNvSpPr txBox="1">
            <a:spLocks noChangeArrowheads="1"/>
          </p:cNvSpPr>
          <p:nvPr/>
        </p:nvSpPr>
        <p:spPr bwMode="auto">
          <a:xfrm>
            <a:off x="5268914" y="6550025"/>
            <a:ext cx="17411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sz="1100" dirty="0">
                <a:solidFill>
                  <a:srgbClr val="2864CC"/>
                </a:solidFill>
              </a:rPr>
              <a:t>Copyright STFM 2005-2021</a:t>
            </a:r>
          </a:p>
        </p:txBody>
      </p:sp>
      <p:sp>
        <p:nvSpPr>
          <p:cNvPr id="17413" name="Text Box 12">
            <a:extLst>
              <a:ext uri="{FF2B5EF4-FFF2-40B4-BE49-F238E27FC236}">
                <a16:creationId xmlns:a16="http://schemas.microsoft.com/office/drawing/2014/main" id="{BE783CD3-B2E8-4DA0-BE07-0578E5CDFFD6}"/>
              </a:ext>
            </a:extLst>
          </p:cNvPr>
          <p:cNvSpPr txBox="1">
            <a:spLocks noChangeArrowheads="1"/>
          </p:cNvSpPr>
          <p:nvPr/>
        </p:nvSpPr>
        <p:spPr bwMode="auto">
          <a:xfrm>
            <a:off x="0" y="5562600"/>
            <a:ext cx="4955822" cy="176330"/>
          </a:xfrm>
          <a:prstGeom prst="rect">
            <a:avLst/>
          </a:prstGeom>
          <a:solidFill>
            <a:srgbClr val="FFFFFF">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lnSpc>
                <a:spcPts val="600"/>
              </a:lnSpc>
              <a:spcBef>
                <a:spcPct val="0"/>
              </a:spcBef>
              <a:spcAft>
                <a:spcPct val="0"/>
              </a:spcAft>
            </a:pPr>
            <a:r>
              <a:rPr lang="en-US" altLang="en-US" sz="800">
                <a:solidFill>
                  <a:prstClr val="black"/>
                </a:solidFill>
                <a:latin typeface="Arial" panose="020B0604020202020204" pitchFamily="34" charset="0"/>
              </a:rPr>
              <a:t>Image: Catherine Yeulet/Photos.com</a:t>
            </a:r>
            <a:endParaRPr lang="en-US" altLang="en-US" sz="800">
              <a:solidFill>
                <a:prstClr val="black"/>
              </a:solidFill>
            </a:endParaRPr>
          </a:p>
        </p:txBody>
      </p:sp>
      <p:sp>
        <p:nvSpPr>
          <p:cNvPr id="17414" name="Text Box 12">
            <a:extLst>
              <a:ext uri="{FF2B5EF4-FFF2-40B4-BE49-F238E27FC236}">
                <a16:creationId xmlns:a16="http://schemas.microsoft.com/office/drawing/2014/main" id="{328E9209-C9CA-4D39-AF4E-21C2837FCE24}"/>
              </a:ext>
            </a:extLst>
          </p:cNvPr>
          <p:cNvSpPr txBox="1">
            <a:spLocks noChangeArrowheads="1"/>
          </p:cNvSpPr>
          <p:nvPr/>
        </p:nvSpPr>
        <p:spPr bwMode="auto">
          <a:xfrm>
            <a:off x="4955823" y="5562600"/>
            <a:ext cx="4583288" cy="176330"/>
          </a:xfrm>
          <a:prstGeom prst="rect">
            <a:avLst/>
          </a:prstGeom>
          <a:solidFill>
            <a:srgbClr val="FFFFFF">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lnSpc>
                <a:spcPts val="600"/>
              </a:lnSpc>
              <a:spcBef>
                <a:spcPct val="0"/>
              </a:spcBef>
              <a:spcAft>
                <a:spcPct val="0"/>
              </a:spcAft>
            </a:pPr>
            <a:r>
              <a:rPr lang="en-US" altLang="en-US" sz="800" dirty="0">
                <a:solidFill>
                  <a:prstClr val="black"/>
                </a:solidFill>
                <a:latin typeface="Arial" panose="020B0604020202020204" pitchFamily="34" charset="0"/>
              </a:rPr>
              <a:t>Image: Miroslav </a:t>
            </a:r>
            <a:r>
              <a:rPr lang="en-US" altLang="en-US" sz="800" dirty="0" err="1">
                <a:solidFill>
                  <a:prstClr val="black"/>
                </a:solidFill>
                <a:latin typeface="Arial" panose="020B0604020202020204" pitchFamily="34" charset="0"/>
              </a:rPr>
              <a:t>Ferkuniak</a:t>
            </a:r>
            <a:r>
              <a:rPr lang="en-US" altLang="en-US" sz="800" dirty="0">
                <a:solidFill>
                  <a:prstClr val="black"/>
                </a:solidFill>
                <a:latin typeface="Arial" panose="020B0604020202020204" pitchFamily="34" charset="0"/>
              </a:rPr>
              <a:t> /Photos.com</a:t>
            </a:r>
            <a:endParaRPr lang="en-US" altLang="en-US" sz="800" dirty="0">
              <a:solidFill>
                <a:prstClr val="black"/>
              </a:solidFill>
            </a:endParaRPr>
          </a:p>
        </p:txBody>
      </p:sp>
      <p:sp>
        <p:nvSpPr>
          <p:cNvPr id="17415" name="Text Box 12">
            <a:extLst>
              <a:ext uri="{FF2B5EF4-FFF2-40B4-BE49-F238E27FC236}">
                <a16:creationId xmlns:a16="http://schemas.microsoft.com/office/drawing/2014/main" id="{1171D507-A326-4E00-9B84-49E94F0AC669}"/>
              </a:ext>
            </a:extLst>
          </p:cNvPr>
          <p:cNvSpPr txBox="1">
            <a:spLocks noChangeArrowheads="1"/>
          </p:cNvSpPr>
          <p:nvPr/>
        </p:nvSpPr>
        <p:spPr bwMode="auto">
          <a:xfrm>
            <a:off x="9539110" y="5562600"/>
            <a:ext cx="2652890" cy="176330"/>
          </a:xfrm>
          <a:prstGeom prst="rect">
            <a:avLst/>
          </a:prstGeom>
          <a:solidFill>
            <a:srgbClr val="FFFFFF">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lnSpc>
                <a:spcPts val="600"/>
              </a:lnSpc>
              <a:spcBef>
                <a:spcPct val="0"/>
              </a:spcBef>
              <a:spcAft>
                <a:spcPct val="0"/>
              </a:spcAft>
            </a:pPr>
            <a:r>
              <a:rPr lang="en-US" altLang="en-US" sz="800">
                <a:solidFill>
                  <a:prstClr val="black"/>
                </a:solidFill>
                <a:latin typeface="Arial" panose="020B0604020202020204" pitchFamily="34" charset="0"/>
              </a:rPr>
              <a:t>Image: Ken Hurst/Photos.com</a:t>
            </a:r>
            <a:endParaRPr lang="en-US" altLang="en-US" sz="800">
              <a:solidFill>
                <a:prstClr val="black"/>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D63E5D0-5CAD-4601-9852-FE30A93B649E}"/>
              </a:ext>
            </a:extLst>
          </p:cNvPr>
          <p:cNvSpPr>
            <a:spLocks noGrp="1" noChangeArrowheads="1"/>
          </p:cNvSpPr>
          <p:nvPr>
            <p:ph type="title" idx="4294967295"/>
          </p:nvPr>
        </p:nvSpPr>
        <p:spPr bwMode="auto">
          <a:xfrm>
            <a:off x="1711326" y="0"/>
            <a:ext cx="7356475"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Periodontitis </a:t>
            </a:r>
          </a:p>
        </p:txBody>
      </p:sp>
      <p:sp>
        <p:nvSpPr>
          <p:cNvPr id="35843" name="Text Box 7">
            <a:extLst>
              <a:ext uri="{FF2B5EF4-FFF2-40B4-BE49-F238E27FC236}">
                <a16:creationId xmlns:a16="http://schemas.microsoft.com/office/drawing/2014/main" id="{0654C097-BF4D-4586-99C1-F1A1306623DD}"/>
              </a:ext>
            </a:extLst>
          </p:cNvPr>
          <p:cNvSpPr txBox="1">
            <a:spLocks noChangeArrowheads="1"/>
          </p:cNvSpPr>
          <p:nvPr/>
        </p:nvSpPr>
        <p:spPr bwMode="auto">
          <a:xfrm>
            <a:off x="2209800" y="3581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50000"/>
              </a:spcBef>
              <a:spcAft>
                <a:spcPct val="0"/>
              </a:spcAft>
            </a:pPr>
            <a:endParaRPr lang="en-US" altLang="en-US" sz="2400">
              <a:solidFill>
                <a:prstClr val="black"/>
              </a:solidFill>
              <a:latin typeface="Arial Unicode MS" pitchFamily="34" charset="-128"/>
            </a:endParaRPr>
          </a:p>
        </p:txBody>
      </p:sp>
      <p:sp>
        <p:nvSpPr>
          <p:cNvPr id="35844" name="Text Box 8">
            <a:extLst>
              <a:ext uri="{FF2B5EF4-FFF2-40B4-BE49-F238E27FC236}">
                <a16:creationId xmlns:a16="http://schemas.microsoft.com/office/drawing/2014/main" id="{4CF72B3B-49B3-4F3B-817E-045671BACF95}"/>
              </a:ext>
            </a:extLst>
          </p:cNvPr>
          <p:cNvSpPr txBox="1">
            <a:spLocks noChangeArrowheads="1"/>
          </p:cNvSpPr>
          <p:nvPr/>
        </p:nvSpPr>
        <p:spPr bwMode="auto">
          <a:xfrm>
            <a:off x="3429000" y="3581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50000"/>
              </a:spcBef>
              <a:spcAft>
                <a:spcPct val="0"/>
              </a:spcAft>
            </a:pPr>
            <a:r>
              <a:rPr lang="en-US" altLang="en-US" sz="2400" b="1">
                <a:solidFill>
                  <a:prstClr val="black"/>
                </a:solidFill>
                <a:latin typeface="Arial" panose="020B0604020202020204" pitchFamily="34" charset="0"/>
              </a:rPr>
              <a:t> </a:t>
            </a:r>
            <a:endParaRPr lang="en-US" altLang="en-US" sz="2400" b="1">
              <a:solidFill>
                <a:srgbClr val="F8F8F8"/>
              </a:solidFill>
              <a:latin typeface="Arial" panose="020B0604020202020204" pitchFamily="34" charset="0"/>
            </a:endParaRPr>
          </a:p>
        </p:txBody>
      </p:sp>
      <p:pic>
        <p:nvPicPr>
          <p:cNvPr id="35845" name="Picture 5" descr="Mono fig 28 600">
            <a:extLst>
              <a:ext uri="{FF2B5EF4-FFF2-40B4-BE49-F238E27FC236}">
                <a16:creationId xmlns:a16="http://schemas.microsoft.com/office/drawing/2014/main" id="{9CE2FA3A-3C6C-4991-B3B4-5ECDD8E1C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840"/>
          <a:stretch>
            <a:fillRect/>
          </a:stretch>
        </p:blipFill>
        <p:spPr bwMode="auto">
          <a:xfrm>
            <a:off x="8538368" y="1006604"/>
            <a:ext cx="3505200" cy="257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3">
            <a:extLst>
              <a:ext uri="{FF2B5EF4-FFF2-40B4-BE49-F238E27FC236}">
                <a16:creationId xmlns:a16="http://schemas.microsoft.com/office/drawing/2014/main" id="{92B0F21D-843F-487E-9D46-404D11DC15C9}"/>
              </a:ext>
            </a:extLst>
          </p:cNvPr>
          <p:cNvSpPr>
            <a:spLocks noChangeArrowheads="1"/>
          </p:cNvSpPr>
          <p:nvPr/>
        </p:nvSpPr>
        <p:spPr bwMode="auto">
          <a:xfrm>
            <a:off x="300037" y="2005013"/>
            <a:ext cx="9144001"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400" b="1" dirty="0">
                <a:solidFill>
                  <a:prstClr val="black"/>
                </a:solidFill>
                <a:latin typeface="Arial" panose="020B0604020202020204" pitchFamily="34" charset="0"/>
              </a:rPr>
              <a:t>	Etiology</a:t>
            </a:r>
            <a:r>
              <a:rPr lang="en-US" altLang="en-US" sz="2800" b="1" dirty="0">
                <a:solidFill>
                  <a:prstClr val="black"/>
                </a:solidFill>
                <a:latin typeface="Arial" panose="020B0604020202020204" pitchFamily="34" charset="0"/>
              </a:rPr>
              <a:t> </a:t>
            </a:r>
            <a:r>
              <a:rPr lang="en-US" altLang="en-US" sz="2800" dirty="0">
                <a:solidFill>
                  <a:prstClr val="black"/>
                </a:solidFill>
                <a:latin typeface="Arial" panose="020B0604020202020204" pitchFamily="34" charset="0"/>
              </a:rPr>
              <a:t> </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Exposure to bacterial plaque cause chronic inflammation                          and infection </a:t>
            </a:r>
          </a:p>
          <a:p>
            <a:pPr eaLnBrk="0" fontAlgn="base" hangingPunct="0">
              <a:spcBef>
                <a:spcPct val="20000"/>
              </a:spcBef>
              <a:spcAft>
                <a:spcPct val="0"/>
              </a:spcAft>
            </a:pPr>
            <a:r>
              <a:rPr lang="en-US" altLang="en-US" sz="2400" b="1" dirty="0">
                <a:solidFill>
                  <a:prstClr val="black"/>
                </a:solidFill>
                <a:latin typeface="Arial" panose="020B0604020202020204" pitchFamily="34" charset="0"/>
              </a:rPr>
              <a:t>	Symptoms</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Few obvious symptoms early</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Patients with advanced disease have loose teeth and eventual tooth loss</a:t>
            </a:r>
          </a:p>
          <a:p>
            <a:pPr eaLnBrk="0" fontAlgn="base" hangingPunct="0">
              <a:spcBef>
                <a:spcPct val="20000"/>
              </a:spcBef>
              <a:spcAft>
                <a:spcPct val="0"/>
              </a:spcAft>
            </a:pPr>
            <a:r>
              <a:rPr lang="en-US" altLang="en-US" sz="2400" b="1" dirty="0">
                <a:solidFill>
                  <a:prstClr val="black"/>
                </a:solidFill>
                <a:latin typeface="Arial" panose="020B0604020202020204" pitchFamily="34" charset="0"/>
              </a:rPr>
              <a:t>	Treatment</a:t>
            </a:r>
            <a:endParaRPr lang="en-US" altLang="en-US" sz="2800" dirty="0">
              <a:solidFill>
                <a:prstClr val="black"/>
              </a:solidFill>
              <a:latin typeface="Arial" panose="020B0604020202020204" pitchFamily="34" charset="0"/>
            </a:endParaRP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Proper oral hygiene and regular dental visits   </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Routine professional dental care including scaling and antibiotics as needed </a:t>
            </a:r>
            <a:r>
              <a:rPr lang="en-US" altLang="en-US" dirty="0">
                <a:solidFill>
                  <a:prstClr val="black"/>
                </a:solidFill>
                <a:latin typeface="Arial" panose="020B0604020202020204" pitchFamily="34" charset="0"/>
              </a:rPr>
              <a:t> </a:t>
            </a:r>
            <a:endParaRPr lang="en-US" altLang="en-US" sz="2000" dirty="0">
              <a:solidFill>
                <a:prstClr val="black"/>
              </a:solidFill>
              <a:latin typeface="Arial" panose="020B0604020202020204" pitchFamily="34" charset="0"/>
            </a:endParaRPr>
          </a:p>
          <a:p>
            <a:pPr lvl="1" eaLnBrk="0" fontAlgn="base" hangingPunct="0">
              <a:spcBef>
                <a:spcPct val="20000"/>
              </a:spcBef>
              <a:spcAft>
                <a:spcPct val="0"/>
              </a:spcAft>
            </a:pPr>
            <a:endParaRPr lang="en-US" altLang="en-US" sz="2000" dirty="0">
              <a:solidFill>
                <a:prstClr val="black"/>
              </a:solidFill>
              <a:latin typeface="Arial" panose="020B0604020202020204" pitchFamily="34" charset="0"/>
            </a:endParaRPr>
          </a:p>
        </p:txBody>
      </p:sp>
      <p:sp>
        <p:nvSpPr>
          <p:cNvPr id="35847" name="Text Box 23">
            <a:extLst>
              <a:ext uri="{FF2B5EF4-FFF2-40B4-BE49-F238E27FC236}">
                <a16:creationId xmlns:a16="http://schemas.microsoft.com/office/drawing/2014/main" id="{FAD9697E-EF47-4922-B0D7-DFFBAFA9566C}"/>
              </a:ext>
            </a:extLst>
          </p:cNvPr>
          <p:cNvSpPr txBox="1">
            <a:spLocks noChangeArrowheads="1"/>
          </p:cNvSpPr>
          <p:nvPr/>
        </p:nvSpPr>
        <p:spPr bwMode="auto">
          <a:xfrm>
            <a:off x="8538368" y="3627566"/>
            <a:ext cx="350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a:solidFill>
                  <a:prstClr val="black"/>
                </a:solidFill>
                <a:latin typeface="Arial" panose="020B0604020202020204" pitchFamily="34" charset="0"/>
              </a:rPr>
              <a:t>Photo: Efthimia Ioannidou, DDS, MDS </a:t>
            </a:r>
          </a:p>
        </p:txBody>
      </p:sp>
      <p:sp>
        <p:nvSpPr>
          <p:cNvPr id="35848" name="Slide Number Placeholder 7">
            <a:extLst>
              <a:ext uri="{FF2B5EF4-FFF2-40B4-BE49-F238E27FC236}">
                <a16:creationId xmlns:a16="http://schemas.microsoft.com/office/drawing/2014/main" id="{B4B60499-5859-411F-A0C8-83E4760E852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5662C173-B5A6-48E7-901D-2CED3C370109}" type="slidenum">
              <a:rPr lang="en-US" altLang="en-US" sz="1200">
                <a:solidFill>
                  <a:prstClr val="white"/>
                </a:solidFill>
                <a:latin typeface="Arial" panose="020B0604020202020204" pitchFamily="34" charset="0"/>
              </a:rPr>
              <a:pPr fontAlgn="base">
                <a:spcBef>
                  <a:spcPct val="0"/>
                </a:spcBef>
                <a:spcAft>
                  <a:spcPct val="0"/>
                </a:spcAft>
              </a:pPr>
              <a:t>10</a:t>
            </a:fld>
            <a:endParaRPr lang="en-US" altLang="en-US" sz="1200">
              <a:solidFill>
                <a:prstClr val="white"/>
              </a:solidFill>
              <a:latin typeface="Arial" panose="020B0604020202020204" pitchFamily="34" charset="0"/>
            </a:endParaRPr>
          </a:p>
        </p:txBody>
      </p:sp>
      <p:sp>
        <p:nvSpPr>
          <p:cNvPr id="35849" name="TextBox 1">
            <a:extLst>
              <a:ext uri="{FF2B5EF4-FFF2-40B4-BE49-F238E27FC236}">
                <a16:creationId xmlns:a16="http://schemas.microsoft.com/office/drawing/2014/main" id="{2998E60A-97E3-4EA7-93B4-90FC16FA25C8}"/>
              </a:ext>
            </a:extLst>
          </p:cNvPr>
          <p:cNvSpPr txBox="1">
            <a:spLocks noChangeArrowheads="1"/>
          </p:cNvSpPr>
          <p:nvPr/>
        </p:nvSpPr>
        <p:spPr bwMode="auto">
          <a:xfrm>
            <a:off x="627063" y="1064418"/>
            <a:ext cx="7356474" cy="10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marL="342900" indent="-342900" eaLnBrk="0" fontAlgn="base" hangingPunct="0">
              <a:spcBef>
                <a:spcPct val="20000"/>
              </a:spcBef>
              <a:spcAft>
                <a:spcPct val="0"/>
              </a:spcAft>
              <a:buFont typeface="Arial" panose="020B0604020202020204" pitchFamily="34" charset="0"/>
              <a:buChar char="•"/>
            </a:pPr>
            <a:r>
              <a:rPr lang="en-US" altLang="en-US" sz="2400" b="1" dirty="0">
                <a:solidFill>
                  <a:prstClr val="black"/>
                </a:solidFill>
                <a:latin typeface="Arial" panose="020B0604020202020204" pitchFamily="34" charset="0"/>
              </a:rPr>
              <a:t>Deep inflammation of gingiva and ligament</a:t>
            </a:r>
          </a:p>
          <a:p>
            <a:pPr marL="342900" indent="-342900"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Affects 15% of pregnant women</a:t>
            </a:r>
          </a:p>
          <a:p>
            <a:pPr eaLnBrk="0" fontAlgn="base" hangingPunct="0">
              <a:spcBef>
                <a:spcPct val="0"/>
              </a:spcBef>
              <a:spcAft>
                <a:spcPct val="0"/>
              </a:spcAft>
            </a:pPr>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8B0EC1D-E973-430E-A71B-6253C9B65781}"/>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Dental Caries</a:t>
            </a:r>
          </a:p>
        </p:txBody>
      </p:sp>
      <p:sp>
        <p:nvSpPr>
          <p:cNvPr id="33795" name="Rectangle 3">
            <a:extLst>
              <a:ext uri="{FF2B5EF4-FFF2-40B4-BE49-F238E27FC236}">
                <a16:creationId xmlns:a16="http://schemas.microsoft.com/office/drawing/2014/main" id="{EBF0A0F2-BA13-4565-8199-AA71147CBEFC}"/>
              </a:ext>
            </a:extLst>
          </p:cNvPr>
          <p:cNvSpPr>
            <a:spLocks noChangeArrowheads="1"/>
          </p:cNvSpPr>
          <p:nvPr/>
        </p:nvSpPr>
        <p:spPr bwMode="auto">
          <a:xfrm>
            <a:off x="3657600" y="1096280"/>
            <a:ext cx="8229600" cy="32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defRPr/>
            </a:pPr>
            <a:r>
              <a:rPr lang="en-US" altLang="en-US" sz="2800" b="1" dirty="0">
                <a:solidFill>
                  <a:prstClr val="black"/>
                </a:solidFill>
                <a:latin typeface="Arial" panose="020B0604020202020204" pitchFamily="34" charset="0"/>
              </a:rPr>
              <a:t>Etiology </a:t>
            </a:r>
          </a:p>
          <a:p>
            <a:pPr eaLnBrk="0" fontAlgn="base" hangingPunct="0">
              <a:spcBef>
                <a:spcPct val="20000"/>
              </a:spcBef>
              <a:spcAft>
                <a:spcPct val="0"/>
              </a:spcAft>
              <a:buFont typeface="Arial" panose="020B0604020202020204" pitchFamily="34" charset="0"/>
              <a:buChar char="•"/>
              <a:defRPr/>
            </a:pPr>
            <a:r>
              <a:rPr lang="en-US" altLang="en-US" sz="2000" dirty="0">
                <a:solidFill>
                  <a:prstClr val="black"/>
                </a:solidFill>
                <a:latin typeface="Arial" panose="020B0604020202020204" pitchFamily="34" charset="0"/>
              </a:rPr>
              <a:t>Bacteria (strep </a:t>
            </a:r>
            <a:r>
              <a:rPr lang="en-US" altLang="en-US" sz="2000" dirty="0" err="1">
                <a:solidFill>
                  <a:prstClr val="black"/>
                </a:solidFill>
                <a:latin typeface="Arial" panose="020B0604020202020204" pitchFamily="34" charset="0"/>
              </a:rPr>
              <a:t>mutans</a:t>
            </a:r>
            <a:r>
              <a:rPr lang="en-US" altLang="en-US" sz="2000" dirty="0">
                <a:solidFill>
                  <a:prstClr val="black"/>
                </a:solidFill>
                <a:latin typeface="Arial" panose="020B0604020202020204" pitchFamily="34" charset="0"/>
              </a:rPr>
              <a:t> and others) metabolize carbohydrates and create acids which dissolve the tooth enamel</a:t>
            </a:r>
          </a:p>
          <a:p>
            <a:pPr eaLnBrk="0" fontAlgn="base" hangingPunct="0">
              <a:spcBef>
                <a:spcPct val="20000"/>
              </a:spcBef>
              <a:spcAft>
                <a:spcPct val="0"/>
              </a:spcAft>
              <a:buFont typeface="Arial" panose="020B0604020202020204" pitchFamily="34" charset="0"/>
              <a:buChar char="•"/>
              <a:defRPr/>
            </a:pPr>
            <a:r>
              <a:rPr lang="en-US" altLang="en-US" sz="2000" dirty="0">
                <a:solidFill>
                  <a:prstClr val="black"/>
                </a:solidFill>
                <a:latin typeface="Arial" panose="020B0604020202020204" pitchFamily="34" charset="0"/>
              </a:rPr>
              <a:t>Other individual, behavioral, and societal contributing factors discussed in depth on Oral Disease Risk Factors slide</a:t>
            </a:r>
          </a:p>
          <a:p>
            <a:pPr marL="0" indent="0" eaLnBrk="0" fontAlgn="base" hangingPunct="0">
              <a:spcBef>
                <a:spcPct val="20000"/>
              </a:spcBef>
              <a:spcAft>
                <a:spcPct val="0"/>
              </a:spcAft>
              <a:defRPr/>
            </a:pPr>
            <a:r>
              <a:rPr lang="en-US" altLang="en-US" sz="2800" b="1" dirty="0">
                <a:solidFill>
                  <a:prstClr val="black"/>
                </a:solidFill>
                <a:latin typeface="Arial" panose="020B0604020202020204" pitchFamily="34" charset="0"/>
              </a:rPr>
              <a:t>Symptoms</a:t>
            </a:r>
          </a:p>
          <a:p>
            <a:pPr eaLnBrk="0" fontAlgn="base" hangingPunct="0">
              <a:spcBef>
                <a:spcPts val="600"/>
              </a:spcBef>
              <a:spcAft>
                <a:spcPct val="0"/>
              </a:spcAft>
              <a:buFont typeface="Arial" panose="020B0604020202020204" pitchFamily="34" charset="0"/>
              <a:buChar char="•"/>
              <a:defRPr/>
            </a:pPr>
            <a:r>
              <a:rPr lang="en-US" altLang="en-US" sz="2000" dirty="0">
                <a:solidFill>
                  <a:prstClr val="black"/>
                </a:solidFill>
                <a:latin typeface="Arial" panose="020B0604020202020204" pitchFamily="34" charset="0"/>
              </a:rPr>
              <a:t>Symptom free in early stage</a:t>
            </a:r>
          </a:p>
          <a:p>
            <a:pPr eaLnBrk="0" fontAlgn="base" hangingPunct="0">
              <a:spcBef>
                <a:spcPts val="600"/>
              </a:spcBef>
              <a:spcAft>
                <a:spcPct val="0"/>
              </a:spcAft>
              <a:buFont typeface="Arial" panose="020B0604020202020204" pitchFamily="34" charset="0"/>
              <a:buChar char="•"/>
              <a:defRPr/>
            </a:pPr>
            <a:r>
              <a:rPr lang="en-US" altLang="en-US" sz="2000" dirty="0">
                <a:solidFill>
                  <a:prstClr val="black"/>
                </a:solidFill>
                <a:latin typeface="Arial" panose="020B0604020202020204" pitchFamily="34" charset="0"/>
              </a:rPr>
              <a:t>White spots become brown spots and then cavities</a:t>
            </a:r>
          </a:p>
          <a:p>
            <a:pPr eaLnBrk="0" fontAlgn="base" hangingPunct="0">
              <a:spcBef>
                <a:spcPts val="600"/>
              </a:spcBef>
              <a:spcAft>
                <a:spcPct val="0"/>
              </a:spcAft>
              <a:buFont typeface="Arial" panose="020B0604020202020204" pitchFamily="34" charset="0"/>
              <a:buChar char="•"/>
              <a:defRPr/>
            </a:pPr>
            <a:r>
              <a:rPr lang="en-US" altLang="en-US" sz="2000" dirty="0">
                <a:solidFill>
                  <a:prstClr val="black"/>
                </a:solidFill>
                <a:latin typeface="Arial" panose="020B0604020202020204" pitchFamily="34" charset="0"/>
              </a:rPr>
              <a:t>Once a cavity forms, the root becomes exposed and pain occurs</a:t>
            </a:r>
          </a:p>
          <a:p>
            <a:pPr marL="0" indent="0" eaLnBrk="0" fontAlgn="base" hangingPunct="0">
              <a:spcBef>
                <a:spcPts val="600"/>
              </a:spcBef>
              <a:spcAft>
                <a:spcPct val="0"/>
              </a:spcAft>
              <a:defRPr/>
            </a:pPr>
            <a:r>
              <a:rPr lang="en-US" altLang="en-US" sz="2800" b="1" dirty="0">
                <a:solidFill>
                  <a:prstClr val="black"/>
                </a:solidFill>
                <a:latin typeface="Arial" panose="020B0604020202020204" pitchFamily="34" charset="0"/>
              </a:rPr>
              <a:t>Treatment</a:t>
            </a:r>
          </a:p>
          <a:p>
            <a:pPr eaLnBrk="0" fontAlgn="base" hangingPunct="0">
              <a:spcBef>
                <a:spcPts val="600"/>
              </a:spcBef>
              <a:spcAft>
                <a:spcPct val="0"/>
              </a:spcAft>
              <a:buFont typeface="Arial" panose="020B0604020202020204" pitchFamily="34" charset="0"/>
              <a:buChar char="•"/>
              <a:defRPr/>
            </a:pPr>
            <a:r>
              <a:rPr lang="en-US" altLang="en-US" sz="2000" dirty="0">
                <a:solidFill>
                  <a:prstClr val="black"/>
                </a:solidFill>
                <a:latin typeface="Arial" panose="020B0604020202020204" pitchFamily="34" charset="0"/>
              </a:rPr>
              <a:t>Prevention is key: oral hygiene, healthy diet, routine dental visits</a:t>
            </a:r>
          </a:p>
          <a:p>
            <a:pPr eaLnBrk="0" fontAlgn="base" hangingPunct="0">
              <a:spcBef>
                <a:spcPts val="600"/>
              </a:spcBef>
              <a:spcAft>
                <a:spcPct val="0"/>
              </a:spcAft>
              <a:buFont typeface="Arial" panose="020B0604020202020204" pitchFamily="34" charset="0"/>
              <a:buChar char="•"/>
              <a:defRPr/>
            </a:pPr>
            <a:r>
              <a:rPr lang="en-US" altLang="en-US" sz="2000" dirty="0">
                <a:solidFill>
                  <a:prstClr val="black"/>
                </a:solidFill>
                <a:latin typeface="Arial" panose="020B0604020202020204" pitchFamily="34" charset="0"/>
              </a:rPr>
              <a:t>Once cavities occur, restorations (fillings), extractions, and/or root canal are needed </a:t>
            </a:r>
            <a:r>
              <a:rPr lang="en-US" altLang="en-US" sz="2800" b="1" dirty="0">
                <a:solidFill>
                  <a:prstClr val="black"/>
                </a:solidFill>
                <a:latin typeface="Arial" panose="020B0604020202020204" pitchFamily="34" charset="0"/>
              </a:rPr>
              <a:t>	</a:t>
            </a:r>
            <a:endParaRPr lang="en-US" altLang="en-US" sz="2400" dirty="0">
              <a:solidFill>
                <a:prstClr val="black"/>
              </a:solidFill>
              <a:latin typeface="Arial" panose="020B0604020202020204" pitchFamily="34" charset="0"/>
            </a:endParaRPr>
          </a:p>
          <a:p>
            <a:pPr eaLnBrk="0" fontAlgn="base" hangingPunct="0">
              <a:spcBef>
                <a:spcPts val="600"/>
              </a:spcBef>
              <a:spcAft>
                <a:spcPct val="0"/>
              </a:spcAft>
              <a:defRPr/>
            </a:pPr>
            <a:endParaRPr lang="en-US" altLang="en-US" sz="2400" dirty="0">
              <a:solidFill>
                <a:prstClr val="black"/>
              </a:solidFill>
              <a:latin typeface="Arial" panose="020B0604020202020204" pitchFamily="34" charset="0"/>
            </a:endParaRPr>
          </a:p>
          <a:p>
            <a:pPr lvl="1" eaLnBrk="0" fontAlgn="base" hangingPunct="0">
              <a:spcBef>
                <a:spcPct val="20000"/>
              </a:spcBef>
              <a:spcAft>
                <a:spcPct val="0"/>
              </a:spcAft>
              <a:defRPr/>
            </a:pPr>
            <a:endParaRPr lang="en-US" altLang="en-US" sz="2000" dirty="0">
              <a:solidFill>
                <a:prstClr val="black"/>
              </a:solidFill>
              <a:latin typeface="Arial" panose="020B0604020202020204" pitchFamily="34" charset="0"/>
            </a:endParaRPr>
          </a:p>
        </p:txBody>
      </p:sp>
      <p:pic>
        <p:nvPicPr>
          <p:cNvPr id="37892" name="Picture 7" descr="m2_triad">
            <a:extLst>
              <a:ext uri="{FF2B5EF4-FFF2-40B4-BE49-F238E27FC236}">
                <a16:creationId xmlns:a16="http://schemas.microsoft.com/office/drawing/2014/main" id="{1A43D5EF-98EE-46F3-B035-1EB132235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68" y="1182574"/>
            <a:ext cx="2963863"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5">
            <a:extLst>
              <a:ext uri="{FF2B5EF4-FFF2-40B4-BE49-F238E27FC236}">
                <a16:creationId xmlns:a16="http://schemas.microsoft.com/office/drawing/2014/main" id="{3B7D5B39-8A60-4C03-BD3E-4DC630D0273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D1DFEDCC-56D2-48A6-A4A6-EDDBC417E5A8}" type="slidenum">
              <a:rPr lang="en-US" altLang="en-US" sz="1200">
                <a:solidFill>
                  <a:prstClr val="white"/>
                </a:solidFill>
                <a:latin typeface="Arial" panose="020B0604020202020204" pitchFamily="34" charset="0"/>
              </a:rPr>
              <a:pPr fontAlgn="base">
                <a:spcBef>
                  <a:spcPct val="0"/>
                </a:spcBef>
                <a:spcAft>
                  <a:spcPct val="0"/>
                </a:spcAft>
              </a:pPr>
              <a:t>11</a:t>
            </a:fld>
            <a:endParaRPr lang="en-US" altLang="en-US" sz="1200">
              <a:solidFill>
                <a:prstClr val="white"/>
              </a:solidFill>
              <a:latin typeface="Arial" panose="020B0604020202020204" pitchFamily="34" charset="0"/>
            </a:endParaRPr>
          </a:p>
        </p:txBody>
      </p:sp>
      <p:sp>
        <p:nvSpPr>
          <p:cNvPr id="37895" name="Rectangle 3">
            <a:extLst>
              <a:ext uri="{FF2B5EF4-FFF2-40B4-BE49-F238E27FC236}">
                <a16:creationId xmlns:a16="http://schemas.microsoft.com/office/drawing/2014/main" id="{9A55E8D1-D61B-4CBF-8601-F294DC894AE2}"/>
              </a:ext>
            </a:extLst>
          </p:cNvPr>
          <p:cNvSpPr>
            <a:spLocks noChangeArrowheads="1"/>
          </p:cNvSpPr>
          <p:nvPr/>
        </p:nvSpPr>
        <p:spPr bwMode="auto">
          <a:xfrm>
            <a:off x="-114301" y="4605338"/>
            <a:ext cx="10444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400" b="1" dirty="0">
                <a:solidFill>
                  <a:prstClr val="black"/>
                </a:solidFill>
                <a:latin typeface="Arial" panose="020B0604020202020204" pitchFamily="34" charset="0"/>
              </a:rPr>
              <a:t>	</a:t>
            </a:r>
            <a:endParaRPr lang="en-US" altLang="en-US" sz="2000" dirty="0">
              <a:solidFill>
                <a:prstClr val="black"/>
              </a:solidFill>
              <a:latin typeface="Arial" panose="020B0604020202020204" pitchFamily="34" charset="0"/>
            </a:endParaRPr>
          </a:p>
        </p:txBody>
      </p:sp>
      <p:sp>
        <p:nvSpPr>
          <p:cNvPr id="2" name="Rectangle 1">
            <a:extLst>
              <a:ext uri="{FF2B5EF4-FFF2-40B4-BE49-F238E27FC236}">
                <a16:creationId xmlns:a16="http://schemas.microsoft.com/office/drawing/2014/main" id="{1BE799B5-06C9-48D5-9B2E-7C8B1DFF7474}"/>
              </a:ext>
            </a:extLst>
          </p:cNvPr>
          <p:cNvSpPr/>
          <p:nvPr/>
        </p:nvSpPr>
        <p:spPr>
          <a:xfrm>
            <a:off x="270668" y="3925010"/>
            <a:ext cx="2963862" cy="1015663"/>
          </a:xfrm>
          <a:prstGeom prst="rect">
            <a:avLst/>
          </a:prstGeom>
        </p:spPr>
        <p:txBody>
          <a:bodyPr wrap="square">
            <a:spAutoFit/>
          </a:bodyPr>
          <a:lstStyle/>
          <a:p>
            <a:pPr algn="ctr"/>
            <a:r>
              <a:rPr lang="en-US" altLang="en-US" sz="2000" b="1" dirty="0">
                <a:solidFill>
                  <a:prstClr val="black"/>
                </a:solidFill>
                <a:latin typeface="Arial" panose="020B0604020202020204" pitchFamily="34" charset="0"/>
              </a:rPr>
              <a:t>Dental caries is the process of destruction of the tooth</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3F44026C-1E30-451E-9C35-29E4E4953B7C}"/>
              </a:ext>
            </a:extLst>
          </p:cNvPr>
          <p:cNvSpPr>
            <a:spLocks noGrp="1" noChangeArrowheads="1"/>
          </p:cNvSpPr>
          <p:nvPr>
            <p:ph type="title" idx="4294967295"/>
          </p:nvPr>
        </p:nvSpPr>
        <p:spPr bwMode="auto">
          <a:xfrm>
            <a:off x="2044700" y="1241425"/>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b="1">
                <a:solidFill>
                  <a:srgbClr val="3333CC"/>
                </a:solidFill>
              </a:rPr>
              <a:t>Reduce the Risk of Caries Transmission from </a:t>
            </a:r>
            <a:br>
              <a:rPr lang="en-US" altLang="en-US" b="1">
                <a:solidFill>
                  <a:srgbClr val="3333CC"/>
                </a:solidFill>
              </a:rPr>
            </a:br>
            <a:r>
              <a:rPr lang="en-US" altLang="en-US" b="1">
                <a:solidFill>
                  <a:srgbClr val="3333CC"/>
                </a:solidFill>
              </a:rPr>
              <a:t>Mother to Child</a:t>
            </a:r>
          </a:p>
        </p:txBody>
      </p:sp>
      <p:sp>
        <p:nvSpPr>
          <p:cNvPr id="39939" name="Rectangle 3">
            <a:extLst>
              <a:ext uri="{FF2B5EF4-FFF2-40B4-BE49-F238E27FC236}">
                <a16:creationId xmlns:a16="http://schemas.microsoft.com/office/drawing/2014/main" id="{1DCA4A54-2833-4DAF-BD1F-12D35C8B6FAE}"/>
              </a:ext>
            </a:extLst>
          </p:cNvPr>
          <p:cNvSpPr>
            <a:spLocks noGrp="1" noChangeArrowheads="1"/>
          </p:cNvSpPr>
          <p:nvPr>
            <p:ph type="body" idx="4294967295"/>
          </p:nvPr>
        </p:nvSpPr>
        <p:spPr bwMode="auto">
          <a:xfrm>
            <a:off x="898071" y="3635376"/>
            <a:ext cx="4724400" cy="167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r>
              <a:rPr lang="en-US" altLang="en-US" sz="2800" b="1" dirty="0">
                <a:solidFill>
                  <a:srgbClr val="3333CC"/>
                </a:solidFill>
              </a:rPr>
              <a:t>Chapter Objective</a:t>
            </a:r>
          </a:p>
          <a:p>
            <a:r>
              <a:rPr lang="en-US" altLang="en-US" sz="2800" dirty="0">
                <a:solidFill>
                  <a:srgbClr val="3333CC"/>
                </a:solidFill>
              </a:rPr>
              <a:t>Reduce the risk of caries transmission from mother to child</a:t>
            </a:r>
            <a:endParaRPr lang="en-US" altLang="en-US" sz="2800" b="1" dirty="0">
              <a:solidFill>
                <a:srgbClr val="3333CC"/>
              </a:solidFill>
            </a:endParaRPr>
          </a:p>
        </p:txBody>
      </p:sp>
      <p:pic>
        <p:nvPicPr>
          <p:cNvPr id="39940" name="Picture 5">
            <a:extLst>
              <a:ext uri="{FF2B5EF4-FFF2-40B4-BE49-F238E27FC236}">
                <a16:creationId xmlns:a16="http://schemas.microsoft.com/office/drawing/2014/main" id="{DDBD340A-F1CB-4F04-95C3-B627754C8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024" y="3484564"/>
            <a:ext cx="35909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12">
            <a:extLst>
              <a:ext uri="{FF2B5EF4-FFF2-40B4-BE49-F238E27FC236}">
                <a16:creationId xmlns:a16="http://schemas.microsoft.com/office/drawing/2014/main" id="{84CA1962-CCD7-47EF-BB6D-CDF6EBD41A4A}"/>
              </a:ext>
            </a:extLst>
          </p:cNvPr>
          <p:cNvSpPr txBox="1">
            <a:spLocks noChangeArrowheads="1"/>
          </p:cNvSpPr>
          <p:nvPr/>
        </p:nvSpPr>
        <p:spPr bwMode="auto">
          <a:xfrm>
            <a:off x="7080023" y="5875339"/>
            <a:ext cx="3590925" cy="176330"/>
          </a:xfrm>
          <a:prstGeom prst="rect">
            <a:avLst/>
          </a:prstGeom>
          <a:solidFill>
            <a:srgbClr val="FFFFFF">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lnSpc>
                <a:spcPts val="600"/>
              </a:lnSpc>
              <a:spcBef>
                <a:spcPct val="0"/>
              </a:spcBef>
              <a:spcAft>
                <a:spcPct val="0"/>
              </a:spcAft>
            </a:pPr>
            <a:r>
              <a:rPr lang="en-US" altLang="en-US" sz="800">
                <a:solidFill>
                  <a:prstClr val="black"/>
                </a:solidFill>
                <a:latin typeface="Arial" panose="020B0604020202020204" pitchFamily="34" charset="0"/>
              </a:rPr>
              <a:t>Image: Jupiterimages/Photos.com</a:t>
            </a:r>
            <a:endParaRPr lang="en-US" altLang="en-US" sz="800">
              <a:solidFill>
                <a:prstClr val="black"/>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697915C-6C57-491F-B383-5B87EAA3286B}"/>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Maternal-Child Linkage</a:t>
            </a:r>
          </a:p>
        </p:txBody>
      </p:sp>
      <p:sp>
        <p:nvSpPr>
          <p:cNvPr id="41987" name="Rectangle 10">
            <a:extLst>
              <a:ext uri="{FF2B5EF4-FFF2-40B4-BE49-F238E27FC236}">
                <a16:creationId xmlns:a16="http://schemas.microsoft.com/office/drawing/2014/main" id="{AC4BFF76-3501-41EF-B6EA-A38C98022FCB}"/>
              </a:ext>
            </a:extLst>
          </p:cNvPr>
          <p:cNvSpPr>
            <a:spLocks noChangeArrowheads="1"/>
          </p:cNvSpPr>
          <p:nvPr/>
        </p:nvSpPr>
        <p:spPr bwMode="auto">
          <a:xfrm>
            <a:off x="1752600" y="930012"/>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400" dirty="0">
                <a:solidFill>
                  <a:prstClr val="black"/>
                </a:solidFill>
                <a:latin typeface="Arial" panose="020B0604020202020204" pitchFamily="34" charset="0"/>
              </a:rPr>
              <a:t>Dental caries is a transmissible disease! </a:t>
            </a:r>
            <a:endParaRPr lang="en-US" altLang="en-US" dirty="0"/>
          </a:p>
        </p:txBody>
      </p:sp>
      <p:sp>
        <p:nvSpPr>
          <p:cNvPr id="41988" name="Rectangle 3">
            <a:extLst>
              <a:ext uri="{FF2B5EF4-FFF2-40B4-BE49-F238E27FC236}">
                <a16:creationId xmlns:a16="http://schemas.microsoft.com/office/drawing/2014/main" id="{26BEBBC1-7BA0-45F8-9DDA-AF24A9107320}"/>
              </a:ext>
            </a:extLst>
          </p:cNvPr>
          <p:cNvSpPr>
            <a:spLocks noChangeArrowheads="1"/>
          </p:cNvSpPr>
          <p:nvPr/>
        </p:nvSpPr>
        <p:spPr bwMode="auto">
          <a:xfrm>
            <a:off x="0" y="1499661"/>
            <a:ext cx="11870267"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85800" indent="-2286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Mothers are the main source of passing caries-causing bacteria to their infants</a:t>
            </a:r>
          </a:p>
          <a:p>
            <a:pPr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Any caregiver is a potential source of transmission</a:t>
            </a:r>
          </a:p>
          <a:p>
            <a:pPr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Transmission occurs via saliva contact such as tasting food</a:t>
            </a:r>
          </a:p>
          <a:p>
            <a:pPr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If caregiver bacterial levels are high, transmission is more likely</a:t>
            </a:r>
          </a:p>
          <a:p>
            <a:pPr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Transmission can occur even before the first teeth erupt</a:t>
            </a:r>
          </a:p>
          <a:p>
            <a:pPr lvl="2"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Babies born by caesarean delivery more likely to have early acquisition of S. </a:t>
            </a:r>
            <a:r>
              <a:rPr lang="en-US" altLang="en-US" sz="2200" dirty="0" err="1">
                <a:solidFill>
                  <a:prstClr val="black"/>
                </a:solidFill>
                <a:latin typeface="Arial" panose="020B0604020202020204" pitchFamily="34" charset="0"/>
              </a:rPr>
              <a:t>mutans</a:t>
            </a:r>
            <a:endParaRPr lang="en-US" altLang="en-US" sz="2200" dirty="0">
              <a:solidFill>
                <a:prstClr val="black"/>
              </a:solidFill>
              <a:latin typeface="Arial" panose="020B0604020202020204" pitchFamily="34" charset="0"/>
            </a:endParaRPr>
          </a:p>
          <a:p>
            <a:pPr lvl="2"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May be due to decreased exposure to maternal microorganisms during birth, compete for colonization in the </a:t>
            </a:r>
            <a:r>
              <a:rPr lang="en-US" altLang="en-US" sz="2200" dirty="0" err="1">
                <a:solidFill>
                  <a:prstClr val="black"/>
                </a:solidFill>
                <a:latin typeface="Arial" panose="020B0604020202020204" pitchFamily="34" charset="0"/>
              </a:rPr>
              <a:t>predentate</a:t>
            </a:r>
            <a:r>
              <a:rPr lang="en-US" altLang="en-US" sz="2200" dirty="0">
                <a:solidFill>
                  <a:prstClr val="black"/>
                </a:solidFill>
                <a:latin typeface="Arial" panose="020B0604020202020204" pitchFamily="34" charset="0"/>
              </a:rPr>
              <a:t> mouth</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If colonization is delayed (&gt;age 2), child may have fewer caries</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Caregivers often pass on bad habits (high sugar intake, poor oral hygiene)</a:t>
            </a:r>
            <a:r>
              <a:rPr lang="en-US" altLang="en-US" sz="2000" dirty="0">
                <a:solidFill>
                  <a:prstClr val="black"/>
                </a:solidFill>
                <a:latin typeface="Arial" panose="020B0604020202020204" pitchFamily="34" charset="0"/>
              </a:rPr>
              <a:t> </a:t>
            </a:r>
          </a:p>
          <a:p>
            <a:pPr marL="457200" lvl="1" indent="0" algn="ctr" eaLnBrk="0" fontAlgn="base" hangingPunct="0">
              <a:spcBef>
                <a:spcPct val="20000"/>
              </a:spcBef>
              <a:spcAft>
                <a:spcPct val="0"/>
              </a:spcAft>
            </a:pPr>
            <a:endParaRPr lang="en-US" altLang="en-US" sz="1200" b="1" dirty="0">
              <a:solidFill>
                <a:prstClr val="black"/>
              </a:solidFill>
              <a:latin typeface="Arial" panose="020B0604020202020204" pitchFamily="34" charset="0"/>
            </a:endParaRPr>
          </a:p>
          <a:p>
            <a:pPr marL="457200" lvl="1" indent="0" algn="ctr" eaLnBrk="0" fontAlgn="base" hangingPunct="0">
              <a:spcBef>
                <a:spcPct val="20000"/>
              </a:spcBef>
              <a:spcAft>
                <a:spcPct val="0"/>
              </a:spcAft>
            </a:pPr>
            <a:r>
              <a:rPr lang="en-US" altLang="en-US" sz="2400" b="1" dirty="0">
                <a:solidFill>
                  <a:prstClr val="black"/>
                </a:solidFill>
                <a:latin typeface="Arial" panose="020B0604020202020204" pitchFamily="34" charset="0"/>
              </a:rPr>
              <a:t>Message is: BRUSH FOR TWO!</a:t>
            </a:r>
          </a:p>
        </p:txBody>
      </p:sp>
      <p:sp>
        <p:nvSpPr>
          <p:cNvPr id="41989" name="Slide Number Placeholder 4">
            <a:extLst>
              <a:ext uri="{FF2B5EF4-FFF2-40B4-BE49-F238E27FC236}">
                <a16:creationId xmlns:a16="http://schemas.microsoft.com/office/drawing/2014/main" id="{14059CE1-FE24-4D71-96CF-4AB1C1A4D23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A40B6ABC-96DA-4F08-931B-EFF816592C85}" type="slidenum">
              <a:rPr lang="en-US" altLang="en-US" sz="1200">
                <a:solidFill>
                  <a:prstClr val="white"/>
                </a:solidFill>
                <a:latin typeface="Arial" panose="020B0604020202020204" pitchFamily="34" charset="0"/>
              </a:rPr>
              <a:pPr fontAlgn="base">
                <a:spcBef>
                  <a:spcPct val="0"/>
                </a:spcBef>
                <a:spcAft>
                  <a:spcPct val="0"/>
                </a:spcAft>
              </a:pPr>
              <a:t>13</a:t>
            </a:fld>
            <a:endParaRPr lang="en-US" altLang="en-US" sz="1200">
              <a:solidFill>
                <a:prstClr val="white"/>
              </a:solidFill>
              <a:latin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a:extLst>
              <a:ext uri="{FF2B5EF4-FFF2-40B4-BE49-F238E27FC236}">
                <a16:creationId xmlns:a16="http://schemas.microsoft.com/office/drawing/2014/main" id="{77C5FB62-F8C6-4B04-8B6D-DF6BF840917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2F271E37-64FA-4F42-ADF6-C2554B86F18B}" type="slidenum">
              <a:rPr lang="en-US" altLang="en-US" sz="1200">
                <a:solidFill>
                  <a:prstClr val="white"/>
                </a:solidFill>
                <a:latin typeface="Arial" panose="020B0604020202020204" pitchFamily="34" charset="0"/>
              </a:rPr>
              <a:pPr fontAlgn="base">
                <a:spcBef>
                  <a:spcPct val="0"/>
                </a:spcBef>
                <a:spcAft>
                  <a:spcPct val="0"/>
                </a:spcAft>
              </a:pPr>
              <a:t>14</a:t>
            </a:fld>
            <a:endParaRPr lang="en-US" altLang="en-US" sz="1200">
              <a:solidFill>
                <a:prstClr val="white"/>
              </a:solidFill>
              <a:latin typeface="Arial" panose="020B0604020202020204" pitchFamily="34" charset="0"/>
            </a:endParaRPr>
          </a:p>
        </p:txBody>
      </p:sp>
      <p:sp>
        <p:nvSpPr>
          <p:cNvPr id="44035" name="Rectangle 2">
            <a:extLst>
              <a:ext uri="{FF2B5EF4-FFF2-40B4-BE49-F238E27FC236}">
                <a16:creationId xmlns:a16="http://schemas.microsoft.com/office/drawing/2014/main" id="{6518154C-0A6D-41FE-8004-AF0C75A1C28D}"/>
              </a:ext>
            </a:extLst>
          </p:cNvPr>
          <p:cNvSpPr txBox="1">
            <a:spLocks noChangeArrowheads="1"/>
          </p:cNvSpPr>
          <p:nvPr/>
        </p:nvSpPr>
        <p:spPr bwMode="auto">
          <a:xfrm>
            <a:off x="16764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4400">
                <a:solidFill>
                  <a:prstClr val="white"/>
                </a:solidFill>
                <a:latin typeface="Tahoma" panose="020B0604030504040204" pitchFamily="34" charset="0"/>
                <a:cs typeface="Tahoma" panose="020B0604030504040204" pitchFamily="34" charset="0"/>
              </a:rPr>
              <a:t>Reducing the Risk</a:t>
            </a:r>
          </a:p>
        </p:txBody>
      </p:sp>
      <p:sp>
        <p:nvSpPr>
          <p:cNvPr id="52228" name="Rectangle 3">
            <a:extLst>
              <a:ext uri="{FF2B5EF4-FFF2-40B4-BE49-F238E27FC236}">
                <a16:creationId xmlns:a16="http://schemas.microsoft.com/office/drawing/2014/main" id="{5216825A-CF70-4ACF-842E-AB6D7618D6BB}"/>
              </a:ext>
            </a:extLst>
          </p:cNvPr>
          <p:cNvSpPr>
            <a:spLocks noChangeArrowheads="1"/>
          </p:cNvSpPr>
          <p:nvPr/>
        </p:nvSpPr>
        <p:spPr bwMode="auto">
          <a:xfrm>
            <a:off x="406400" y="1173162"/>
            <a:ext cx="6477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ts val="1200"/>
              </a:spcBef>
              <a:spcAft>
                <a:spcPts val="600"/>
              </a:spcAft>
              <a:defRPr/>
            </a:pPr>
            <a:r>
              <a:rPr lang="en-US" altLang="en-US" sz="2400" b="1" dirty="0">
                <a:solidFill>
                  <a:prstClr val="black"/>
                </a:solidFill>
                <a:latin typeface="Arial" panose="020B0604020202020204" pitchFamily="34" charset="0"/>
              </a:rPr>
              <a:t>	</a:t>
            </a:r>
            <a:r>
              <a:rPr lang="en-US" altLang="en-US" sz="2600" b="1" dirty="0">
                <a:solidFill>
                  <a:prstClr val="black"/>
                </a:solidFill>
                <a:latin typeface="Arial" panose="020B0604020202020204" pitchFamily="34" charset="0"/>
              </a:rPr>
              <a:t>Untreated caries can lead to:</a:t>
            </a:r>
          </a:p>
          <a:p>
            <a:pPr marL="800100" lvl="1" indent="-342900" eaLnBrk="0" fontAlgn="base" hangingPunct="0">
              <a:spcBef>
                <a:spcPts val="600"/>
              </a:spcBef>
              <a:spcAft>
                <a:spcPct val="0"/>
              </a:spcAft>
              <a:buFont typeface="Arial" panose="020B0604020202020204" pitchFamily="34" charset="0"/>
              <a:buChar char="•"/>
              <a:defRPr/>
            </a:pPr>
            <a:r>
              <a:rPr lang="en-US" altLang="en-US" sz="2200" dirty="0">
                <a:solidFill>
                  <a:prstClr val="black"/>
                </a:solidFill>
                <a:latin typeface="Arial" panose="020B0604020202020204" pitchFamily="34" charset="0"/>
              </a:rPr>
              <a:t>Infections	</a:t>
            </a:r>
          </a:p>
          <a:p>
            <a:pPr marL="800100" lvl="1" indent="-342900" eaLnBrk="0" fontAlgn="base" hangingPunct="0">
              <a:spcBef>
                <a:spcPts val="600"/>
              </a:spcBef>
              <a:spcAft>
                <a:spcPct val="0"/>
              </a:spcAft>
              <a:buFont typeface="Arial" panose="020B0604020202020204" pitchFamily="34" charset="0"/>
              <a:buChar char="•"/>
              <a:defRPr/>
            </a:pPr>
            <a:r>
              <a:rPr lang="en-US" altLang="en-US" sz="2200" dirty="0">
                <a:solidFill>
                  <a:prstClr val="black"/>
                </a:solidFill>
                <a:latin typeface="Arial" panose="020B0604020202020204" pitchFamily="34" charset="0"/>
              </a:rPr>
              <a:t>Pain 		</a:t>
            </a:r>
          </a:p>
          <a:p>
            <a:pPr marL="800100" lvl="1" indent="-342900" eaLnBrk="0" fontAlgn="base" hangingPunct="0">
              <a:spcBef>
                <a:spcPts val="600"/>
              </a:spcBef>
              <a:spcAft>
                <a:spcPct val="0"/>
              </a:spcAft>
              <a:buFont typeface="Arial" panose="020B0604020202020204" pitchFamily="34" charset="0"/>
              <a:buChar char="•"/>
              <a:defRPr/>
            </a:pPr>
            <a:r>
              <a:rPr lang="en-US" altLang="en-US" sz="2200" dirty="0">
                <a:solidFill>
                  <a:prstClr val="black"/>
                </a:solidFill>
                <a:latin typeface="Arial" panose="020B0604020202020204" pitchFamily="34" charset="0"/>
              </a:rPr>
              <a:t>Poor self-esteem	</a:t>
            </a:r>
            <a:r>
              <a:rPr lang="en-US" altLang="en-US" sz="2000" dirty="0">
                <a:solidFill>
                  <a:prstClr val="black"/>
                </a:solidFill>
                <a:latin typeface="Arial" panose="020B0604020202020204" pitchFamily="34" charset="0"/>
              </a:rPr>
              <a:t>	</a:t>
            </a:r>
          </a:p>
          <a:p>
            <a:pPr eaLnBrk="0" fontAlgn="base" hangingPunct="0">
              <a:spcBef>
                <a:spcPct val="20000"/>
              </a:spcBef>
              <a:spcAft>
                <a:spcPct val="0"/>
              </a:spcAft>
              <a:defRPr/>
            </a:pPr>
            <a:r>
              <a:rPr lang="en-US" altLang="en-US" sz="2400" b="1" dirty="0">
                <a:solidFill>
                  <a:prstClr val="black"/>
                </a:solidFill>
                <a:latin typeface="Arial" panose="020B0604020202020204" pitchFamily="34" charset="0"/>
              </a:rPr>
              <a:t>		</a:t>
            </a:r>
            <a:endParaRPr lang="en-US" altLang="en-US" sz="2000" dirty="0">
              <a:solidFill>
                <a:prstClr val="black"/>
              </a:solidFill>
              <a:latin typeface="Arial" panose="020B0604020202020204" pitchFamily="34" charset="0"/>
            </a:endParaRPr>
          </a:p>
          <a:p>
            <a:pPr lvl="1" eaLnBrk="0" fontAlgn="base" hangingPunct="0">
              <a:spcBef>
                <a:spcPct val="20000"/>
              </a:spcBef>
              <a:spcAft>
                <a:spcPct val="0"/>
              </a:spcAft>
              <a:defRPr/>
            </a:pPr>
            <a:endParaRPr lang="en-US" altLang="en-US" sz="2000" dirty="0">
              <a:solidFill>
                <a:prstClr val="black"/>
              </a:solidFill>
              <a:latin typeface="Arial" panose="020B0604020202020204" pitchFamily="34" charset="0"/>
            </a:endParaRPr>
          </a:p>
        </p:txBody>
      </p:sp>
      <p:pic>
        <p:nvPicPr>
          <p:cNvPr id="44037" name="Picture 4" descr="untitled01">
            <a:extLst>
              <a:ext uri="{FF2B5EF4-FFF2-40B4-BE49-F238E27FC236}">
                <a16:creationId xmlns:a16="http://schemas.microsoft.com/office/drawing/2014/main" id="{1DDD7BDD-1074-4A7D-A9A7-58DB476B0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82" t="15704" r="2820" b="7501"/>
          <a:stretch>
            <a:fillRect/>
          </a:stretch>
        </p:blipFill>
        <p:spPr bwMode="auto">
          <a:xfrm>
            <a:off x="9372600" y="1026319"/>
            <a:ext cx="23622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5">
            <a:extLst>
              <a:ext uri="{FF2B5EF4-FFF2-40B4-BE49-F238E27FC236}">
                <a16:creationId xmlns:a16="http://schemas.microsoft.com/office/drawing/2014/main" id="{DBDEC565-A1E0-444B-8B7D-02A76655DE98}"/>
              </a:ext>
            </a:extLst>
          </p:cNvPr>
          <p:cNvSpPr>
            <a:spLocks noChangeArrowheads="1"/>
          </p:cNvSpPr>
          <p:nvPr/>
        </p:nvSpPr>
        <p:spPr bwMode="auto">
          <a:xfrm>
            <a:off x="9906000" y="2462212"/>
            <a:ext cx="1219200" cy="304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en-US" altLang="en-US">
              <a:solidFill>
                <a:prstClr val="black"/>
              </a:solidFill>
              <a:latin typeface="Arial" panose="020B0604020202020204" pitchFamily="34" charset="0"/>
            </a:endParaRPr>
          </a:p>
        </p:txBody>
      </p:sp>
      <p:sp>
        <p:nvSpPr>
          <p:cNvPr id="44039" name="Text Box 10">
            <a:extLst>
              <a:ext uri="{FF2B5EF4-FFF2-40B4-BE49-F238E27FC236}">
                <a16:creationId xmlns:a16="http://schemas.microsoft.com/office/drawing/2014/main" id="{1471B31E-F648-4588-BA3A-6EE09F0AF7F9}"/>
              </a:ext>
            </a:extLst>
          </p:cNvPr>
          <p:cNvSpPr txBox="1">
            <a:spLocks noChangeArrowheads="1"/>
          </p:cNvSpPr>
          <p:nvPr/>
        </p:nvSpPr>
        <p:spPr bwMode="auto">
          <a:xfrm>
            <a:off x="9829800" y="4079880"/>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a:solidFill>
                  <a:prstClr val="black"/>
                </a:solidFill>
                <a:latin typeface="Arial" panose="020B0604020202020204" pitchFamily="34" charset="0"/>
              </a:rPr>
              <a:t>Photo: ICOHP </a:t>
            </a:r>
          </a:p>
        </p:txBody>
      </p:sp>
      <p:sp>
        <p:nvSpPr>
          <p:cNvPr id="44040" name="Rectangle 3">
            <a:extLst>
              <a:ext uri="{FF2B5EF4-FFF2-40B4-BE49-F238E27FC236}">
                <a16:creationId xmlns:a16="http://schemas.microsoft.com/office/drawing/2014/main" id="{0DD800A0-7542-44E9-9D53-DB48E4E93C53}"/>
              </a:ext>
            </a:extLst>
          </p:cNvPr>
          <p:cNvSpPr>
            <a:spLocks noChangeArrowheads="1"/>
          </p:cNvSpPr>
          <p:nvPr/>
        </p:nvSpPr>
        <p:spPr bwMode="auto">
          <a:xfrm>
            <a:off x="479424" y="3294062"/>
            <a:ext cx="83359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ts val="1200"/>
              </a:spcBef>
              <a:spcAft>
                <a:spcPct val="0"/>
              </a:spcAft>
            </a:pPr>
            <a:r>
              <a:rPr lang="en-US" altLang="en-US" sz="2400" b="1" dirty="0">
                <a:solidFill>
                  <a:prstClr val="black"/>
                </a:solidFill>
                <a:latin typeface="Arial" panose="020B0604020202020204" pitchFamily="34" charset="0"/>
              </a:rPr>
              <a:t>	</a:t>
            </a:r>
            <a:r>
              <a:rPr lang="en-US" altLang="en-US" sz="2600" b="1" dirty="0">
                <a:solidFill>
                  <a:prstClr val="black"/>
                </a:solidFill>
                <a:latin typeface="Arial" panose="020B0604020202020204" pitchFamily="34" charset="0"/>
              </a:rPr>
              <a:t>Caregivers can decrease their own </a:t>
            </a:r>
            <a:br>
              <a:rPr lang="en-US" altLang="en-US" sz="2600" b="1" dirty="0">
                <a:solidFill>
                  <a:prstClr val="black"/>
                </a:solidFill>
                <a:latin typeface="Arial" panose="020B0604020202020204" pitchFamily="34" charset="0"/>
              </a:rPr>
            </a:br>
            <a:r>
              <a:rPr lang="en-US" altLang="en-US" sz="2600" b="1" dirty="0">
                <a:solidFill>
                  <a:prstClr val="black"/>
                </a:solidFill>
                <a:latin typeface="Arial" panose="020B0604020202020204" pitchFamily="34" charset="0"/>
              </a:rPr>
              <a:t>caries levels by:   </a:t>
            </a:r>
            <a:r>
              <a:rPr lang="en-US" altLang="en-US" sz="2600" dirty="0">
                <a:solidFill>
                  <a:prstClr val="black"/>
                </a:solidFill>
                <a:latin typeface="Arial" panose="020B0604020202020204" pitchFamily="34" charset="0"/>
              </a:rPr>
              <a:t> </a:t>
            </a:r>
          </a:p>
          <a:p>
            <a:pPr lvl="1" eaLnBrk="0" fontAlgn="base" hangingPunct="0">
              <a:spcBef>
                <a:spcPts val="6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Receiving regular comprehensive dental care, including during pregnancy </a:t>
            </a:r>
          </a:p>
          <a:p>
            <a:pPr lvl="1" eaLnBrk="0" fontAlgn="base" hangingPunct="0">
              <a:spcBef>
                <a:spcPts val="6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Limiting the frequency of sugar in the diet </a:t>
            </a:r>
          </a:p>
          <a:p>
            <a:pPr lvl="1" eaLnBrk="0" fontAlgn="base" hangingPunct="0">
              <a:spcBef>
                <a:spcPts val="6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Maintaining excellent oral hygiene</a:t>
            </a:r>
          </a:p>
          <a:p>
            <a:pPr eaLnBrk="0" fontAlgn="base" hangingPunct="0">
              <a:spcBef>
                <a:spcPct val="20000"/>
              </a:spcBef>
              <a:spcAft>
                <a:spcPct val="0"/>
              </a:spcAft>
            </a:pPr>
            <a:r>
              <a:rPr lang="en-US" altLang="en-US" sz="2200" b="1" dirty="0">
                <a:solidFill>
                  <a:prstClr val="black"/>
                </a:solidFill>
                <a:latin typeface="Arial" panose="020B0604020202020204" pitchFamily="34" charset="0"/>
              </a:rPr>
              <a:t>	</a:t>
            </a:r>
            <a:endParaRPr lang="en-US" altLang="en-US" sz="2200" dirty="0">
              <a:solidFill>
                <a:prstClr val="black"/>
              </a:solidFill>
              <a:latin typeface="Arial" panose="020B0604020202020204" pitchFamily="34" charset="0"/>
            </a:endParaRPr>
          </a:p>
          <a:p>
            <a:pPr lvl="1" eaLnBrk="0" fontAlgn="base" hangingPunct="0">
              <a:spcBef>
                <a:spcPct val="20000"/>
              </a:spcBef>
              <a:spcAft>
                <a:spcPct val="0"/>
              </a:spcAft>
            </a:pPr>
            <a:endParaRPr lang="en-US" altLang="en-US" sz="2000" dirty="0">
              <a:solidFill>
                <a:prstClr val="black"/>
              </a:solidFill>
              <a:latin typeface="Arial" panose="020B0604020202020204" pitchFamily="34" charset="0"/>
            </a:endParaRPr>
          </a:p>
        </p:txBody>
      </p:sp>
      <p:sp>
        <p:nvSpPr>
          <p:cNvPr id="44041" name="TextBox 1">
            <a:extLst>
              <a:ext uri="{FF2B5EF4-FFF2-40B4-BE49-F238E27FC236}">
                <a16:creationId xmlns:a16="http://schemas.microsoft.com/office/drawing/2014/main" id="{0577F26E-2AEA-4673-ADC7-8D911F3B8BE1}"/>
              </a:ext>
            </a:extLst>
          </p:cNvPr>
          <p:cNvSpPr txBox="1">
            <a:spLocks noChangeArrowheads="1"/>
          </p:cNvSpPr>
          <p:nvPr/>
        </p:nvSpPr>
        <p:spPr bwMode="auto">
          <a:xfrm>
            <a:off x="4187825" y="1663700"/>
            <a:ext cx="38163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000">
                <a:solidFill>
                  <a:srgbClr val="FFFFFF"/>
                </a:solidFill>
                <a:latin typeface="Calibri" panose="020F0502020204030204" pitchFamily="34" charset="0"/>
                <a:cs typeface="Arial" panose="020B0604020202020204" pitchFamily="34" charset="0"/>
              </a:defRPr>
            </a:lvl1pPr>
            <a:lvl2pPr marL="800100" indent="-34290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lvl="1" eaLnBrk="0" fontAlgn="base" hangingPunct="0">
              <a:spcBef>
                <a:spcPts val="6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Missed school/Work</a:t>
            </a:r>
          </a:p>
          <a:p>
            <a:pPr lvl="1" eaLnBrk="0" fontAlgn="base" hangingPunct="0">
              <a:spcBef>
                <a:spcPts val="6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Nutritional deficiencies</a:t>
            </a:r>
          </a:p>
          <a:p>
            <a:pPr lvl="1" eaLnBrk="0" fontAlgn="base" hangingPunct="0">
              <a:spcBef>
                <a:spcPts val="6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Sleep disruption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6950BE4-347B-404A-B630-383B8723787F}"/>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Postpartum Interventions</a:t>
            </a:r>
          </a:p>
        </p:txBody>
      </p:sp>
      <p:sp>
        <p:nvSpPr>
          <p:cNvPr id="46083" name="Rectangle 3">
            <a:extLst>
              <a:ext uri="{FF2B5EF4-FFF2-40B4-BE49-F238E27FC236}">
                <a16:creationId xmlns:a16="http://schemas.microsoft.com/office/drawing/2014/main" id="{BA999108-5778-4065-A551-DEFD086A7042}"/>
              </a:ext>
            </a:extLst>
          </p:cNvPr>
          <p:cNvSpPr>
            <a:spLocks noChangeArrowheads="1"/>
          </p:cNvSpPr>
          <p:nvPr/>
        </p:nvSpPr>
        <p:spPr bwMode="auto">
          <a:xfrm>
            <a:off x="323849" y="1050926"/>
            <a:ext cx="11606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Promote breast feeding </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Breast fed children are less likely to develop caries</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American Academy of Pediatrics recommends exclusive breastfeeding for the first 6 months of life and continuing until at least age 12 months</a:t>
            </a:r>
            <a:endParaRPr lang="en-US" altLang="en-US" sz="2000" b="1" dirty="0">
              <a:solidFill>
                <a:prstClr val="black"/>
              </a:solidFill>
              <a:latin typeface="Arial" panose="020B0604020202020204" pitchFamily="34" charset="0"/>
            </a:endParaRP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Consider xylitol gum or brief chlorhexidine rinse programs for mothers until child is age 2 </a:t>
            </a: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Child care:</a:t>
            </a:r>
          </a:p>
          <a:p>
            <a:pPr lvl="2"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Ensure children are not put to bed with a bottle </a:t>
            </a:r>
          </a:p>
          <a:p>
            <a:pPr marL="1714500" lvl="3" indent="-342900"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Teeth are at highest risk overnight when saliva levels are low</a:t>
            </a:r>
          </a:p>
          <a:p>
            <a:pPr lvl="2"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Gently clean infants' gums after breastfeeding, brush twice daily with smear of fluoride toothpaste once teeth erupt (AAP AAPD recommendation)</a:t>
            </a:r>
          </a:p>
          <a:p>
            <a:pPr lvl="2"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Recommend children see a dentist at 12 months of age </a:t>
            </a:r>
          </a:p>
          <a:p>
            <a:pPr lvl="1" eaLnBrk="0" fontAlgn="base" hangingPunct="0">
              <a:spcBef>
                <a:spcPct val="20000"/>
              </a:spcBef>
              <a:spcAft>
                <a:spcPct val="0"/>
              </a:spcAft>
              <a:buFont typeface="Arial" panose="020B0604020202020204" pitchFamily="34" charset="0"/>
              <a:buChar char="•"/>
            </a:pPr>
            <a:endParaRPr lang="en-US" altLang="en-US" sz="2400" b="1" dirty="0">
              <a:solidFill>
                <a:prstClr val="black"/>
              </a:solidFill>
              <a:latin typeface="Arial" panose="020B0604020202020204" pitchFamily="34" charset="0"/>
            </a:endParaRPr>
          </a:p>
        </p:txBody>
      </p:sp>
      <p:sp>
        <p:nvSpPr>
          <p:cNvPr id="46084" name="Slide Number Placeholder 3">
            <a:extLst>
              <a:ext uri="{FF2B5EF4-FFF2-40B4-BE49-F238E27FC236}">
                <a16:creationId xmlns:a16="http://schemas.microsoft.com/office/drawing/2014/main" id="{18EF7587-B2BE-4856-8260-F758F2B0D3F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C460EF73-C453-4230-8E25-947758643B6B}" type="slidenum">
              <a:rPr lang="en-US" altLang="en-US" sz="1200">
                <a:solidFill>
                  <a:prstClr val="white"/>
                </a:solidFill>
                <a:latin typeface="Arial" panose="020B0604020202020204" pitchFamily="34" charset="0"/>
              </a:rPr>
              <a:pPr fontAlgn="base">
                <a:spcBef>
                  <a:spcPct val="0"/>
                </a:spcBef>
                <a:spcAft>
                  <a:spcPct val="0"/>
                </a:spcAft>
              </a:pPr>
              <a:t>15</a:t>
            </a:fld>
            <a:endParaRPr lang="en-US" altLang="en-US" sz="1200">
              <a:solidFill>
                <a:prstClr val="white"/>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4213DE5-DA35-4E82-91EE-CA7AD0245B89}"/>
              </a:ext>
            </a:extLst>
          </p:cNvPr>
          <p:cNvSpPr>
            <a:spLocks noChangeArrowheads="1"/>
          </p:cNvSpPr>
          <p:nvPr/>
        </p:nvSpPr>
        <p:spPr bwMode="auto">
          <a:xfrm>
            <a:off x="1523999" y="1447800"/>
            <a:ext cx="940525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en-US" altLang="en-US" sz="4000" b="1" dirty="0">
                <a:solidFill>
                  <a:srgbClr val="3333CC"/>
                </a:solidFill>
                <a:latin typeface="Tahoma" panose="020B0604030504040204" pitchFamily="34" charset="0"/>
                <a:cs typeface="Tahoma" panose="020B0604030504040204" pitchFamily="34" charset="0"/>
              </a:rPr>
              <a:t>Effects of Periodontal Disease on Pregnancy</a:t>
            </a:r>
          </a:p>
        </p:txBody>
      </p:sp>
      <p:sp>
        <p:nvSpPr>
          <p:cNvPr id="39939" name="Rectangle 4">
            <a:extLst>
              <a:ext uri="{FF2B5EF4-FFF2-40B4-BE49-F238E27FC236}">
                <a16:creationId xmlns:a16="http://schemas.microsoft.com/office/drawing/2014/main" id="{2D6A79B2-6CEB-4593-8352-B6DC5A05C85E}"/>
              </a:ext>
            </a:extLst>
          </p:cNvPr>
          <p:cNvSpPr>
            <a:spLocks noGrp="1" noChangeArrowheads="1"/>
          </p:cNvSpPr>
          <p:nvPr>
            <p:ph type="body" idx="4294967295"/>
          </p:nvPr>
        </p:nvSpPr>
        <p:spPr bwMode="auto">
          <a:xfrm>
            <a:off x="1181101" y="3429000"/>
            <a:ext cx="5715000" cy="1524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Arial" panose="020B0604020202020204" pitchFamily="34" charset="0"/>
              <a:buNone/>
              <a:defRPr/>
            </a:pPr>
            <a:r>
              <a:rPr lang="en-US" altLang="en-US" sz="2800" b="1" dirty="0">
                <a:solidFill>
                  <a:srgbClr val="3333CC"/>
                </a:solidFill>
              </a:rPr>
              <a:t>Chapter Objective</a:t>
            </a:r>
          </a:p>
          <a:p>
            <a:pPr marL="693738">
              <a:lnSpc>
                <a:spcPct val="80000"/>
              </a:lnSpc>
              <a:spcBef>
                <a:spcPts val="800"/>
              </a:spcBef>
              <a:defRPr/>
            </a:pPr>
            <a:r>
              <a:rPr lang="en-US" altLang="en-US" sz="2800" dirty="0">
                <a:solidFill>
                  <a:srgbClr val="3333CC"/>
                </a:solidFill>
              </a:rPr>
              <a:t>Apply the evidence for periodontitis affecting perinatal outcomes</a:t>
            </a:r>
          </a:p>
        </p:txBody>
      </p:sp>
      <p:pic>
        <p:nvPicPr>
          <p:cNvPr id="48132" name="Picture 3" descr="m5_CO_anat.jpg">
            <a:extLst>
              <a:ext uri="{FF2B5EF4-FFF2-40B4-BE49-F238E27FC236}">
                <a16:creationId xmlns:a16="http://schemas.microsoft.com/office/drawing/2014/main" id="{877CF685-8A03-4881-92A6-F4EE8A4973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111501"/>
            <a:ext cx="23622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12">
            <a:extLst>
              <a:ext uri="{FF2B5EF4-FFF2-40B4-BE49-F238E27FC236}">
                <a16:creationId xmlns:a16="http://schemas.microsoft.com/office/drawing/2014/main" id="{223A0883-34BC-46CD-9636-BE53A38F0BFE}"/>
              </a:ext>
            </a:extLst>
          </p:cNvPr>
          <p:cNvSpPr txBox="1">
            <a:spLocks noChangeArrowheads="1"/>
          </p:cNvSpPr>
          <p:nvPr/>
        </p:nvSpPr>
        <p:spPr bwMode="auto">
          <a:xfrm>
            <a:off x="8153401" y="5788025"/>
            <a:ext cx="2347913" cy="176330"/>
          </a:xfrm>
          <a:prstGeom prst="rect">
            <a:avLst/>
          </a:prstGeom>
          <a:solidFill>
            <a:srgbClr val="FFFFFF">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lnSpc>
                <a:spcPts val="600"/>
              </a:lnSpc>
              <a:spcBef>
                <a:spcPct val="0"/>
              </a:spcBef>
              <a:spcAft>
                <a:spcPct val="0"/>
              </a:spcAft>
            </a:pPr>
            <a:r>
              <a:rPr lang="en-US" altLang="en-US" sz="800">
                <a:solidFill>
                  <a:prstClr val="black"/>
                </a:solidFill>
                <a:latin typeface="Arial" panose="020B0604020202020204" pitchFamily="34" charset="0"/>
              </a:rPr>
              <a:t>Image: Ken Hurst/Photos.com</a:t>
            </a:r>
            <a:endParaRPr lang="en-US" altLang="en-US" sz="800">
              <a:solidFill>
                <a:prstClr val="black"/>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a:extLst>
              <a:ext uri="{FF2B5EF4-FFF2-40B4-BE49-F238E27FC236}">
                <a16:creationId xmlns:a16="http://schemas.microsoft.com/office/drawing/2014/main" id="{4D16696F-9BC8-478D-B038-A5A450AEAF3E}"/>
              </a:ext>
            </a:extLst>
          </p:cNvPr>
          <p:cNvSpPr>
            <a:spLocks noChangeArrowheads="1"/>
          </p:cNvSpPr>
          <p:nvPr/>
        </p:nvSpPr>
        <p:spPr bwMode="auto">
          <a:xfrm>
            <a:off x="17526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4400">
                <a:solidFill>
                  <a:prstClr val="white"/>
                </a:solidFill>
                <a:latin typeface="Tahoma" panose="020B0604030504040204" pitchFamily="34" charset="0"/>
                <a:cs typeface="Tahoma" panose="020B0604030504040204" pitchFamily="34" charset="0"/>
              </a:rPr>
              <a:t>Mechanisms for Preterm Birth </a:t>
            </a:r>
          </a:p>
        </p:txBody>
      </p:sp>
      <p:sp>
        <p:nvSpPr>
          <p:cNvPr id="50179" name="Text Box 21">
            <a:extLst>
              <a:ext uri="{FF2B5EF4-FFF2-40B4-BE49-F238E27FC236}">
                <a16:creationId xmlns:a16="http://schemas.microsoft.com/office/drawing/2014/main" id="{20B06B23-0C5A-43EA-8083-C61EAA8B6E51}"/>
              </a:ext>
            </a:extLst>
          </p:cNvPr>
          <p:cNvSpPr txBox="1">
            <a:spLocks noChangeArrowheads="1"/>
          </p:cNvSpPr>
          <p:nvPr/>
        </p:nvSpPr>
        <p:spPr bwMode="auto">
          <a:xfrm>
            <a:off x="1828800" y="573405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ctr" fontAlgn="base">
              <a:spcBef>
                <a:spcPct val="50000"/>
              </a:spcBef>
              <a:spcAft>
                <a:spcPct val="0"/>
              </a:spcAft>
            </a:pPr>
            <a:r>
              <a:rPr lang="en-US" altLang="en-US" sz="1200" dirty="0">
                <a:solidFill>
                  <a:prstClr val="black"/>
                </a:solidFill>
                <a:latin typeface="Arial" panose="020B0604020202020204" pitchFamily="34" charset="0"/>
              </a:rPr>
              <a:t>Chart courtesy of: Kumar J and </a:t>
            </a:r>
            <a:r>
              <a:rPr lang="en-US" altLang="en-US" sz="1200" dirty="0" err="1">
                <a:solidFill>
                  <a:prstClr val="black"/>
                </a:solidFill>
                <a:latin typeface="Arial" panose="020B0604020202020204" pitchFamily="34" charset="0"/>
              </a:rPr>
              <a:t>Samelson</a:t>
            </a:r>
            <a:r>
              <a:rPr lang="en-US" altLang="en-US" sz="1200" dirty="0">
                <a:solidFill>
                  <a:prstClr val="black"/>
                </a:solidFill>
                <a:latin typeface="Arial" panose="020B0604020202020204" pitchFamily="34" charset="0"/>
              </a:rPr>
              <a:t> R. Oral Health Care During Pregnancy and Early Childhood: Practice Guidelines. Albany, NY. New York State Department of Health. 2006. P. 23; with permission</a:t>
            </a:r>
          </a:p>
        </p:txBody>
      </p:sp>
      <p:pic>
        <p:nvPicPr>
          <p:cNvPr id="50180" name="Picture 19" descr="m5_effects.png">
            <a:extLst>
              <a:ext uri="{FF2B5EF4-FFF2-40B4-BE49-F238E27FC236}">
                <a16:creationId xmlns:a16="http://schemas.microsoft.com/office/drawing/2014/main" id="{E3509575-FA8E-43A6-B366-C57973874F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62050"/>
            <a:ext cx="9595049"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Slide Number Placeholder 20">
            <a:extLst>
              <a:ext uri="{FF2B5EF4-FFF2-40B4-BE49-F238E27FC236}">
                <a16:creationId xmlns:a16="http://schemas.microsoft.com/office/drawing/2014/main" id="{AE63EC48-D858-442A-82B5-D2161941C8C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649A3049-534E-4F08-B0D2-59EFA1DD05FC}" type="slidenum">
              <a:rPr lang="en-US" altLang="en-US" sz="1200">
                <a:solidFill>
                  <a:prstClr val="white"/>
                </a:solidFill>
                <a:latin typeface="Arial" panose="020B0604020202020204" pitchFamily="34" charset="0"/>
              </a:rPr>
              <a:pPr fontAlgn="base">
                <a:spcBef>
                  <a:spcPct val="0"/>
                </a:spcBef>
                <a:spcAft>
                  <a:spcPct val="0"/>
                </a:spcAft>
              </a:pPr>
              <a:t>17</a:t>
            </a:fld>
            <a:endParaRPr lang="en-US" altLang="en-US" sz="1200">
              <a:solidFill>
                <a:prstClr val="white"/>
              </a:solidFill>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702" name="Group 198">
            <a:extLst>
              <a:ext uri="{FF2B5EF4-FFF2-40B4-BE49-F238E27FC236}">
                <a16:creationId xmlns:a16="http://schemas.microsoft.com/office/drawing/2014/main" id="{8F2A9D46-2027-4317-917A-4A283742215A}"/>
              </a:ext>
            </a:extLst>
          </p:cNvPr>
          <p:cNvGraphicFramePr>
            <a:graphicFrameLocks noGrp="1"/>
          </p:cNvGraphicFramePr>
          <p:nvPr>
            <p:ph idx="4294967295"/>
            <p:extLst>
              <p:ext uri="{D42A27DB-BD31-4B8C-83A1-F6EECF244321}">
                <p14:modId xmlns:p14="http://schemas.microsoft.com/office/powerpoint/2010/main" val="205767041"/>
              </p:ext>
            </p:extLst>
          </p:nvPr>
        </p:nvGraphicFramePr>
        <p:xfrm>
          <a:off x="357809" y="973298"/>
          <a:ext cx="11555895" cy="4911403"/>
        </p:xfrm>
        <a:graphic>
          <a:graphicData uri="http://schemas.openxmlformats.org/drawingml/2006/table">
            <a:tbl>
              <a:tblPr/>
              <a:tblGrid>
                <a:gridCol w="2247714">
                  <a:extLst>
                    <a:ext uri="{9D8B030D-6E8A-4147-A177-3AD203B41FA5}">
                      <a16:colId xmlns:a16="http://schemas.microsoft.com/office/drawing/2014/main" val="20000"/>
                    </a:ext>
                  </a:extLst>
                </a:gridCol>
                <a:gridCol w="2062608">
                  <a:extLst>
                    <a:ext uri="{9D8B030D-6E8A-4147-A177-3AD203B41FA5}">
                      <a16:colId xmlns:a16="http://schemas.microsoft.com/office/drawing/2014/main" val="20001"/>
                    </a:ext>
                  </a:extLst>
                </a:gridCol>
                <a:gridCol w="2037469">
                  <a:extLst>
                    <a:ext uri="{9D8B030D-6E8A-4147-A177-3AD203B41FA5}">
                      <a16:colId xmlns:a16="http://schemas.microsoft.com/office/drawing/2014/main" val="20002"/>
                    </a:ext>
                  </a:extLst>
                </a:gridCol>
                <a:gridCol w="5208104">
                  <a:extLst>
                    <a:ext uri="{9D8B030D-6E8A-4147-A177-3AD203B41FA5}">
                      <a16:colId xmlns:a16="http://schemas.microsoft.com/office/drawing/2014/main" val="20003"/>
                    </a:ext>
                  </a:extLst>
                </a:gridCol>
              </a:tblGrid>
              <a:tr h="45726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cs typeface="Arial" pitchFamily="34" charset="0"/>
                        </a:rPr>
                        <a:t>Study</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cs typeface="Arial" pitchFamily="34" charset="0"/>
                        </a:rPr>
                        <a:t>Study Type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cs typeface="Arial" pitchFamily="34" charset="0"/>
                        </a:rPr>
                        <a:t>Participants</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cs typeface="Arial" pitchFamily="34" charset="0"/>
                        </a:rPr>
                        <a:t>Outcomes</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CC"/>
                    </a:solidFill>
                  </a:tcPr>
                </a:tc>
                <a:extLst>
                  <a:ext uri="{0D108BD9-81ED-4DB2-BD59-A6C34878D82A}">
                    <a16:rowId xmlns:a16="http://schemas.microsoft.com/office/drawing/2014/main" val="10000"/>
                  </a:ext>
                </a:extLst>
              </a:tr>
              <a:tr h="130994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Polyzos et al, 2009</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Meta-analysis of 7</a:t>
                      </a:r>
                      <a:r>
                        <a:rPr kumimoji="0" lang="en-US" sz="1800" b="0" i="0" u="none" strike="noStrike" cap="none" normalizeH="0" baseline="0" dirty="0">
                          <a:ln>
                            <a:noFill/>
                          </a:ln>
                          <a:solidFill>
                            <a:schemeClr val="bg1"/>
                          </a:solidFill>
                          <a:effectLst/>
                          <a:latin typeface="Arial" pitchFamily="34" charset="0"/>
                          <a:cs typeface="Arial" pitchFamily="34" charset="0"/>
                        </a:rPr>
                        <a:t> </a:t>
                      </a:r>
                      <a:r>
                        <a:rPr kumimoji="0" lang="en-US" sz="1800" b="0" i="0" u="none" strike="noStrike" cap="none" normalizeH="0" baseline="0" dirty="0">
                          <a:ln>
                            <a:noFill/>
                          </a:ln>
                          <a:solidFill>
                            <a:schemeClr val="tx1"/>
                          </a:solidFill>
                          <a:effectLst/>
                          <a:latin typeface="Arial" pitchFamily="34" charset="0"/>
                          <a:cs typeface="Arial" pitchFamily="34" charset="0"/>
                        </a:rPr>
                        <a:t>RCTs</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1312"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Arial" pitchFamily="34" charset="0"/>
                          <a:cs typeface="Arial" pitchFamily="34" charset="0"/>
                        </a:rPr>
                        <a:t>Case 1491 </a:t>
                      </a:r>
                    </a:p>
                    <a:p>
                      <a:pPr marL="0" marR="0" lvl="0" indent="-341312"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Arial" pitchFamily="34" charset="0"/>
                          <a:cs typeface="Arial" pitchFamily="34" charset="0"/>
                        </a:rPr>
                        <a:t>Control 1172</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err="1">
                          <a:ln>
                            <a:noFill/>
                          </a:ln>
                          <a:solidFill>
                            <a:schemeClr val="tx1"/>
                          </a:solidFill>
                          <a:effectLst/>
                          <a:latin typeface="Arial" pitchFamily="34" charset="0"/>
                          <a:cs typeface="Arial" pitchFamily="34" charset="0"/>
                        </a:rPr>
                        <a:t>Tx</a:t>
                      </a:r>
                      <a:r>
                        <a:rPr kumimoji="0" lang="en-US" sz="1800" b="0" i="0" u="none" strike="noStrike" cap="none" normalizeH="0" baseline="0" dirty="0">
                          <a:ln>
                            <a:noFill/>
                          </a:ln>
                          <a:solidFill>
                            <a:schemeClr val="tx1"/>
                          </a:solidFill>
                          <a:effectLst/>
                          <a:latin typeface="Arial" pitchFamily="34" charset="0"/>
                          <a:cs typeface="Arial" pitchFamily="34" charset="0"/>
                        </a:rPr>
                        <a:t> produced: </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Lower PTB</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OR 0.55 (p=0.008)</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Lower LBW</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OR 0.48 (p=0.049)</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09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pitchFamily="34" charset="0"/>
                          <a:cs typeface="Arial" pitchFamily="34" charset="0"/>
                        </a:rPr>
                        <a:t>Offenbacher</a:t>
                      </a:r>
                      <a:r>
                        <a:rPr kumimoji="0" lang="en-US" sz="1800" b="0" i="0" u="none" strike="noStrike" cap="none" normalizeH="0" baseline="0" dirty="0">
                          <a:ln>
                            <a:noFill/>
                          </a:ln>
                          <a:solidFill>
                            <a:schemeClr val="tx1"/>
                          </a:solidFill>
                          <a:effectLst/>
                          <a:latin typeface="Arial" pitchFamily="34" charset="0"/>
                          <a:cs typeface="Arial" pitchFamily="34" charset="0"/>
                        </a:rPr>
                        <a:t> et 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2008</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RCT</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Case 903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Control 903</a:t>
                      </a:r>
                      <a:r>
                        <a:rPr kumimoji="0" lang="en-US" sz="1800" b="0" i="0" u="none" strike="noStrike" cap="none" normalizeH="0" baseline="0" dirty="0">
                          <a:ln>
                            <a:noFill/>
                          </a:ln>
                          <a:solidFill>
                            <a:schemeClr val="bg1"/>
                          </a:solidFill>
                          <a:effectLst/>
                          <a:latin typeface="Arial" pitchFamily="34" charset="0"/>
                          <a:cs typeface="Arial" pitchFamily="34" charset="0"/>
                        </a:rPr>
                        <a:t> </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No difference </a:t>
                      </a:r>
                      <a:r>
                        <a:rPr kumimoji="0" lang="en-US" sz="1800" b="0" i="0" u="none" strike="noStrike" cap="none" normalizeH="0" baseline="0" dirty="0">
                          <a:ln>
                            <a:noFill/>
                          </a:ln>
                          <a:solidFill>
                            <a:schemeClr val="tx1"/>
                          </a:solidFill>
                          <a:effectLst/>
                          <a:latin typeface="Arial" pitchFamily="34" charset="0"/>
                          <a:cs typeface="Arial" pitchFamily="34" charset="0"/>
                        </a:rPr>
                        <a:t>in PTB, LBW</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268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pitchFamily="34" charset="0"/>
                          <a:cs typeface="Arial" pitchFamily="34" charset="0"/>
                        </a:rPr>
                        <a:t>Srinivas</a:t>
                      </a:r>
                      <a:r>
                        <a:rPr kumimoji="0" lang="en-US" sz="1800" b="0" i="0" u="none" strike="noStrike" cap="none" normalizeH="0" baseline="0" dirty="0">
                          <a:ln>
                            <a:noFill/>
                          </a:ln>
                          <a:solidFill>
                            <a:schemeClr val="tx1"/>
                          </a:solidFill>
                          <a:effectLst/>
                          <a:latin typeface="Arial" pitchFamily="34" charset="0"/>
                          <a:cs typeface="Arial" pitchFamily="34" charset="0"/>
                        </a:rPr>
                        <a:t> et al 2009</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RCT</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Case 311</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Control 425</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No difference</a:t>
                      </a:r>
                      <a:r>
                        <a:rPr kumimoji="0" lang="en-US" sz="1800" b="0" i="0" u="none" strike="noStrike" cap="none" normalizeH="0" baseline="0" dirty="0">
                          <a:ln>
                            <a:noFill/>
                          </a:ln>
                          <a:solidFill>
                            <a:schemeClr val="tx1"/>
                          </a:solidFill>
                          <a:effectLst/>
                          <a:latin typeface="Arial" pitchFamily="34" charset="0"/>
                          <a:cs typeface="Arial" pitchFamily="34" charset="0"/>
                        </a:rPr>
                        <a:t> in PTB, IUGR, Preeclampsia</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Newnham et al 2009</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RCT</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Case 542</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Control 540</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No difference</a:t>
                      </a:r>
                      <a:r>
                        <a:rPr kumimoji="0" lang="en-US" sz="1800" b="0" i="0" u="none" strike="noStrike" cap="none" normalizeH="0" baseline="0" dirty="0">
                          <a:ln>
                            <a:noFill/>
                          </a:ln>
                          <a:solidFill>
                            <a:schemeClr val="tx1"/>
                          </a:solidFill>
                          <a:effectLst/>
                          <a:latin typeface="Arial" pitchFamily="34" charset="0"/>
                          <a:cs typeface="Arial" pitchFamily="34" charset="0"/>
                        </a:rPr>
                        <a:t> in PTB</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9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i="0" kern="1200" dirty="0">
                          <a:solidFill>
                            <a:schemeClr val="tx1"/>
                          </a:solidFill>
                          <a:effectLst/>
                          <a:latin typeface="Arial" panose="020B0604020202020204" pitchFamily="34" charset="0"/>
                          <a:ea typeface="+mn-ea"/>
                          <a:cs typeface="Arial" panose="020B0604020202020204" pitchFamily="34" charset="0"/>
                        </a:rPr>
                        <a:t>Cochrane 2017</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800" i="0" kern="1200" dirty="0">
                          <a:solidFill>
                            <a:schemeClr val="tx1"/>
                          </a:solidFill>
                          <a:effectLst/>
                          <a:latin typeface="Arial" panose="020B0604020202020204" pitchFamily="34" charset="0"/>
                          <a:ea typeface="+mn-ea"/>
                          <a:cs typeface="Arial" panose="020B0604020202020204" pitchFamily="34" charset="0"/>
                        </a:rPr>
                        <a:t>Meta-Analysis of </a:t>
                      </a:r>
                    </a:p>
                    <a:p>
                      <a:r>
                        <a:rPr lang="en-US" sz="1800" i="0" kern="1200" dirty="0">
                          <a:solidFill>
                            <a:schemeClr val="tx1"/>
                          </a:solidFill>
                          <a:effectLst/>
                          <a:latin typeface="Arial" panose="020B0604020202020204" pitchFamily="34" charset="0"/>
                          <a:ea typeface="+mn-ea"/>
                          <a:cs typeface="Arial" panose="020B0604020202020204" pitchFamily="34" charset="0"/>
                        </a:rPr>
                        <a:t>15 RCTs</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lang="en-US" sz="1800" i="0" kern="1200" dirty="0">
                          <a:solidFill>
                            <a:schemeClr val="tx1"/>
                          </a:solidFill>
                          <a:effectLst/>
                          <a:latin typeface="Arial" panose="020B0604020202020204" pitchFamily="34" charset="0"/>
                          <a:ea typeface="+mn-ea"/>
                          <a:cs typeface="Arial" panose="020B0604020202020204" pitchFamily="34" charset="0"/>
                        </a:rPr>
                        <a:t>7161 participants</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b="1" i="0" kern="1200" dirty="0">
                          <a:solidFill>
                            <a:schemeClr val="tx1"/>
                          </a:solidFill>
                          <a:effectLst/>
                          <a:latin typeface="Arial" panose="020B0604020202020204" pitchFamily="34" charset="0"/>
                          <a:ea typeface="+mn-ea"/>
                          <a:cs typeface="Arial" panose="020B0604020202020204" pitchFamily="34" charset="0"/>
                        </a:rPr>
                        <a:t>No difference </a:t>
                      </a:r>
                      <a:r>
                        <a:rPr lang="en-US" sz="1800" i="0" kern="1200" dirty="0">
                          <a:solidFill>
                            <a:schemeClr val="tx1"/>
                          </a:solidFill>
                          <a:effectLst/>
                          <a:latin typeface="Arial" panose="020B0604020202020204" pitchFamily="34" charset="0"/>
                          <a:ea typeface="+mn-ea"/>
                          <a:cs typeface="Arial" panose="020B0604020202020204" pitchFamily="34" charset="0"/>
                        </a:rPr>
                        <a:t>in PTB, preeclampsia, or perinatal mortality; Lower LBW &lt;2500g in subset of 7 studies, RR 0.67, 95% CI 0.48 to 0.95</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2038388"/>
                  </a:ext>
                </a:extLst>
              </a:tr>
            </a:tbl>
          </a:graphicData>
        </a:graphic>
      </p:graphicFrame>
      <p:sp>
        <p:nvSpPr>
          <p:cNvPr id="52258" name="Rectangle 2">
            <a:extLst>
              <a:ext uri="{FF2B5EF4-FFF2-40B4-BE49-F238E27FC236}">
                <a16:creationId xmlns:a16="http://schemas.microsoft.com/office/drawing/2014/main" id="{73B92E27-0F29-49A6-95C4-1651805C16F1}"/>
              </a:ext>
            </a:extLst>
          </p:cNvPr>
          <p:cNvSpPr>
            <a:spLocks noChangeArrowheads="1"/>
          </p:cNvSpPr>
          <p:nvPr/>
        </p:nvSpPr>
        <p:spPr bwMode="auto">
          <a:xfrm>
            <a:off x="1524000" y="0"/>
            <a:ext cx="990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4400">
                <a:solidFill>
                  <a:prstClr val="white"/>
                </a:solidFill>
                <a:latin typeface="Tahoma" panose="020B0604030504040204" pitchFamily="34" charset="0"/>
                <a:cs typeface="Tahoma" panose="020B0604030504040204" pitchFamily="34" charset="0"/>
              </a:rPr>
              <a:t>Treatment Outcomes</a:t>
            </a:r>
          </a:p>
        </p:txBody>
      </p:sp>
      <p:sp>
        <p:nvSpPr>
          <p:cNvPr id="52259" name="Text Box 36">
            <a:extLst>
              <a:ext uri="{FF2B5EF4-FFF2-40B4-BE49-F238E27FC236}">
                <a16:creationId xmlns:a16="http://schemas.microsoft.com/office/drawing/2014/main" id="{80D6B457-4048-42D9-87F2-F0081FE1824D}"/>
              </a:ext>
            </a:extLst>
          </p:cNvPr>
          <p:cNvSpPr txBox="1">
            <a:spLocks noChangeArrowheads="1"/>
          </p:cNvSpPr>
          <p:nvPr/>
        </p:nvSpPr>
        <p:spPr bwMode="auto">
          <a:xfrm>
            <a:off x="2421834" y="6101934"/>
            <a:ext cx="627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ctr" fontAlgn="base">
              <a:spcBef>
                <a:spcPct val="50000"/>
              </a:spcBef>
              <a:spcAft>
                <a:spcPct val="0"/>
              </a:spcAft>
            </a:pPr>
            <a:r>
              <a:rPr lang="en-US" altLang="en-US" sz="1200" b="1" dirty="0">
                <a:solidFill>
                  <a:prstClr val="black"/>
                </a:solidFill>
                <a:latin typeface="Arial" panose="020B0604020202020204" pitchFamily="34" charset="0"/>
              </a:rPr>
              <a:t>Definitions: PTB=Preterm Birth, LBW=Low Birth Rate, OR=Odds Ratio, CI=Confidence Intervals, RR = Relative Risk</a:t>
            </a:r>
          </a:p>
        </p:txBody>
      </p:sp>
      <p:sp>
        <p:nvSpPr>
          <p:cNvPr id="52260" name="Slide Number Placeholder 4">
            <a:extLst>
              <a:ext uri="{FF2B5EF4-FFF2-40B4-BE49-F238E27FC236}">
                <a16:creationId xmlns:a16="http://schemas.microsoft.com/office/drawing/2014/main" id="{7FAC9F2D-DF3D-4F0A-ABC7-BA4344BAD3D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D442B293-E498-4935-912F-882D1BA2B654}" type="slidenum">
              <a:rPr lang="en-US" altLang="en-US" sz="1200">
                <a:solidFill>
                  <a:prstClr val="white"/>
                </a:solidFill>
                <a:latin typeface="Arial" panose="020B0604020202020204" pitchFamily="34" charset="0"/>
              </a:rPr>
              <a:pPr fontAlgn="base">
                <a:spcBef>
                  <a:spcPct val="0"/>
                </a:spcBef>
                <a:spcAft>
                  <a:spcPct val="0"/>
                </a:spcAft>
              </a:pPr>
              <a:t>18</a:t>
            </a:fld>
            <a:endParaRPr lang="en-US" altLang="en-US" sz="1200">
              <a:solidFill>
                <a:prstClr val="white"/>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27FED52-699B-4C2D-AF57-572065DEF31A}"/>
              </a:ext>
            </a:extLst>
          </p:cNvPr>
          <p:cNvSpPr>
            <a:spLocks noGrp="1" noChangeArrowheads="1"/>
          </p:cNvSpPr>
          <p:nvPr>
            <p:ph type="title" idx="4294967295"/>
          </p:nvPr>
        </p:nvSpPr>
        <p:spPr bwMode="auto">
          <a:xfrm>
            <a:off x="1752600" y="38101"/>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Bottom Line</a:t>
            </a:r>
            <a:endParaRPr lang="en-US" altLang="en-US" sz="4800" dirty="0">
              <a:solidFill>
                <a:schemeClr val="folHlink"/>
              </a:solidFill>
            </a:endParaRPr>
          </a:p>
        </p:txBody>
      </p:sp>
      <p:sp>
        <p:nvSpPr>
          <p:cNvPr id="54275" name="Rectangle 3">
            <a:extLst>
              <a:ext uri="{FF2B5EF4-FFF2-40B4-BE49-F238E27FC236}">
                <a16:creationId xmlns:a16="http://schemas.microsoft.com/office/drawing/2014/main" id="{35347985-E313-4081-A128-DE3424C6F279}"/>
              </a:ext>
            </a:extLst>
          </p:cNvPr>
          <p:cNvSpPr>
            <a:spLocks noChangeArrowheads="1"/>
          </p:cNvSpPr>
          <p:nvPr/>
        </p:nvSpPr>
        <p:spPr bwMode="auto">
          <a:xfrm>
            <a:off x="576943" y="1302657"/>
            <a:ext cx="10580914"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Periodontal disease is </a:t>
            </a:r>
            <a:r>
              <a:rPr lang="en-US" altLang="en-US" sz="2800" i="1" dirty="0">
                <a:solidFill>
                  <a:prstClr val="black"/>
                </a:solidFill>
                <a:latin typeface="Arial" panose="020B0604020202020204" pitchFamily="34" charset="0"/>
              </a:rPr>
              <a:t>associated</a:t>
            </a:r>
            <a:r>
              <a:rPr lang="en-US" altLang="en-US" sz="2800" dirty="0">
                <a:solidFill>
                  <a:prstClr val="black"/>
                </a:solidFill>
                <a:latin typeface="Arial" panose="020B0604020202020204" pitchFamily="34" charset="0"/>
              </a:rPr>
              <a:t> with preterm birth and low birth weight</a:t>
            </a:r>
          </a:p>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Periodontal treatment during pregnancy has not been shown to improve birth outcomes</a:t>
            </a:r>
          </a:p>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Periodontal treatment does improves the women’s oral health</a:t>
            </a:r>
          </a:p>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Periodontal treatment is safe during pregnancy</a:t>
            </a:r>
          </a:p>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Need additional research to determine if pre-pregnancy treatment would lower risk</a:t>
            </a:r>
          </a:p>
          <a:p>
            <a:pPr lvl="1" eaLnBrk="0" fontAlgn="base" hangingPunct="0">
              <a:spcBef>
                <a:spcPct val="20000"/>
              </a:spcBef>
              <a:spcAft>
                <a:spcPct val="0"/>
              </a:spcAft>
              <a:buFont typeface="Arial" panose="020B0604020202020204" pitchFamily="34" charset="0"/>
              <a:buChar char="•"/>
            </a:pPr>
            <a:endParaRPr lang="en-US" altLang="en-US" sz="2400" dirty="0">
              <a:solidFill>
                <a:prstClr val="black"/>
              </a:solidFill>
              <a:latin typeface="Arial" panose="020B0604020202020204" pitchFamily="34" charset="0"/>
            </a:endParaRPr>
          </a:p>
          <a:p>
            <a:pPr lvl="1" eaLnBrk="0" fontAlgn="base" hangingPunct="0">
              <a:spcBef>
                <a:spcPct val="20000"/>
              </a:spcBef>
              <a:spcAft>
                <a:spcPct val="0"/>
              </a:spcAft>
            </a:pPr>
            <a:endParaRPr lang="en-US" altLang="en-US" sz="2000" dirty="0">
              <a:solidFill>
                <a:prstClr val="black"/>
              </a:solidFill>
              <a:latin typeface="Arial" panose="020B0604020202020204" pitchFamily="34" charset="0"/>
            </a:endParaRPr>
          </a:p>
        </p:txBody>
      </p:sp>
      <p:sp>
        <p:nvSpPr>
          <p:cNvPr id="54276" name="Slide Number Placeholder 3">
            <a:extLst>
              <a:ext uri="{FF2B5EF4-FFF2-40B4-BE49-F238E27FC236}">
                <a16:creationId xmlns:a16="http://schemas.microsoft.com/office/drawing/2014/main" id="{7BBC815D-C648-488A-999D-1DFDF2198B5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686299EC-8EAF-4E29-A719-A47486823DA5}" type="slidenum">
              <a:rPr lang="en-US" altLang="en-US" sz="1200">
                <a:solidFill>
                  <a:prstClr val="white"/>
                </a:solidFill>
                <a:latin typeface="Arial" panose="020B0604020202020204" pitchFamily="34" charset="0"/>
              </a:rPr>
              <a:pPr fontAlgn="base">
                <a:spcBef>
                  <a:spcPct val="0"/>
                </a:spcBef>
                <a:spcAft>
                  <a:spcPct val="0"/>
                </a:spcAft>
              </a:pPr>
              <a:t>19</a:t>
            </a:fld>
            <a:endParaRPr lang="en-US" altLang="en-US" sz="1200">
              <a:solidFill>
                <a:prstClr val="white"/>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D7EFE0C2-CCC4-4C5F-80A2-46A422564896}"/>
              </a:ext>
            </a:extLst>
          </p:cNvPr>
          <p:cNvSpPr>
            <a:spLocks noGrp="1" noChangeArrowheads="1"/>
          </p:cNvSpPr>
          <p:nvPr>
            <p:ph type="body" idx="4294967295"/>
          </p:nvPr>
        </p:nvSpPr>
        <p:spPr bwMode="auto">
          <a:xfrm>
            <a:off x="1233714" y="1143000"/>
            <a:ext cx="9579428" cy="4038600"/>
          </a:xfrm>
          <a:prstGeom prst="rect">
            <a:avLst/>
          </a:prstGeom>
          <a:ln>
            <a:miter lim="800000"/>
            <a:headEnd/>
            <a:tailEnd/>
          </a:ln>
        </p:spPr>
        <p:txBody>
          <a:bodyPr/>
          <a:lstStyle/>
          <a:p>
            <a:pPr marL="0" indent="0">
              <a:lnSpc>
                <a:spcPct val="90000"/>
              </a:lnSpc>
              <a:spcBef>
                <a:spcPts val="1200"/>
              </a:spcBef>
              <a:buNone/>
              <a:defRPr/>
            </a:pPr>
            <a:r>
              <a:rPr lang="en-US" sz="2400" b="1" dirty="0">
                <a:latin typeface="Arial" charset="0"/>
                <a:cs typeface="Arial" charset="0"/>
              </a:rPr>
              <a:t>Authors and Editors</a:t>
            </a:r>
          </a:p>
          <a:p>
            <a:pPr lvl="1" indent="-450850">
              <a:lnSpc>
                <a:spcPct val="90000"/>
              </a:lnSpc>
              <a:spcBef>
                <a:spcPts val="1200"/>
              </a:spcBef>
              <a:buNone/>
              <a:defRPr/>
            </a:pPr>
            <a:r>
              <a:rPr lang="en-US" sz="2000" dirty="0">
                <a:latin typeface="Arial" charset="0"/>
                <a:cs typeface="Arial" charset="0"/>
              </a:rPr>
              <a:t>Hugh Silk, M.D., M.P.H.</a:t>
            </a:r>
          </a:p>
          <a:p>
            <a:pPr lvl="1" indent="-450850">
              <a:lnSpc>
                <a:spcPct val="90000"/>
              </a:lnSpc>
              <a:spcBef>
                <a:spcPts val="1200"/>
              </a:spcBef>
              <a:buNone/>
              <a:defRPr/>
            </a:pPr>
            <a:r>
              <a:rPr lang="en-US" sz="2000" dirty="0">
                <a:latin typeface="Arial" charset="0"/>
                <a:cs typeface="Arial" charset="0"/>
              </a:rPr>
              <a:t>Emily Cooper, M.D.</a:t>
            </a:r>
          </a:p>
          <a:p>
            <a:pPr marL="0" indent="0">
              <a:lnSpc>
                <a:spcPct val="90000"/>
              </a:lnSpc>
              <a:spcBef>
                <a:spcPts val="1200"/>
              </a:spcBef>
              <a:buNone/>
              <a:defRPr/>
            </a:pPr>
            <a:r>
              <a:rPr lang="en-US" sz="2400" b="1" dirty="0">
                <a:latin typeface="Arial" charset="0"/>
                <a:cs typeface="Arial" charset="0"/>
              </a:rPr>
              <a:t>Consultants</a:t>
            </a:r>
          </a:p>
          <a:p>
            <a:pPr lvl="1" indent="-450850">
              <a:lnSpc>
                <a:spcPct val="90000"/>
              </a:lnSpc>
              <a:spcBef>
                <a:spcPts val="1200"/>
              </a:spcBef>
              <a:buNone/>
              <a:defRPr/>
            </a:pPr>
            <a:r>
              <a:rPr lang="en-US" sz="2000" dirty="0">
                <a:latin typeface="Arial" charset="0"/>
                <a:cs typeface="Arial" charset="0"/>
              </a:rPr>
              <a:t>OB/GYN – Lucy Chie, M.D., M.P.H.</a:t>
            </a:r>
          </a:p>
          <a:p>
            <a:pPr lvl="1" indent="-450850">
              <a:lnSpc>
                <a:spcPct val="90000"/>
              </a:lnSpc>
              <a:spcBef>
                <a:spcPts val="1200"/>
              </a:spcBef>
              <a:buNone/>
              <a:defRPr/>
            </a:pPr>
            <a:r>
              <a:rPr lang="en-US" sz="2000" dirty="0">
                <a:latin typeface="Arial" charset="0"/>
                <a:cs typeface="Arial" charset="0"/>
              </a:rPr>
              <a:t>Dentistry - Rocio Quinonez, D.M.S, M.P.H.</a:t>
            </a:r>
          </a:p>
          <a:p>
            <a:pPr marL="0" indent="0">
              <a:lnSpc>
                <a:spcPct val="90000"/>
              </a:lnSpc>
              <a:spcBef>
                <a:spcPts val="1200"/>
              </a:spcBef>
              <a:buNone/>
              <a:defRPr/>
            </a:pPr>
            <a:r>
              <a:rPr lang="en-US" sz="2400" b="1" dirty="0">
                <a:latin typeface="Arial" charset="0"/>
                <a:cs typeface="Arial" charset="0"/>
              </a:rPr>
              <a:t>Smiles for Life Editors</a:t>
            </a:r>
          </a:p>
          <a:p>
            <a:pPr lvl="1" indent="-450850">
              <a:lnSpc>
                <a:spcPct val="90000"/>
              </a:lnSpc>
              <a:spcBef>
                <a:spcPts val="1200"/>
              </a:spcBef>
              <a:buNone/>
              <a:defRPr/>
            </a:pPr>
            <a:r>
              <a:rPr lang="en-US" sz="2000" dirty="0">
                <a:latin typeface="Arial" charset="0"/>
                <a:cs typeface="Arial" charset="0"/>
              </a:rPr>
              <a:t>Melinda Clark, M.D.</a:t>
            </a:r>
          </a:p>
          <a:p>
            <a:pPr lvl="1" indent="-450850">
              <a:lnSpc>
                <a:spcPct val="90000"/>
              </a:lnSpc>
              <a:spcBef>
                <a:spcPts val="1200"/>
              </a:spcBef>
              <a:buNone/>
              <a:defRPr/>
            </a:pPr>
            <a:r>
              <a:rPr lang="en-US" sz="2000" dirty="0" err="1">
                <a:latin typeface="Arial" charset="0"/>
                <a:cs typeface="Arial" charset="0"/>
              </a:rPr>
              <a:t>Karlynn</a:t>
            </a:r>
            <a:r>
              <a:rPr lang="en-US" sz="2000" dirty="0">
                <a:latin typeface="Arial" charset="0"/>
                <a:cs typeface="Arial" charset="0"/>
              </a:rPr>
              <a:t> Sievers, M.D.</a:t>
            </a:r>
          </a:p>
          <a:p>
            <a:pPr>
              <a:lnSpc>
                <a:spcPct val="90000"/>
              </a:lnSpc>
              <a:spcBef>
                <a:spcPts val="1200"/>
              </a:spcBef>
              <a:buNone/>
              <a:defRPr/>
            </a:pPr>
            <a:r>
              <a:rPr lang="en-US" sz="2400" b="1" dirty="0">
                <a:latin typeface="Arial" charset="0"/>
                <a:cs typeface="Arial" charset="0"/>
              </a:rPr>
              <a:t>Funded By</a:t>
            </a:r>
          </a:p>
          <a:p>
            <a:pPr lvl="1">
              <a:lnSpc>
                <a:spcPct val="90000"/>
              </a:lnSpc>
              <a:spcBef>
                <a:spcPts val="1200"/>
              </a:spcBef>
              <a:buNone/>
              <a:defRPr/>
            </a:pPr>
            <a:endParaRPr lang="en-US" sz="2000" b="1" dirty="0">
              <a:latin typeface="Arial" charset="0"/>
              <a:cs typeface="Arial" charset="0"/>
            </a:endParaRPr>
          </a:p>
        </p:txBody>
      </p:sp>
      <p:pic>
        <p:nvPicPr>
          <p:cNvPr id="19459" name="Picture 4">
            <a:extLst>
              <a:ext uri="{FF2B5EF4-FFF2-40B4-BE49-F238E27FC236}">
                <a16:creationId xmlns:a16="http://schemas.microsoft.com/office/drawing/2014/main" id="{DDA67A25-DAC7-4E26-A651-111DAFD7B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5225142"/>
            <a:ext cx="3810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12">
            <a:extLst>
              <a:ext uri="{FF2B5EF4-FFF2-40B4-BE49-F238E27FC236}">
                <a16:creationId xmlns:a16="http://schemas.microsoft.com/office/drawing/2014/main" id="{7C5771E7-F7D2-4ABE-B25A-800050824315}"/>
              </a:ext>
            </a:extLst>
          </p:cNvPr>
          <p:cNvSpPr txBox="1">
            <a:spLocks noChangeArrowheads="1"/>
          </p:cNvSpPr>
          <p:nvPr/>
        </p:nvSpPr>
        <p:spPr bwMode="auto">
          <a:xfrm>
            <a:off x="7676444" y="5445918"/>
            <a:ext cx="3390900" cy="538163"/>
          </a:xfrm>
          <a:prstGeom prst="rect">
            <a:avLst/>
          </a:prstGeom>
          <a:solidFill>
            <a:srgbClr val="FFFFFF">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sz="800" dirty="0">
                <a:solidFill>
                  <a:prstClr val="black"/>
                </a:solidFill>
                <a:latin typeface="Arial" panose="020B0604020202020204" pitchFamily="34" charset="0"/>
              </a:rPr>
              <a:t>The images in this presentation are not to be reproduced/downloaded for purposes other than personal use. Republication, retransmission, reproduction, or other use of the Licensed Material is prohibited.</a:t>
            </a:r>
          </a:p>
          <a:p>
            <a:pPr fontAlgn="base">
              <a:lnSpc>
                <a:spcPts val="600"/>
              </a:lnSpc>
              <a:spcBef>
                <a:spcPct val="0"/>
              </a:spcBef>
              <a:spcAft>
                <a:spcPct val="0"/>
              </a:spcAft>
            </a:pPr>
            <a:endParaRPr lang="en-US" altLang="en-US" sz="800" dirty="0">
              <a:solidFill>
                <a:prstClr val="black"/>
              </a:solidFill>
              <a:latin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D89C2F4E-AE55-47AA-B841-D1C2B099B327}"/>
              </a:ext>
            </a:extLst>
          </p:cNvPr>
          <p:cNvSpPr>
            <a:spLocks noChangeArrowheads="1"/>
          </p:cNvSpPr>
          <p:nvPr/>
        </p:nvSpPr>
        <p:spPr bwMode="auto">
          <a:xfrm>
            <a:off x="2209800" y="1676401"/>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en-US" altLang="en-US" sz="4400" b="1">
                <a:solidFill>
                  <a:srgbClr val="3333CC"/>
                </a:solidFill>
                <a:latin typeface="Tahoma" panose="020B0604030504040204" pitchFamily="34" charset="0"/>
                <a:cs typeface="Tahoma" panose="020B0604030504040204" pitchFamily="34" charset="0"/>
              </a:rPr>
              <a:t>Oral Conditions in Pregnancy</a:t>
            </a:r>
          </a:p>
        </p:txBody>
      </p:sp>
      <p:sp>
        <p:nvSpPr>
          <p:cNvPr id="56323" name="Rectangle 4">
            <a:extLst>
              <a:ext uri="{FF2B5EF4-FFF2-40B4-BE49-F238E27FC236}">
                <a16:creationId xmlns:a16="http://schemas.microsoft.com/office/drawing/2014/main" id="{4EA47DB7-ECDC-4D0D-819E-87F30DBE065E}"/>
              </a:ext>
            </a:extLst>
          </p:cNvPr>
          <p:cNvSpPr>
            <a:spLocks noGrp="1" noChangeArrowheads="1"/>
          </p:cNvSpPr>
          <p:nvPr>
            <p:ph type="body" idx="4294967295"/>
          </p:nvPr>
        </p:nvSpPr>
        <p:spPr bwMode="auto">
          <a:xfrm>
            <a:off x="976086" y="3356769"/>
            <a:ext cx="4876800"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r>
              <a:rPr lang="en-US" altLang="en-US" sz="2800" b="1">
                <a:solidFill>
                  <a:srgbClr val="3333CC"/>
                </a:solidFill>
              </a:rPr>
              <a:t>Chapter Objective</a:t>
            </a:r>
          </a:p>
          <a:p>
            <a:r>
              <a:rPr lang="en-US" altLang="en-US" sz="2800">
                <a:solidFill>
                  <a:srgbClr val="3333CC"/>
                </a:solidFill>
              </a:rPr>
              <a:t>Manage other common oral conditions in pregnancy</a:t>
            </a:r>
          </a:p>
        </p:txBody>
      </p:sp>
      <p:pic>
        <p:nvPicPr>
          <p:cNvPr id="56324" name="Picture 3" descr="m5_CO_anat.jpg">
            <a:extLst>
              <a:ext uri="{FF2B5EF4-FFF2-40B4-BE49-F238E27FC236}">
                <a16:creationId xmlns:a16="http://schemas.microsoft.com/office/drawing/2014/main" id="{DF095705-00DA-4E1B-AFF1-9924784B4E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743" y="3352800"/>
            <a:ext cx="32004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12">
            <a:extLst>
              <a:ext uri="{FF2B5EF4-FFF2-40B4-BE49-F238E27FC236}">
                <a16:creationId xmlns:a16="http://schemas.microsoft.com/office/drawing/2014/main" id="{81E5ED8B-FB76-4D85-A4EC-C2DC5176355C}"/>
              </a:ext>
            </a:extLst>
          </p:cNvPr>
          <p:cNvSpPr txBox="1">
            <a:spLocks noChangeArrowheads="1"/>
          </p:cNvSpPr>
          <p:nvPr/>
        </p:nvSpPr>
        <p:spPr bwMode="auto">
          <a:xfrm>
            <a:off x="7358743" y="5775208"/>
            <a:ext cx="3200400" cy="176330"/>
          </a:xfrm>
          <a:prstGeom prst="rect">
            <a:avLst/>
          </a:prstGeom>
          <a:solidFill>
            <a:srgbClr val="FFFFFF">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lnSpc>
                <a:spcPts val="600"/>
              </a:lnSpc>
              <a:spcBef>
                <a:spcPct val="0"/>
              </a:spcBef>
              <a:spcAft>
                <a:spcPct val="0"/>
              </a:spcAft>
            </a:pPr>
            <a:r>
              <a:rPr lang="en-US" altLang="en-US" sz="800">
                <a:solidFill>
                  <a:prstClr val="black"/>
                </a:solidFill>
                <a:latin typeface="Arial" panose="020B0604020202020204" pitchFamily="34" charset="0"/>
              </a:rPr>
              <a:t>Image: Leah-Anne Thompson /Photos.com</a:t>
            </a:r>
            <a:endParaRPr lang="en-US" altLang="en-US" sz="800">
              <a:solidFill>
                <a:prstClr val="blac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7D4D8C1-6B12-46F8-B983-50D3272B9ED8}"/>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Pregnancy Granuloma</a:t>
            </a:r>
          </a:p>
        </p:txBody>
      </p:sp>
      <p:pic>
        <p:nvPicPr>
          <p:cNvPr id="58371" name="Picture 4" descr="pyogenic granuloma">
            <a:extLst>
              <a:ext uri="{FF2B5EF4-FFF2-40B4-BE49-F238E27FC236}">
                <a16:creationId xmlns:a16="http://schemas.microsoft.com/office/drawing/2014/main" id="{54329FD2-CBC6-43BB-8E1A-C78397C01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935039"/>
            <a:ext cx="41148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3">
            <a:extLst>
              <a:ext uri="{FF2B5EF4-FFF2-40B4-BE49-F238E27FC236}">
                <a16:creationId xmlns:a16="http://schemas.microsoft.com/office/drawing/2014/main" id="{0F11041E-8B5B-4447-914B-DA3E4391BD28}"/>
              </a:ext>
            </a:extLst>
          </p:cNvPr>
          <p:cNvSpPr>
            <a:spLocks noChangeArrowheads="1"/>
          </p:cNvSpPr>
          <p:nvPr/>
        </p:nvSpPr>
        <p:spPr bwMode="auto">
          <a:xfrm>
            <a:off x="174170" y="1066800"/>
            <a:ext cx="1049383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800" b="1" dirty="0">
                <a:solidFill>
                  <a:prstClr val="black"/>
                </a:solidFill>
                <a:latin typeface="Arial" panose="020B0604020202020204" pitchFamily="34" charset="0"/>
              </a:rPr>
              <a:t>	Symptoms</a:t>
            </a: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Occur in 5% of pregnant women</a:t>
            </a: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Non-painful, smooth or lobulated mass</a:t>
            </a:r>
            <a:r>
              <a:rPr lang="en-US" altLang="en-US" sz="1050" dirty="0"/>
              <a:t> </a:t>
            </a:r>
            <a:endParaRPr lang="en-US" altLang="en-US" sz="2400" dirty="0">
              <a:solidFill>
                <a:prstClr val="black"/>
              </a:solidFill>
              <a:latin typeface="Arial" panose="020B0604020202020204" pitchFamily="34" charset="0"/>
            </a:endParaRP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Erythematous, bleed easily when touched</a:t>
            </a: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Usually develop on the gingiva</a:t>
            </a:r>
          </a:p>
          <a:p>
            <a:pPr eaLnBrk="0" fontAlgn="base" hangingPunct="0">
              <a:spcBef>
                <a:spcPct val="20000"/>
              </a:spcBef>
              <a:spcAft>
                <a:spcPct val="0"/>
              </a:spcAft>
            </a:pPr>
            <a:r>
              <a:rPr lang="en-US" altLang="en-US" sz="2800" b="1" dirty="0">
                <a:solidFill>
                  <a:prstClr val="black"/>
                </a:solidFill>
                <a:latin typeface="Arial" panose="020B0604020202020204" pitchFamily="34" charset="0"/>
              </a:rPr>
              <a:t>	Etiology</a:t>
            </a:r>
            <a:r>
              <a:rPr lang="en-US" altLang="en-US" sz="3200" b="1" dirty="0">
                <a:solidFill>
                  <a:prstClr val="black"/>
                </a:solidFill>
                <a:latin typeface="Arial" panose="020B0604020202020204" pitchFamily="34" charset="0"/>
              </a:rPr>
              <a:t> </a:t>
            </a:r>
            <a:r>
              <a:rPr lang="en-US" altLang="en-US" sz="3200" dirty="0">
                <a:solidFill>
                  <a:prstClr val="black"/>
                </a:solidFill>
                <a:latin typeface="Arial" panose="020B0604020202020204" pitchFamily="34" charset="0"/>
              </a:rPr>
              <a:t> </a:t>
            </a: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Develop in response to local irritation, poor hygiene, trauma, and hormonal changes</a:t>
            </a:r>
          </a:p>
          <a:p>
            <a:pPr marL="109537" indent="0" eaLnBrk="0" fontAlgn="base" hangingPunct="0">
              <a:spcBef>
                <a:spcPct val="20000"/>
              </a:spcBef>
              <a:spcAft>
                <a:spcPct val="0"/>
              </a:spcAft>
            </a:pPr>
            <a:r>
              <a:rPr lang="en-US" altLang="en-US" sz="2800" b="1" dirty="0">
                <a:solidFill>
                  <a:prstClr val="black"/>
                </a:solidFill>
                <a:latin typeface="Arial" panose="020B0604020202020204" pitchFamily="34" charset="0"/>
              </a:rPr>
              <a:t>  Treatment</a:t>
            </a:r>
            <a:r>
              <a:rPr lang="en-US" altLang="en-US" sz="2400" b="1" dirty="0">
                <a:solidFill>
                  <a:prstClr val="black"/>
                </a:solidFill>
                <a:latin typeface="Arial" panose="020B0604020202020204" pitchFamily="34" charset="0"/>
              </a:rPr>
              <a:t> </a:t>
            </a:r>
            <a:r>
              <a:rPr lang="en-US" altLang="en-US" sz="2400" dirty="0">
                <a:solidFill>
                  <a:prstClr val="black"/>
                </a:solidFill>
                <a:latin typeface="Arial" panose="020B0604020202020204" pitchFamily="34" charset="0"/>
              </a:rPr>
              <a:t> </a:t>
            </a: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Observe unless lesions bleed excessively, interfere with eating, or do not resolve spontaneously after delivery</a:t>
            </a:r>
          </a:p>
          <a:p>
            <a:pPr lvl="1" eaLnBrk="0" fontAlgn="base" hangingPunct="0">
              <a:spcBef>
                <a:spcPct val="20000"/>
              </a:spcBef>
              <a:spcAft>
                <a:spcPct val="0"/>
              </a:spcAft>
              <a:buFont typeface="Arial" panose="020B0604020202020204" pitchFamily="34" charset="0"/>
              <a:buChar char="•"/>
            </a:pPr>
            <a:endParaRPr lang="en-US" altLang="en-US" sz="2400" dirty="0">
              <a:solidFill>
                <a:prstClr val="black"/>
              </a:solidFill>
              <a:latin typeface="Arial" panose="020B0604020202020204" pitchFamily="34" charset="0"/>
            </a:endParaRPr>
          </a:p>
        </p:txBody>
      </p:sp>
      <p:sp>
        <p:nvSpPr>
          <p:cNvPr id="58373" name="Text Box 8">
            <a:extLst>
              <a:ext uri="{FF2B5EF4-FFF2-40B4-BE49-F238E27FC236}">
                <a16:creationId xmlns:a16="http://schemas.microsoft.com/office/drawing/2014/main" id="{0F5E4A7F-6A54-4158-B88F-F7D2169818F4}"/>
              </a:ext>
            </a:extLst>
          </p:cNvPr>
          <p:cNvSpPr txBox="1">
            <a:spLocks noChangeArrowheads="1"/>
          </p:cNvSpPr>
          <p:nvPr/>
        </p:nvSpPr>
        <p:spPr bwMode="auto">
          <a:xfrm>
            <a:off x="9296400" y="3917952"/>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a:solidFill>
                  <a:prstClr val="black"/>
                </a:solidFill>
                <a:latin typeface="Arial" panose="020B0604020202020204" pitchFamily="34" charset="0"/>
              </a:rPr>
              <a:t>Photo: Brad Neville, DDS </a:t>
            </a:r>
          </a:p>
        </p:txBody>
      </p:sp>
      <p:sp>
        <p:nvSpPr>
          <p:cNvPr id="58374" name="Rectangle 3">
            <a:extLst>
              <a:ext uri="{FF2B5EF4-FFF2-40B4-BE49-F238E27FC236}">
                <a16:creationId xmlns:a16="http://schemas.microsoft.com/office/drawing/2014/main" id="{9F5266B8-5E21-4C0E-84DB-153F76825D2A}"/>
              </a:ext>
            </a:extLst>
          </p:cNvPr>
          <p:cNvSpPr>
            <a:spLocks noChangeArrowheads="1"/>
          </p:cNvSpPr>
          <p:nvPr/>
        </p:nvSpPr>
        <p:spPr bwMode="auto">
          <a:xfrm>
            <a:off x="1524000" y="4724400"/>
            <a:ext cx="8763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400" b="1" dirty="0">
                <a:solidFill>
                  <a:prstClr val="black"/>
                </a:solidFill>
                <a:latin typeface="Arial" panose="020B0604020202020204" pitchFamily="34" charset="0"/>
              </a:rPr>
              <a:t>	</a:t>
            </a:r>
            <a:endParaRPr lang="en-US" altLang="en-US" sz="2000" dirty="0">
              <a:solidFill>
                <a:prstClr val="black"/>
              </a:solidFill>
              <a:latin typeface="Arial" panose="020B0604020202020204" pitchFamily="34" charset="0"/>
            </a:endParaRPr>
          </a:p>
        </p:txBody>
      </p:sp>
      <p:sp>
        <p:nvSpPr>
          <p:cNvPr id="58375" name="Slide Number Placeholder 6">
            <a:extLst>
              <a:ext uri="{FF2B5EF4-FFF2-40B4-BE49-F238E27FC236}">
                <a16:creationId xmlns:a16="http://schemas.microsoft.com/office/drawing/2014/main" id="{58C8B99F-6259-48DA-AC5C-B5AF943BB84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E44092D9-D694-4296-8FCA-17774A380F77}" type="slidenum">
              <a:rPr lang="en-US" altLang="en-US" sz="1200">
                <a:solidFill>
                  <a:prstClr val="white"/>
                </a:solidFill>
                <a:latin typeface="Arial" panose="020B0604020202020204" pitchFamily="34" charset="0"/>
              </a:rPr>
              <a:pPr fontAlgn="base">
                <a:spcBef>
                  <a:spcPct val="0"/>
                </a:spcBef>
                <a:spcAft>
                  <a:spcPct val="0"/>
                </a:spcAft>
              </a:pPr>
              <a:t>21</a:t>
            </a:fld>
            <a:endParaRPr lang="en-US" altLang="en-US" sz="1200">
              <a:solidFill>
                <a:prstClr val="white"/>
              </a:solidFill>
              <a:latin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44A7DEC-7B75-4C1F-93ED-C581F6589D73}"/>
              </a:ext>
            </a:extLst>
          </p:cNvPr>
          <p:cNvSpPr>
            <a:spLocks noGrp="1" noChangeArrowheads="1"/>
          </p:cNvSpPr>
          <p:nvPr>
            <p:ph type="title" idx="4294967295"/>
          </p:nvPr>
        </p:nvSpPr>
        <p:spPr bwMode="auto">
          <a:xfrm>
            <a:off x="1752600" y="0"/>
            <a:ext cx="8610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Hyperemesis Gravidarum</a:t>
            </a:r>
          </a:p>
        </p:txBody>
      </p:sp>
      <p:pic>
        <p:nvPicPr>
          <p:cNvPr id="60419" name="Picture 7" descr="Dental erosions">
            <a:extLst>
              <a:ext uri="{FF2B5EF4-FFF2-40B4-BE49-F238E27FC236}">
                <a16:creationId xmlns:a16="http://schemas.microsoft.com/office/drawing/2014/main" id="{850D9598-AF39-4148-9127-4E2962AA2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487" r="7547"/>
          <a:stretch>
            <a:fillRect/>
          </a:stretch>
        </p:blipFill>
        <p:spPr bwMode="auto">
          <a:xfrm>
            <a:off x="4025453" y="4129315"/>
            <a:ext cx="411490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8">
            <a:extLst>
              <a:ext uri="{FF2B5EF4-FFF2-40B4-BE49-F238E27FC236}">
                <a16:creationId xmlns:a16="http://schemas.microsoft.com/office/drawing/2014/main" id="{92A31099-3D94-4F2B-BF5F-C8E65AA77DFF}"/>
              </a:ext>
            </a:extLst>
          </p:cNvPr>
          <p:cNvSpPr txBox="1">
            <a:spLocks noChangeArrowheads="1"/>
          </p:cNvSpPr>
          <p:nvPr/>
        </p:nvSpPr>
        <p:spPr bwMode="auto">
          <a:xfrm>
            <a:off x="5521325" y="6339115"/>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dirty="0">
                <a:solidFill>
                  <a:prstClr val="black"/>
                </a:solidFill>
                <a:latin typeface="Arial" panose="020B0604020202020204" pitchFamily="34" charset="0"/>
              </a:rPr>
              <a:t>Photo: John McDowell, DDS</a:t>
            </a:r>
            <a:r>
              <a:rPr lang="en-US" altLang="en-US" dirty="0">
                <a:latin typeface="Arial" panose="020B0604020202020204" pitchFamily="34" charset="0"/>
              </a:rPr>
              <a:t> </a:t>
            </a:r>
          </a:p>
        </p:txBody>
      </p:sp>
      <p:sp>
        <p:nvSpPr>
          <p:cNvPr id="60421" name="Rectangle 3">
            <a:extLst>
              <a:ext uri="{FF2B5EF4-FFF2-40B4-BE49-F238E27FC236}">
                <a16:creationId xmlns:a16="http://schemas.microsoft.com/office/drawing/2014/main" id="{C00A7223-9EDF-4AA7-A020-D059B1284CF2}"/>
              </a:ext>
            </a:extLst>
          </p:cNvPr>
          <p:cNvSpPr>
            <a:spLocks noChangeArrowheads="1"/>
          </p:cNvSpPr>
          <p:nvPr/>
        </p:nvSpPr>
        <p:spPr bwMode="auto">
          <a:xfrm>
            <a:off x="486228" y="1134682"/>
            <a:ext cx="1140097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marL="0" indent="0" eaLnBrk="0" fontAlgn="base" hangingPunct="0">
              <a:spcBef>
                <a:spcPct val="0"/>
              </a:spcBef>
              <a:spcAft>
                <a:spcPct val="0"/>
              </a:spcAft>
              <a:defRPr/>
            </a:pPr>
            <a:r>
              <a:rPr lang="en-US" altLang="en-US" sz="2800" dirty="0">
                <a:solidFill>
                  <a:prstClr val="black"/>
                </a:solidFill>
                <a:latin typeface="Arial" panose="020B0604020202020204" pitchFamily="34" charset="0"/>
              </a:rPr>
              <a:t>Gastroesophageal reflux and excessive vomiting (Hyperemesis gravidarum) are both common in pregnancy and cause enamel erosion</a:t>
            </a:r>
          </a:p>
          <a:p>
            <a:pPr marL="0" indent="0" eaLnBrk="0" fontAlgn="base" hangingPunct="0">
              <a:spcBef>
                <a:spcPct val="0"/>
              </a:spcBef>
              <a:spcAft>
                <a:spcPct val="0"/>
              </a:spcAft>
              <a:defRPr/>
            </a:pPr>
            <a:endParaRPr lang="en-US" altLang="en-US" b="1" dirty="0">
              <a:solidFill>
                <a:prstClr val="black"/>
              </a:solidFill>
              <a:latin typeface="Arial" panose="020B0604020202020204" pitchFamily="34" charset="0"/>
            </a:endParaRPr>
          </a:p>
          <a:p>
            <a:pPr marL="0" indent="0" eaLnBrk="0" fontAlgn="base" hangingPunct="0">
              <a:spcBef>
                <a:spcPct val="0"/>
              </a:spcBef>
              <a:spcAft>
                <a:spcPct val="0"/>
              </a:spcAft>
              <a:defRPr/>
            </a:pPr>
            <a:r>
              <a:rPr lang="en-US" altLang="en-US" sz="2800" b="1" dirty="0">
                <a:solidFill>
                  <a:prstClr val="black"/>
                </a:solidFill>
                <a:latin typeface="Arial" panose="020B0604020202020204" pitchFamily="34" charset="0"/>
              </a:rPr>
              <a:t>Management</a:t>
            </a:r>
          </a:p>
          <a:p>
            <a:pPr lvl="1" eaLnBrk="0" fontAlgn="base" hangingPunct="0">
              <a:spcBef>
                <a:spcPct val="0"/>
              </a:spcBef>
              <a:spcAft>
                <a:spcPct val="0"/>
              </a:spcAft>
              <a:buFont typeface="Arial" panose="020B0604020202020204" pitchFamily="34" charset="0"/>
              <a:buChar char="•"/>
              <a:defRPr/>
            </a:pPr>
            <a:r>
              <a:rPr lang="en-US" altLang="en-US" sz="2800" dirty="0">
                <a:solidFill>
                  <a:prstClr val="black"/>
                </a:solidFill>
                <a:latin typeface="Arial" panose="020B0604020202020204" pitchFamily="34" charset="0"/>
              </a:rPr>
              <a:t>Rinse with water and bicarbonate to reduce acid in mouth immediately after vomiting </a:t>
            </a:r>
          </a:p>
          <a:p>
            <a:pPr lvl="1" eaLnBrk="0" fontAlgn="base" hangingPunct="0">
              <a:spcBef>
                <a:spcPct val="0"/>
              </a:spcBef>
              <a:spcAft>
                <a:spcPct val="0"/>
              </a:spcAft>
              <a:buFont typeface="Arial" panose="020B0604020202020204" pitchFamily="34" charset="0"/>
              <a:buChar char="•"/>
              <a:defRPr/>
            </a:pPr>
            <a:r>
              <a:rPr lang="en-US" altLang="en-US" sz="2800" dirty="0">
                <a:solidFill>
                  <a:prstClr val="black"/>
                </a:solidFill>
                <a:latin typeface="Arial" panose="020B0604020202020204" pitchFamily="34" charset="0"/>
              </a:rPr>
              <a:t>Avoid brushing firmly and just following vomiting </a:t>
            </a:r>
          </a:p>
          <a:p>
            <a:pPr eaLnBrk="0" fontAlgn="base" hangingPunct="0">
              <a:spcBef>
                <a:spcPct val="0"/>
              </a:spcBef>
              <a:spcAft>
                <a:spcPct val="0"/>
              </a:spcAft>
              <a:defRPr/>
            </a:pPr>
            <a:endParaRPr lang="en-US" altLang="en-US" sz="2800" dirty="0">
              <a:latin typeface="Arial" panose="020B0604020202020204" pitchFamily="34" charset="0"/>
            </a:endParaRPr>
          </a:p>
        </p:txBody>
      </p:sp>
      <p:sp>
        <p:nvSpPr>
          <p:cNvPr id="60422" name="Slide Number Placeholder 6">
            <a:extLst>
              <a:ext uri="{FF2B5EF4-FFF2-40B4-BE49-F238E27FC236}">
                <a16:creationId xmlns:a16="http://schemas.microsoft.com/office/drawing/2014/main" id="{2336E672-9A34-44A7-BFE2-676D5F4B057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6FB2828B-B79B-4FC9-AEFB-9BA8F63F4546}" type="slidenum">
              <a:rPr lang="en-US" altLang="en-US" sz="1200">
                <a:solidFill>
                  <a:prstClr val="white"/>
                </a:solidFill>
                <a:latin typeface="Arial" panose="020B0604020202020204" pitchFamily="34" charset="0"/>
              </a:rPr>
              <a:pPr fontAlgn="base">
                <a:spcBef>
                  <a:spcPct val="0"/>
                </a:spcBef>
                <a:spcAft>
                  <a:spcPct val="0"/>
                </a:spcAft>
              </a:pPr>
              <a:t>22</a:t>
            </a:fld>
            <a:endParaRPr lang="en-US" altLang="en-US" sz="1200">
              <a:solidFill>
                <a:prstClr val="white"/>
              </a:solidFill>
              <a:latin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25C00F4-A9DC-4FF2-B378-849139F0AB4A}"/>
              </a:ext>
            </a:extLst>
          </p:cNvPr>
          <p:cNvSpPr>
            <a:spLocks noGrp="1" noChangeArrowheads="1"/>
          </p:cNvSpPr>
          <p:nvPr>
            <p:ph type="title" idx="4294967295"/>
          </p:nvPr>
        </p:nvSpPr>
        <p:spPr bwMode="auto">
          <a:xfrm>
            <a:off x="1981200" y="14478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b="1" dirty="0">
                <a:solidFill>
                  <a:srgbClr val="3333CC"/>
                </a:solidFill>
              </a:rPr>
              <a:t>Dental Treatment in Pregnancy is Safe</a:t>
            </a:r>
          </a:p>
        </p:txBody>
      </p:sp>
      <p:sp>
        <p:nvSpPr>
          <p:cNvPr id="60419" name="Rectangle 3">
            <a:extLst>
              <a:ext uri="{FF2B5EF4-FFF2-40B4-BE49-F238E27FC236}">
                <a16:creationId xmlns:a16="http://schemas.microsoft.com/office/drawing/2014/main" id="{9F637932-D201-4F8D-BCEF-B61B21B81819}"/>
              </a:ext>
            </a:extLst>
          </p:cNvPr>
          <p:cNvSpPr>
            <a:spLocks noGrp="1" noChangeArrowheads="1"/>
          </p:cNvSpPr>
          <p:nvPr>
            <p:ph type="body" idx="4294967295"/>
          </p:nvPr>
        </p:nvSpPr>
        <p:spPr bwMode="auto">
          <a:xfrm>
            <a:off x="838200" y="3135086"/>
            <a:ext cx="6491514" cy="1676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r>
              <a:rPr lang="en-US" altLang="en-US" sz="2800" b="1" dirty="0">
                <a:solidFill>
                  <a:srgbClr val="3333CC"/>
                </a:solidFill>
              </a:rPr>
              <a:t>Chapter Objectives</a:t>
            </a:r>
          </a:p>
          <a:p>
            <a:pPr marL="693738">
              <a:lnSpc>
                <a:spcPct val="80000"/>
              </a:lnSpc>
              <a:spcBef>
                <a:spcPts val="800"/>
              </a:spcBef>
              <a:defRPr/>
            </a:pPr>
            <a:r>
              <a:rPr lang="en-US" altLang="en-US" sz="2800" dirty="0">
                <a:solidFill>
                  <a:srgbClr val="3333CC"/>
                </a:solidFill>
              </a:rPr>
              <a:t>Counsel patients about the safety of common dental interventions in pregnancy</a:t>
            </a:r>
          </a:p>
          <a:p>
            <a:pPr marL="693738">
              <a:lnSpc>
                <a:spcPct val="80000"/>
              </a:lnSpc>
              <a:spcBef>
                <a:spcPts val="800"/>
              </a:spcBef>
              <a:defRPr/>
            </a:pPr>
            <a:r>
              <a:rPr lang="en-US" sz="2800" dirty="0">
                <a:solidFill>
                  <a:srgbClr val="3333CC"/>
                </a:solidFill>
              </a:rPr>
              <a:t>Acknowledge and address health inequity as it applies to pregnant women and oral health</a:t>
            </a:r>
            <a:endParaRPr lang="en-US" altLang="en-US" sz="2800" dirty="0">
              <a:solidFill>
                <a:srgbClr val="3333CC"/>
              </a:solidFill>
            </a:endParaRPr>
          </a:p>
          <a:p>
            <a:pPr marL="693738">
              <a:lnSpc>
                <a:spcPct val="80000"/>
              </a:lnSpc>
              <a:spcBef>
                <a:spcPts val="800"/>
              </a:spcBef>
              <a:defRPr/>
            </a:pPr>
            <a:endParaRPr lang="en-US" altLang="en-US" sz="2800" dirty="0">
              <a:solidFill>
                <a:srgbClr val="3333CC"/>
              </a:solidFill>
            </a:endParaRPr>
          </a:p>
        </p:txBody>
      </p:sp>
      <p:pic>
        <p:nvPicPr>
          <p:cNvPr id="62468" name="Picture 3" descr="m5_CO_anat.jpg">
            <a:extLst>
              <a:ext uri="{FF2B5EF4-FFF2-40B4-BE49-F238E27FC236}">
                <a16:creationId xmlns:a16="http://schemas.microsoft.com/office/drawing/2014/main" id="{8D73DD94-5E21-4E1C-B188-8430F3F614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135086"/>
            <a:ext cx="32004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12">
            <a:extLst>
              <a:ext uri="{FF2B5EF4-FFF2-40B4-BE49-F238E27FC236}">
                <a16:creationId xmlns:a16="http://schemas.microsoft.com/office/drawing/2014/main" id="{D3032422-CD33-4B9C-A015-582418373DDC}"/>
              </a:ext>
            </a:extLst>
          </p:cNvPr>
          <p:cNvSpPr txBox="1">
            <a:spLocks noChangeArrowheads="1"/>
          </p:cNvSpPr>
          <p:nvPr/>
        </p:nvSpPr>
        <p:spPr bwMode="auto">
          <a:xfrm>
            <a:off x="8001000" y="5550128"/>
            <a:ext cx="3200400" cy="176330"/>
          </a:xfrm>
          <a:prstGeom prst="rect">
            <a:avLst/>
          </a:prstGeom>
          <a:solidFill>
            <a:srgbClr val="FFFFFF">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lnSpc>
                <a:spcPts val="600"/>
              </a:lnSpc>
              <a:spcBef>
                <a:spcPct val="0"/>
              </a:spcBef>
              <a:spcAft>
                <a:spcPct val="0"/>
              </a:spcAft>
            </a:pPr>
            <a:r>
              <a:rPr lang="en-US" altLang="en-US" sz="800">
                <a:solidFill>
                  <a:prstClr val="black"/>
                </a:solidFill>
                <a:latin typeface="Arial" panose="020B0604020202020204" pitchFamily="34" charset="0"/>
              </a:rPr>
              <a:t>Image: Vicki Reid/Photos.com</a:t>
            </a:r>
            <a:endParaRPr lang="en-US" altLang="en-US" sz="800">
              <a:solidFill>
                <a:prstClr val="blac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577FA4F-477D-40D9-B689-2A184D8297CE}"/>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Dental Disconnect</a:t>
            </a:r>
          </a:p>
        </p:txBody>
      </p:sp>
      <p:sp>
        <p:nvSpPr>
          <p:cNvPr id="64515" name="Rectangle 3">
            <a:extLst>
              <a:ext uri="{FF2B5EF4-FFF2-40B4-BE49-F238E27FC236}">
                <a16:creationId xmlns:a16="http://schemas.microsoft.com/office/drawing/2014/main" id="{F2CED589-B38F-4B1E-AC62-1A676390E4E6}"/>
              </a:ext>
            </a:extLst>
          </p:cNvPr>
          <p:cNvSpPr>
            <a:spLocks noChangeArrowheads="1"/>
          </p:cNvSpPr>
          <p:nvPr/>
        </p:nvSpPr>
        <p:spPr bwMode="auto">
          <a:xfrm>
            <a:off x="281609" y="1173843"/>
            <a:ext cx="114749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800" b="1" dirty="0">
                <a:solidFill>
                  <a:prstClr val="black"/>
                </a:solidFill>
                <a:latin typeface="Arial" panose="020B0604020202020204" pitchFamily="34" charset="0"/>
              </a:rPr>
              <a:t>	</a:t>
            </a:r>
            <a:r>
              <a:rPr lang="en-US" altLang="en-US" sz="3200" b="1" dirty="0">
                <a:solidFill>
                  <a:prstClr val="black"/>
                </a:solidFill>
                <a:latin typeface="Arial" panose="020B0604020202020204" pitchFamily="34" charset="0"/>
              </a:rPr>
              <a:t>Women frequently do not see a dentist when pregnant</a:t>
            </a:r>
            <a:endParaRPr lang="en-US" altLang="en-US" sz="2800" b="1" dirty="0">
              <a:solidFill>
                <a:prstClr val="black"/>
              </a:solidFill>
              <a:latin typeface="Arial" panose="020B0604020202020204" pitchFamily="34" charset="0"/>
            </a:endParaRPr>
          </a:p>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Only 33-67% of all pregnant women visit the dentist in the U.S.</a:t>
            </a:r>
          </a:p>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Percentage is lower for Hispanic, low SES, non-English speaking, non-white, and women who are not aware of importance of oral health during pregnancy</a:t>
            </a:r>
          </a:p>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Only 50% of pregnant woman with a dental problem visit a dentist</a:t>
            </a:r>
          </a:p>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Even among women with dental insurance, dental care rated decline during pregnancy</a:t>
            </a:r>
            <a:r>
              <a:rPr lang="en-US" altLang="en-US" sz="2800" dirty="0">
                <a:latin typeface="Arial" panose="020B0604020202020204" pitchFamily="34" charset="0"/>
              </a:rPr>
              <a:t> </a:t>
            </a:r>
            <a:endParaRPr lang="en-US" altLang="en-US" sz="2800" dirty="0">
              <a:solidFill>
                <a:prstClr val="black"/>
              </a:solidFill>
              <a:latin typeface="Arial" panose="020B0604020202020204" pitchFamily="34" charset="0"/>
            </a:endParaRPr>
          </a:p>
          <a:p>
            <a:pPr eaLnBrk="0" fontAlgn="base" hangingPunct="0">
              <a:spcBef>
                <a:spcPct val="20000"/>
              </a:spcBef>
              <a:spcAft>
                <a:spcPct val="0"/>
              </a:spcAft>
            </a:pPr>
            <a:r>
              <a:rPr lang="en-US" altLang="en-US" sz="2800" b="1" dirty="0">
                <a:solidFill>
                  <a:prstClr val="black"/>
                </a:solidFill>
                <a:latin typeface="Arial" panose="020B0604020202020204" pitchFamily="34" charset="0"/>
              </a:rPr>
              <a:t>	</a:t>
            </a:r>
            <a:endParaRPr lang="en-US" altLang="en-US" sz="2400" dirty="0">
              <a:solidFill>
                <a:prstClr val="black"/>
              </a:solidFill>
              <a:latin typeface="Arial" panose="020B0604020202020204" pitchFamily="34" charset="0"/>
            </a:endParaRPr>
          </a:p>
          <a:p>
            <a:pPr lvl="1" eaLnBrk="0" fontAlgn="base" hangingPunct="0">
              <a:spcBef>
                <a:spcPct val="20000"/>
              </a:spcBef>
              <a:spcAft>
                <a:spcPct val="0"/>
              </a:spcAft>
            </a:pPr>
            <a:endParaRPr lang="en-US" altLang="en-US" sz="2400" dirty="0">
              <a:solidFill>
                <a:prstClr val="black"/>
              </a:solidFill>
              <a:latin typeface="Arial" panose="020B0604020202020204" pitchFamily="34" charset="0"/>
            </a:endParaRPr>
          </a:p>
        </p:txBody>
      </p:sp>
      <p:sp>
        <p:nvSpPr>
          <p:cNvPr id="64516" name="Slide Number Placeholder 3">
            <a:extLst>
              <a:ext uri="{FF2B5EF4-FFF2-40B4-BE49-F238E27FC236}">
                <a16:creationId xmlns:a16="http://schemas.microsoft.com/office/drawing/2014/main" id="{AA86EE6B-B0F1-447D-9D55-4618D392EE4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F729E7CB-B6AE-4914-9325-2AB49CFC4281}" type="slidenum">
              <a:rPr lang="en-US" altLang="en-US" sz="1200">
                <a:solidFill>
                  <a:prstClr val="white"/>
                </a:solidFill>
                <a:latin typeface="Arial" panose="020B0604020202020204" pitchFamily="34" charset="0"/>
              </a:rPr>
              <a:pPr fontAlgn="base">
                <a:spcBef>
                  <a:spcPct val="0"/>
                </a:spcBef>
                <a:spcAft>
                  <a:spcPct val="0"/>
                </a:spcAft>
              </a:pPr>
              <a:t>24</a:t>
            </a:fld>
            <a:endParaRPr lang="en-US" altLang="en-US" sz="1200">
              <a:solidFill>
                <a:prstClr val="white"/>
              </a:solidFill>
              <a:latin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3CED621-C90B-4BBA-8CFA-5BD33A8B815A}"/>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Barriers to Dental Care</a:t>
            </a:r>
          </a:p>
        </p:txBody>
      </p:sp>
      <p:sp>
        <p:nvSpPr>
          <p:cNvPr id="66563" name="Rectangle 3">
            <a:extLst>
              <a:ext uri="{FF2B5EF4-FFF2-40B4-BE49-F238E27FC236}">
                <a16:creationId xmlns:a16="http://schemas.microsoft.com/office/drawing/2014/main" id="{DA046230-857F-4F29-BB83-BE815FABD97D}"/>
              </a:ext>
            </a:extLst>
          </p:cNvPr>
          <p:cNvSpPr>
            <a:spLocks noChangeArrowheads="1"/>
          </p:cNvSpPr>
          <p:nvPr/>
        </p:nvSpPr>
        <p:spPr bwMode="auto">
          <a:xfrm>
            <a:off x="288878" y="1074056"/>
            <a:ext cx="11614244"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800" b="1" dirty="0">
                <a:solidFill>
                  <a:prstClr val="black"/>
                </a:solidFill>
                <a:latin typeface="Arial" panose="020B0604020202020204" pitchFamily="34" charset="0"/>
              </a:rPr>
              <a:t>Reasons pregnant women do not obtain dental care </a:t>
            </a:r>
            <a:endParaRPr lang="en-US" altLang="en-US" sz="1200" dirty="0">
              <a:solidFill>
                <a:prstClr val="black"/>
              </a:solidFill>
              <a:latin typeface="Arial" panose="020B0604020202020204" pitchFamily="34" charset="0"/>
            </a:endParaRP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Obstetric and primary care providers do not routinely refer for dental care</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Uncertainty about safety of dental interventions</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Lack of training</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Competing health demands limits focus on this topic</a:t>
            </a:r>
          </a:p>
          <a:p>
            <a:pPr lvl="1" eaLnBrk="0" fontAlgn="base" hangingPunct="0">
              <a:spcBef>
                <a:spcPts val="12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Dentists may be reluctant to manage pregnant patients</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Lack of practical training</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Dentists may fear malpractice repercussions</a:t>
            </a:r>
          </a:p>
          <a:p>
            <a:pPr lvl="1" eaLnBrk="0" fontAlgn="base" hangingPunct="0">
              <a:spcBef>
                <a:spcPts val="12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Patients have competing health demands and may receive conflicting or unclear information about the importance of dental care during pregnancy</a:t>
            </a:r>
          </a:p>
          <a:p>
            <a:pPr lvl="2" eaLnBrk="0" fontAlgn="base" hangingPunct="0">
              <a:spcBef>
                <a:spcPct val="20000"/>
              </a:spcBef>
              <a:spcAft>
                <a:spcPct val="0"/>
              </a:spcAft>
              <a:buFont typeface="Arial" panose="020B0604020202020204" pitchFamily="34" charset="0"/>
              <a:buChar char="•"/>
            </a:pPr>
            <a:endParaRPr lang="en-US" altLang="en-US" sz="2000" dirty="0">
              <a:solidFill>
                <a:prstClr val="black"/>
              </a:solidFill>
              <a:latin typeface="Arial" panose="020B0604020202020204" pitchFamily="34" charset="0"/>
            </a:endParaRPr>
          </a:p>
          <a:p>
            <a:pPr eaLnBrk="0" fontAlgn="base" hangingPunct="0">
              <a:spcBef>
                <a:spcPct val="20000"/>
              </a:spcBef>
              <a:spcAft>
                <a:spcPct val="0"/>
              </a:spcAft>
            </a:pPr>
            <a:r>
              <a:rPr lang="en-US" altLang="en-US" sz="2400" b="1" dirty="0">
                <a:solidFill>
                  <a:prstClr val="black"/>
                </a:solidFill>
                <a:latin typeface="Arial" panose="020B0604020202020204" pitchFamily="34" charset="0"/>
              </a:rPr>
              <a:t>	</a:t>
            </a:r>
            <a:endParaRPr lang="en-US" altLang="en-US" sz="2000" dirty="0">
              <a:solidFill>
                <a:prstClr val="black"/>
              </a:solidFill>
              <a:latin typeface="Arial" panose="020B0604020202020204" pitchFamily="34" charset="0"/>
            </a:endParaRPr>
          </a:p>
          <a:p>
            <a:pPr lvl="1" eaLnBrk="0" fontAlgn="base" hangingPunct="0">
              <a:spcBef>
                <a:spcPct val="20000"/>
              </a:spcBef>
              <a:spcAft>
                <a:spcPct val="0"/>
              </a:spcAft>
            </a:pPr>
            <a:endParaRPr lang="en-US" altLang="en-US" sz="2000" dirty="0">
              <a:solidFill>
                <a:prstClr val="black"/>
              </a:solidFill>
              <a:latin typeface="Arial" panose="020B0604020202020204" pitchFamily="34" charset="0"/>
            </a:endParaRPr>
          </a:p>
        </p:txBody>
      </p:sp>
      <p:sp>
        <p:nvSpPr>
          <p:cNvPr id="66564" name="Slide Number Placeholder 3">
            <a:extLst>
              <a:ext uri="{FF2B5EF4-FFF2-40B4-BE49-F238E27FC236}">
                <a16:creationId xmlns:a16="http://schemas.microsoft.com/office/drawing/2014/main" id="{B8CC4145-6969-43D5-99B7-D0BA4327AA0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F6DC5083-A4EF-4C2E-BA7A-14F84917B575}" type="slidenum">
              <a:rPr lang="en-US" altLang="en-US" sz="1200">
                <a:solidFill>
                  <a:prstClr val="white"/>
                </a:solidFill>
                <a:latin typeface="Arial" panose="020B0604020202020204" pitchFamily="34" charset="0"/>
              </a:rPr>
              <a:pPr fontAlgn="base">
                <a:spcBef>
                  <a:spcPct val="0"/>
                </a:spcBef>
                <a:spcAft>
                  <a:spcPct val="0"/>
                </a:spcAft>
              </a:pPr>
              <a:t>25</a:t>
            </a:fld>
            <a:endParaRPr lang="en-US" altLang="en-US" sz="1200">
              <a:solidFill>
                <a:prstClr val="white"/>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a:extLst>
              <a:ext uri="{FF2B5EF4-FFF2-40B4-BE49-F238E27FC236}">
                <a16:creationId xmlns:a16="http://schemas.microsoft.com/office/drawing/2014/main" id="{854815E4-5AB9-4F47-8F28-85D5E61D878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1D03D507-272F-49CD-9534-50075FDD5502}" type="slidenum">
              <a:rPr lang="en-US" altLang="en-US" sz="1200">
                <a:solidFill>
                  <a:prstClr val="white"/>
                </a:solidFill>
                <a:latin typeface="Arial" panose="020B0604020202020204" pitchFamily="34" charset="0"/>
              </a:rPr>
              <a:pPr fontAlgn="base">
                <a:spcBef>
                  <a:spcPct val="0"/>
                </a:spcBef>
                <a:spcAft>
                  <a:spcPct val="0"/>
                </a:spcAft>
              </a:pPr>
              <a:t>26</a:t>
            </a:fld>
            <a:endParaRPr lang="en-US" altLang="en-US" sz="1200">
              <a:solidFill>
                <a:prstClr val="white"/>
              </a:solidFill>
              <a:latin typeface="Arial" panose="020B0604020202020204" pitchFamily="34" charset="0"/>
            </a:endParaRPr>
          </a:p>
        </p:txBody>
      </p:sp>
      <p:sp>
        <p:nvSpPr>
          <p:cNvPr id="68611" name="Rectangle 2">
            <a:extLst>
              <a:ext uri="{FF2B5EF4-FFF2-40B4-BE49-F238E27FC236}">
                <a16:creationId xmlns:a16="http://schemas.microsoft.com/office/drawing/2014/main" id="{E7A71D69-703D-4AE3-82CA-85BDD0B43DB3}"/>
              </a:ext>
            </a:extLst>
          </p:cNvPr>
          <p:cNvSpPr txBox="1">
            <a:spLocks noChangeArrowheads="1"/>
          </p:cNvSpPr>
          <p:nvPr/>
        </p:nvSpPr>
        <p:spPr bwMode="auto">
          <a:xfrm>
            <a:off x="1752600" y="0"/>
            <a:ext cx="716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4400">
                <a:solidFill>
                  <a:prstClr val="white"/>
                </a:solidFill>
                <a:latin typeface="Tahoma" panose="020B0604030504040204" pitchFamily="34" charset="0"/>
                <a:cs typeface="Tahoma" panose="020B0604030504040204" pitchFamily="34" charset="0"/>
              </a:rPr>
              <a:t>Treatment Guidelines</a:t>
            </a:r>
          </a:p>
        </p:txBody>
      </p:sp>
      <p:sp>
        <p:nvSpPr>
          <p:cNvPr id="68612" name="Rectangle 3">
            <a:extLst>
              <a:ext uri="{FF2B5EF4-FFF2-40B4-BE49-F238E27FC236}">
                <a16:creationId xmlns:a16="http://schemas.microsoft.com/office/drawing/2014/main" id="{73DB0D23-28C5-41CE-9B94-E9D77738111F}"/>
              </a:ext>
            </a:extLst>
          </p:cNvPr>
          <p:cNvSpPr>
            <a:spLocks noChangeArrowheads="1"/>
          </p:cNvSpPr>
          <p:nvPr/>
        </p:nvSpPr>
        <p:spPr bwMode="auto">
          <a:xfrm>
            <a:off x="798286" y="4914900"/>
            <a:ext cx="1059542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marL="457200" lvl="1" indent="0" algn="ctr" eaLnBrk="0" fontAlgn="base" hangingPunct="0">
              <a:spcBef>
                <a:spcPts val="1800"/>
              </a:spcBef>
              <a:spcAft>
                <a:spcPct val="0"/>
              </a:spcAft>
              <a:defRPr/>
            </a:pPr>
            <a:r>
              <a:rPr lang="en-US" altLang="en-US" sz="2200" dirty="0">
                <a:solidFill>
                  <a:prstClr val="black"/>
                </a:solidFill>
                <a:latin typeface="Arial" panose="020B0604020202020204" pitchFamily="34" charset="0"/>
              </a:rPr>
              <a:t>American Congress of Obstetricians and Gynecologists (ACOG) states “A dental checkup early in pregnancy will help ensure that your mouth stays healthy. Pregnant women are at an increased risk for cavities and gum disease” </a:t>
            </a:r>
          </a:p>
          <a:p>
            <a:pPr algn="ctr" eaLnBrk="0" fontAlgn="base" hangingPunct="0">
              <a:spcBef>
                <a:spcPct val="20000"/>
              </a:spcBef>
              <a:spcAft>
                <a:spcPct val="0"/>
              </a:spcAft>
              <a:defRPr/>
            </a:pPr>
            <a:r>
              <a:rPr lang="en-US" altLang="en-US" sz="2200" b="1" dirty="0">
                <a:solidFill>
                  <a:prstClr val="black"/>
                </a:solidFill>
                <a:latin typeface="Arial" panose="020B0604020202020204" pitchFamily="34" charset="0"/>
              </a:rPr>
              <a:t>	</a:t>
            </a:r>
            <a:endParaRPr lang="en-US" altLang="en-US" sz="2200" dirty="0">
              <a:solidFill>
                <a:prstClr val="black"/>
              </a:solidFill>
              <a:latin typeface="Arial" panose="020B0604020202020204" pitchFamily="34" charset="0"/>
            </a:endParaRPr>
          </a:p>
          <a:p>
            <a:pPr lvl="1" algn="ctr" eaLnBrk="0" fontAlgn="base" hangingPunct="0">
              <a:spcBef>
                <a:spcPct val="20000"/>
              </a:spcBef>
              <a:spcAft>
                <a:spcPct val="0"/>
              </a:spcAft>
              <a:defRPr/>
            </a:pPr>
            <a:endParaRPr lang="en-US" altLang="en-US" sz="2200" dirty="0">
              <a:solidFill>
                <a:prstClr val="black"/>
              </a:solidFill>
              <a:latin typeface="Arial" panose="020B0604020202020204" pitchFamily="34" charset="0"/>
            </a:endParaRPr>
          </a:p>
        </p:txBody>
      </p:sp>
      <p:pic>
        <p:nvPicPr>
          <p:cNvPr id="68613" name="Picture 2">
            <a:extLst>
              <a:ext uri="{FF2B5EF4-FFF2-40B4-BE49-F238E27FC236}">
                <a16:creationId xmlns:a16="http://schemas.microsoft.com/office/drawing/2014/main" id="{87CA775E-9547-4A27-B13C-FA8D35513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211" t="14375" r="33894" b="8540"/>
          <a:stretch>
            <a:fillRect/>
          </a:stretch>
        </p:blipFill>
        <p:spPr bwMode="auto">
          <a:xfrm>
            <a:off x="2496457" y="960438"/>
            <a:ext cx="3048000" cy="384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14" name="Picture 2">
            <a:extLst>
              <a:ext uri="{FF2B5EF4-FFF2-40B4-BE49-F238E27FC236}">
                <a16:creationId xmlns:a16="http://schemas.microsoft.com/office/drawing/2014/main" id="{1E17C502-F06E-4B12-87A8-C552E603A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501" t="15926" r="12500" b="15279"/>
          <a:stretch>
            <a:fillRect/>
          </a:stretch>
        </p:blipFill>
        <p:spPr bwMode="auto">
          <a:xfrm>
            <a:off x="6248400" y="960439"/>
            <a:ext cx="3447143" cy="384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2951BAF-548B-4C6B-BB35-E2CC1BB790A9}"/>
              </a:ext>
            </a:extLst>
          </p:cNvPr>
          <p:cNvSpPr>
            <a:spLocks noGrp="1" noChangeArrowheads="1"/>
          </p:cNvSpPr>
          <p:nvPr>
            <p:ph type="title" idx="4294967295"/>
          </p:nvPr>
        </p:nvSpPr>
        <p:spPr bwMode="auto">
          <a:xfrm>
            <a:off x="1752600" y="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Treatment Tips</a:t>
            </a:r>
          </a:p>
        </p:txBody>
      </p:sp>
      <p:sp>
        <p:nvSpPr>
          <p:cNvPr id="70659" name="Rectangle 3">
            <a:extLst>
              <a:ext uri="{FF2B5EF4-FFF2-40B4-BE49-F238E27FC236}">
                <a16:creationId xmlns:a16="http://schemas.microsoft.com/office/drawing/2014/main" id="{3C09E2CB-6B91-48C8-9FB6-174DA8252578}"/>
              </a:ext>
            </a:extLst>
          </p:cNvPr>
          <p:cNvSpPr>
            <a:spLocks noChangeArrowheads="1"/>
          </p:cNvSpPr>
          <p:nvPr/>
        </p:nvSpPr>
        <p:spPr bwMode="auto">
          <a:xfrm>
            <a:off x="395514" y="1050926"/>
            <a:ext cx="10943771"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ts val="300"/>
              </a:spcBef>
              <a:spcAft>
                <a:spcPct val="0"/>
              </a:spcAft>
            </a:pPr>
            <a:r>
              <a:rPr lang="en-US" altLang="en-US" sz="2400" b="1" dirty="0">
                <a:solidFill>
                  <a:prstClr val="black"/>
                </a:solidFill>
                <a:latin typeface="Arial" panose="020B0604020202020204" pitchFamily="34" charset="0"/>
              </a:rPr>
              <a:t>	First Trimester</a:t>
            </a:r>
          </a:p>
          <a:p>
            <a:pPr lvl="1" eaLnBrk="0" fontAlgn="base" hangingPunct="0">
              <a:spcBef>
                <a:spcPts val="3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Care should begin early especially if extensive care is needed</a:t>
            </a:r>
          </a:p>
          <a:p>
            <a:pPr lvl="1" eaLnBrk="0" fontAlgn="base" hangingPunct="0">
              <a:spcBef>
                <a:spcPts val="6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Schedule visits in the afternoon to avoid morning sickness</a:t>
            </a:r>
          </a:p>
          <a:p>
            <a:pPr lvl="1" eaLnBrk="0" fontAlgn="base" hangingPunct="0">
              <a:spcBef>
                <a:spcPts val="300"/>
              </a:spcBef>
              <a:spcAft>
                <a:spcPct val="0"/>
              </a:spcAft>
            </a:pPr>
            <a:r>
              <a:rPr lang="en-US" altLang="en-US" sz="2400" b="1" dirty="0">
                <a:solidFill>
                  <a:prstClr val="black"/>
                </a:solidFill>
                <a:latin typeface="Arial" panose="020B0604020202020204" pitchFamily="34" charset="0"/>
              </a:rPr>
              <a:t>Second Trimester</a:t>
            </a:r>
            <a:r>
              <a:rPr lang="en-US" altLang="en-US" sz="2800" dirty="0">
                <a:solidFill>
                  <a:prstClr val="black"/>
                </a:solidFill>
                <a:latin typeface="Arial" panose="020B0604020202020204" pitchFamily="34" charset="0"/>
              </a:rPr>
              <a:t> </a:t>
            </a:r>
          </a:p>
          <a:p>
            <a:pPr lvl="1" eaLnBrk="0" fontAlgn="base" hangingPunct="0">
              <a:spcBef>
                <a:spcPts val="3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Ideal time for dental care</a:t>
            </a:r>
          </a:p>
          <a:p>
            <a:pPr lvl="1" eaLnBrk="0" fontAlgn="base" hangingPunct="0">
              <a:spcBef>
                <a:spcPts val="6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Fetus is not large, making it easier for mother to recline longer in the dental chair</a:t>
            </a:r>
          </a:p>
          <a:p>
            <a:pPr lvl="1" eaLnBrk="0" fontAlgn="base" hangingPunct="0">
              <a:spcBef>
                <a:spcPts val="6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Organogenesis is complete, reducing fear of harm to the baby (even though dental procedures are safe throughout pregnancy)</a:t>
            </a:r>
          </a:p>
          <a:p>
            <a:pPr eaLnBrk="0" fontAlgn="base" hangingPunct="0">
              <a:spcBef>
                <a:spcPts val="300"/>
              </a:spcBef>
              <a:spcAft>
                <a:spcPct val="0"/>
              </a:spcAft>
            </a:pPr>
            <a:r>
              <a:rPr lang="en-US" altLang="en-US" sz="2400" b="1" dirty="0">
                <a:solidFill>
                  <a:prstClr val="black"/>
                </a:solidFill>
                <a:latin typeface="Arial" panose="020B0604020202020204" pitchFamily="34" charset="0"/>
              </a:rPr>
              <a:t>	Third Trimester</a:t>
            </a:r>
            <a:r>
              <a:rPr lang="en-US" altLang="en-US" sz="2800" dirty="0">
                <a:solidFill>
                  <a:prstClr val="black"/>
                </a:solidFill>
                <a:latin typeface="Arial" panose="020B0604020202020204" pitchFamily="34" charset="0"/>
              </a:rPr>
              <a:t>  </a:t>
            </a:r>
          </a:p>
          <a:p>
            <a:pPr lvl="1" eaLnBrk="0" fontAlgn="base" hangingPunct="0">
              <a:spcBef>
                <a:spcPts val="3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Position woman slightly on left side with a towel prop to avoid vena cava compression</a:t>
            </a:r>
          </a:p>
          <a:p>
            <a:pPr lvl="1" eaLnBrk="0" fontAlgn="base" hangingPunct="0">
              <a:spcBef>
                <a:spcPts val="3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Encourage standing and walking periodically</a:t>
            </a:r>
          </a:p>
          <a:p>
            <a:pPr lvl="1" eaLnBrk="0" fontAlgn="base" hangingPunct="0">
              <a:spcBef>
                <a:spcPts val="3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Elevating the head helps avoid shortness of breath</a:t>
            </a:r>
          </a:p>
          <a:p>
            <a:pPr lvl="1" eaLnBrk="0" fontAlgn="base" hangingPunct="0">
              <a:spcBef>
                <a:spcPct val="20000"/>
              </a:spcBef>
              <a:spcAft>
                <a:spcPct val="0"/>
              </a:spcAft>
            </a:pPr>
            <a:endParaRPr lang="en-US" altLang="en-US" sz="2000" dirty="0">
              <a:solidFill>
                <a:prstClr val="black"/>
              </a:solidFill>
              <a:latin typeface="Arial" panose="020B0604020202020204" pitchFamily="34" charset="0"/>
            </a:endParaRPr>
          </a:p>
        </p:txBody>
      </p:sp>
      <p:sp>
        <p:nvSpPr>
          <p:cNvPr id="70660" name="Slide Number Placeholder 3">
            <a:extLst>
              <a:ext uri="{FF2B5EF4-FFF2-40B4-BE49-F238E27FC236}">
                <a16:creationId xmlns:a16="http://schemas.microsoft.com/office/drawing/2014/main" id="{35C56D7E-2FC2-4FAB-BF8A-FDE406BCB8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2A7579C5-97B7-46C4-85D7-89BD9C480F1B}" type="slidenum">
              <a:rPr lang="en-US" altLang="en-US" sz="1200">
                <a:solidFill>
                  <a:prstClr val="white"/>
                </a:solidFill>
                <a:latin typeface="Arial" panose="020B0604020202020204" pitchFamily="34" charset="0"/>
              </a:rPr>
              <a:pPr fontAlgn="base">
                <a:spcBef>
                  <a:spcPct val="0"/>
                </a:spcBef>
                <a:spcAft>
                  <a:spcPct val="0"/>
                </a:spcAft>
              </a:pPr>
              <a:t>27</a:t>
            </a:fld>
            <a:endParaRPr lang="en-US" altLang="en-US" sz="1200">
              <a:solidFill>
                <a:prstClr val="white"/>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2E0F9F2-1C56-4EF1-A926-6DC0F5599306}"/>
              </a:ext>
            </a:extLst>
          </p:cNvPr>
          <p:cNvSpPr>
            <a:spLocks noGrp="1" noChangeArrowheads="1"/>
          </p:cNvSpPr>
          <p:nvPr>
            <p:ph type="title" idx="4294967295"/>
          </p:nvPr>
        </p:nvSpPr>
        <p:spPr bwMode="auto">
          <a:xfrm>
            <a:off x="1752600" y="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Dental Radiographs</a:t>
            </a:r>
          </a:p>
        </p:txBody>
      </p:sp>
      <p:pic>
        <p:nvPicPr>
          <p:cNvPr id="72707" name="Picture 4" descr="dental2">
            <a:hlinkClick r:id="rId3"/>
            <a:extLst>
              <a:ext uri="{FF2B5EF4-FFF2-40B4-BE49-F238E27FC236}">
                <a16:creationId xmlns:a16="http://schemas.microsoft.com/office/drawing/2014/main" id="{367F9F50-18A5-433E-ABAB-2A2917544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405"/>
          <a:stretch>
            <a:fillRect/>
          </a:stretch>
        </p:blipFill>
        <p:spPr bwMode="auto">
          <a:xfrm>
            <a:off x="9339262" y="892970"/>
            <a:ext cx="2647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2708" name="Text Box 6">
            <a:extLst>
              <a:ext uri="{FF2B5EF4-FFF2-40B4-BE49-F238E27FC236}">
                <a16:creationId xmlns:a16="http://schemas.microsoft.com/office/drawing/2014/main" id="{149465A8-0E8B-47E9-AE8E-C8A53CF760C6}"/>
              </a:ext>
            </a:extLst>
          </p:cNvPr>
          <p:cNvSpPr txBox="1">
            <a:spLocks noChangeArrowheads="1"/>
          </p:cNvSpPr>
          <p:nvPr/>
        </p:nvSpPr>
        <p:spPr bwMode="auto">
          <a:xfrm>
            <a:off x="9701212" y="3647171"/>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dirty="0">
                <a:solidFill>
                  <a:prstClr val="black"/>
                </a:solidFill>
                <a:latin typeface="Arial" panose="020B0604020202020204" pitchFamily="34" charset="0"/>
              </a:rPr>
              <a:t>Photo: ICOHP</a:t>
            </a:r>
            <a:endParaRPr lang="en-US" altLang="en-US" dirty="0">
              <a:latin typeface="Arial" panose="020B0604020202020204" pitchFamily="34" charset="0"/>
            </a:endParaRPr>
          </a:p>
        </p:txBody>
      </p:sp>
      <p:sp>
        <p:nvSpPr>
          <p:cNvPr id="72709" name="Rectangle 3">
            <a:extLst>
              <a:ext uri="{FF2B5EF4-FFF2-40B4-BE49-F238E27FC236}">
                <a16:creationId xmlns:a16="http://schemas.microsoft.com/office/drawing/2014/main" id="{E40B1435-FAE4-4C5E-B9E3-D6A311180D1D}"/>
              </a:ext>
            </a:extLst>
          </p:cNvPr>
          <p:cNvSpPr>
            <a:spLocks noChangeArrowheads="1"/>
          </p:cNvSpPr>
          <p:nvPr/>
        </p:nvSpPr>
        <p:spPr bwMode="auto">
          <a:xfrm>
            <a:off x="478971" y="990601"/>
            <a:ext cx="7160079"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800" b="1" dirty="0">
                <a:solidFill>
                  <a:prstClr val="black"/>
                </a:solidFill>
                <a:latin typeface="Arial" panose="020B0604020202020204" pitchFamily="34" charset="0"/>
              </a:rPr>
              <a:t>	Risks</a:t>
            </a: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Radiation exposure to the fetus from dental x-rays is so low, it cannot be measured by conventional techniques</a:t>
            </a:r>
          </a:p>
          <a:p>
            <a:pPr eaLnBrk="0" fontAlgn="base" hangingPunct="0">
              <a:spcBef>
                <a:spcPct val="20000"/>
              </a:spcBef>
              <a:spcAft>
                <a:spcPct val="0"/>
              </a:spcAft>
            </a:pPr>
            <a:r>
              <a:rPr lang="en-US" altLang="en-US" sz="2800" b="1" dirty="0">
                <a:solidFill>
                  <a:prstClr val="black"/>
                </a:solidFill>
                <a:latin typeface="Arial" panose="020B0604020202020204" pitchFamily="34" charset="0"/>
              </a:rPr>
              <a:t>	</a:t>
            </a:r>
            <a:endParaRPr lang="en-US" altLang="en-US" sz="2400" dirty="0">
              <a:solidFill>
                <a:prstClr val="black"/>
              </a:solidFill>
              <a:latin typeface="Arial" panose="020B0604020202020204" pitchFamily="34" charset="0"/>
            </a:endParaRPr>
          </a:p>
        </p:txBody>
      </p:sp>
      <p:sp>
        <p:nvSpPr>
          <p:cNvPr id="72710" name="Rectangle 3">
            <a:extLst>
              <a:ext uri="{FF2B5EF4-FFF2-40B4-BE49-F238E27FC236}">
                <a16:creationId xmlns:a16="http://schemas.microsoft.com/office/drawing/2014/main" id="{3525501A-F535-496F-9075-36C68CCA0BFF}"/>
              </a:ext>
            </a:extLst>
          </p:cNvPr>
          <p:cNvSpPr>
            <a:spLocks noChangeArrowheads="1"/>
          </p:cNvSpPr>
          <p:nvPr/>
        </p:nvSpPr>
        <p:spPr bwMode="auto">
          <a:xfrm>
            <a:off x="377371" y="2743200"/>
            <a:ext cx="10160454"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800" b="1" dirty="0">
                <a:solidFill>
                  <a:prstClr val="black"/>
                </a:solidFill>
                <a:latin typeface="Arial" panose="020B0604020202020204" pitchFamily="34" charset="0"/>
              </a:rPr>
              <a:t>	Procedures</a:t>
            </a:r>
            <a:r>
              <a:rPr lang="en-US" altLang="en-US" sz="3200" dirty="0">
                <a:solidFill>
                  <a:prstClr val="black"/>
                </a:solidFill>
                <a:latin typeface="Arial" panose="020B0604020202020204" pitchFamily="34" charset="0"/>
              </a:rPr>
              <a:t> </a:t>
            </a: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X-ray as necessary to make diagnosis</a:t>
            </a:r>
          </a:p>
          <a:p>
            <a:pPr lvl="1"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Proper radiographic techniques to minimize radiation exposure</a:t>
            </a:r>
          </a:p>
          <a:p>
            <a:pPr lvl="2"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Utilize lead apron shielding</a:t>
            </a:r>
          </a:p>
          <a:p>
            <a:pPr lvl="2"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Avoid retakes when possible</a:t>
            </a:r>
          </a:p>
          <a:p>
            <a:pPr lvl="2"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Use a long cone to focus radiation only on mouth</a:t>
            </a:r>
            <a:r>
              <a:rPr lang="en-US" altLang="en-US" sz="2200" dirty="0"/>
              <a:t> </a:t>
            </a:r>
            <a:endParaRPr lang="en-US" altLang="en-US" sz="2200" dirty="0">
              <a:solidFill>
                <a:prstClr val="black"/>
              </a:solidFill>
              <a:latin typeface="Arial" panose="020B0604020202020204" pitchFamily="34" charset="0"/>
            </a:endParaRPr>
          </a:p>
          <a:p>
            <a:pPr lvl="2"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Newer digital X-rays (80% less radiation)</a:t>
            </a:r>
          </a:p>
        </p:txBody>
      </p:sp>
      <p:sp>
        <p:nvSpPr>
          <p:cNvPr id="72711" name="Slide Number Placeholder 6">
            <a:extLst>
              <a:ext uri="{FF2B5EF4-FFF2-40B4-BE49-F238E27FC236}">
                <a16:creationId xmlns:a16="http://schemas.microsoft.com/office/drawing/2014/main" id="{538A9CBC-6178-4F33-82E9-75FF59D5F3B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C2D40C13-A4E3-4932-8AF7-616C4B86C625}" type="slidenum">
              <a:rPr lang="en-US" altLang="en-US" sz="1200">
                <a:solidFill>
                  <a:prstClr val="white"/>
                </a:solidFill>
                <a:latin typeface="Arial" panose="020B0604020202020204" pitchFamily="34" charset="0"/>
              </a:rPr>
              <a:pPr fontAlgn="base">
                <a:spcBef>
                  <a:spcPct val="0"/>
                </a:spcBef>
                <a:spcAft>
                  <a:spcPct val="0"/>
                </a:spcAft>
              </a:pPr>
              <a:t>28</a:t>
            </a:fld>
            <a:endParaRPr lang="en-US" altLang="en-US" sz="1200">
              <a:solidFill>
                <a:prstClr val="white"/>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78E3B61-7FC6-44CA-9A1A-E4DAC29BF320}"/>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Common Antibiotics</a:t>
            </a:r>
          </a:p>
        </p:txBody>
      </p:sp>
      <p:sp>
        <p:nvSpPr>
          <p:cNvPr id="74755" name="Rectangle 3">
            <a:extLst>
              <a:ext uri="{FF2B5EF4-FFF2-40B4-BE49-F238E27FC236}">
                <a16:creationId xmlns:a16="http://schemas.microsoft.com/office/drawing/2014/main" id="{971EB3AB-A9CA-4F58-91D3-AE872F07E6CC}"/>
              </a:ext>
            </a:extLst>
          </p:cNvPr>
          <p:cNvSpPr>
            <a:spLocks noChangeArrowheads="1"/>
          </p:cNvSpPr>
          <p:nvPr/>
        </p:nvSpPr>
        <p:spPr bwMode="auto">
          <a:xfrm>
            <a:off x="617838" y="1066800"/>
            <a:ext cx="1126936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800" b="1" dirty="0">
                <a:solidFill>
                  <a:prstClr val="black"/>
                </a:solidFill>
                <a:latin typeface="Arial" panose="020B0604020202020204" pitchFamily="34" charset="0"/>
              </a:rPr>
              <a:t>	The following antibiotics are appropriate for use during pregnancy: </a:t>
            </a: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Penicillin </a:t>
            </a: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Amoxicillin </a:t>
            </a: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Cephalexin</a:t>
            </a: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Erythromycin base *</a:t>
            </a: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Clindamycin *</a:t>
            </a: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Metronidazole **</a:t>
            </a:r>
            <a:endParaRPr lang="en-US" altLang="en-US" sz="2400" dirty="0">
              <a:solidFill>
                <a:prstClr val="black"/>
              </a:solidFill>
              <a:latin typeface="Arial" panose="020B0604020202020204" pitchFamily="34" charset="0"/>
            </a:endParaRPr>
          </a:p>
          <a:p>
            <a:pPr lvl="2" eaLnBrk="0" fontAlgn="base" hangingPunct="0">
              <a:spcBef>
                <a:spcPct val="20000"/>
              </a:spcBef>
              <a:spcAft>
                <a:spcPct val="0"/>
              </a:spcAft>
            </a:pPr>
            <a:r>
              <a:rPr lang="en-US" altLang="en-US" sz="2400" dirty="0">
                <a:solidFill>
                  <a:prstClr val="black"/>
                </a:solidFill>
                <a:latin typeface="Arial" panose="020B0604020202020204" pitchFamily="34" charset="0"/>
              </a:rPr>
              <a:t>* Appropriate alternative for non-type I penicillin allergic patients </a:t>
            </a:r>
          </a:p>
          <a:p>
            <a:pPr lvl="1" eaLnBrk="0" fontAlgn="base" hangingPunct="0">
              <a:spcBef>
                <a:spcPct val="20000"/>
              </a:spcBef>
              <a:spcAft>
                <a:spcPct val="0"/>
              </a:spcAft>
            </a:pPr>
            <a:r>
              <a:rPr lang="en-US" altLang="en-US" sz="2800" dirty="0">
                <a:solidFill>
                  <a:prstClr val="black"/>
                </a:solidFill>
                <a:latin typeface="Arial" panose="020B0604020202020204" pitchFamily="34" charset="0"/>
              </a:rPr>
              <a:t>	</a:t>
            </a:r>
          </a:p>
          <a:p>
            <a:pPr eaLnBrk="0" fontAlgn="base" hangingPunct="0">
              <a:spcBef>
                <a:spcPct val="20000"/>
              </a:spcBef>
              <a:spcAft>
                <a:spcPct val="0"/>
              </a:spcAft>
            </a:pPr>
            <a:r>
              <a:rPr lang="en-US" altLang="en-US" sz="2800" b="1" dirty="0">
                <a:solidFill>
                  <a:prstClr val="black"/>
                </a:solidFill>
                <a:latin typeface="Arial" panose="020B0604020202020204" pitchFamily="34" charset="0"/>
              </a:rPr>
              <a:t>	</a:t>
            </a:r>
            <a:endParaRPr lang="en-US" altLang="en-US" sz="2400" dirty="0">
              <a:solidFill>
                <a:prstClr val="black"/>
              </a:solidFill>
              <a:latin typeface="Arial" panose="020B0604020202020204" pitchFamily="34" charset="0"/>
            </a:endParaRPr>
          </a:p>
          <a:p>
            <a:pPr lvl="2" eaLnBrk="0" fontAlgn="base" hangingPunct="0">
              <a:spcBef>
                <a:spcPct val="20000"/>
              </a:spcBef>
              <a:spcAft>
                <a:spcPct val="0"/>
              </a:spcAft>
            </a:pPr>
            <a:endParaRPr lang="en-US" altLang="en-US" sz="2400" dirty="0">
              <a:solidFill>
                <a:prstClr val="black"/>
              </a:solidFill>
              <a:latin typeface="Arial" panose="020B0604020202020204" pitchFamily="34" charset="0"/>
            </a:endParaRPr>
          </a:p>
        </p:txBody>
      </p:sp>
      <p:sp>
        <p:nvSpPr>
          <p:cNvPr id="74756" name="Slide Number Placeholder 3">
            <a:extLst>
              <a:ext uri="{FF2B5EF4-FFF2-40B4-BE49-F238E27FC236}">
                <a16:creationId xmlns:a16="http://schemas.microsoft.com/office/drawing/2014/main" id="{DE5C0FFB-6F85-4E29-9ADB-B679F034F5D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5A8DCFF5-E358-45EA-90D3-983F07EA5389}" type="slidenum">
              <a:rPr lang="en-US" altLang="en-US" sz="1200">
                <a:solidFill>
                  <a:prstClr val="white"/>
                </a:solidFill>
                <a:latin typeface="Arial" panose="020B0604020202020204" pitchFamily="34" charset="0"/>
              </a:rPr>
              <a:pPr fontAlgn="base">
                <a:spcBef>
                  <a:spcPct val="0"/>
                </a:spcBef>
                <a:spcAft>
                  <a:spcPct val="0"/>
                </a:spcAft>
              </a:pPr>
              <a:t>29</a:t>
            </a:fld>
            <a:endParaRPr lang="en-US" altLang="en-US" sz="1200">
              <a:solidFill>
                <a:prstClr val="white"/>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32F5302-BB8B-4119-8DFD-E7E2871BB866}"/>
              </a:ext>
            </a:extLst>
          </p:cNvPr>
          <p:cNvSpPr>
            <a:spLocks noGrp="1" noChangeArrowheads="1"/>
          </p:cNvSpPr>
          <p:nvPr>
            <p:ph type="title" idx="4294967295"/>
          </p:nvPr>
        </p:nvSpPr>
        <p:spPr bwMode="auto">
          <a:xfrm>
            <a:off x="568589" y="1115269"/>
            <a:ext cx="82296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b="1" dirty="0">
                <a:solidFill>
                  <a:schemeClr val="tx1"/>
                </a:solidFill>
                <a:latin typeface="Arial" panose="020B0604020202020204" pitchFamily="34" charset="0"/>
              </a:rPr>
              <a:t>Educational Objectives</a:t>
            </a:r>
          </a:p>
        </p:txBody>
      </p:sp>
      <p:sp>
        <p:nvSpPr>
          <p:cNvPr id="21507" name="Rectangle 3">
            <a:extLst>
              <a:ext uri="{FF2B5EF4-FFF2-40B4-BE49-F238E27FC236}">
                <a16:creationId xmlns:a16="http://schemas.microsoft.com/office/drawing/2014/main" id="{A259455F-9C0F-4143-ABC2-FD590D0D504F}"/>
              </a:ext>
            </a:extLst>
          </p:cNvPr>
          <p:cNvSpPr>
            <a:spLocks noGrp="1" noChangeArrowheads="1"/>
          </p:cNvSpPr>
          <p:nvPr>
            <p:ph type="body" idx="4294967295"/>
          </p:nvPr>
        </p:nvSpPr>
        <p:spPr bwMode="auto">
          <a:xfrm>
            <a:off x="307331" y="1834288"/>
            <a:ext cx="10614555" cy="449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0838" indent="0">
              <a:lnSpc>
                <a:spcPct val="80000"/>
              </a:lnSpc>
              <a:spcBef>
                <a:spcPts val="800"/>
              </a:spcBef>
              <a:buNone/>
              <a:defRPr/>
            </a:pPr>
            <a:r>
              <a:rPr lang="en-US" altLang="en-US" sz="2200" dirty="0"/>
              <a:t>At the conclusion of this presentation, participants will be able to:</a:t>
            </a:r>
          </a:p>
          <a:p>
            <a:pPr marL="693738">
              <a:lnSpc>
                <a:spcPct val="80000"/>
              </a:lnSpc>
              <a:spcBef>
                <a:spcPts val="800"/>
              </a:spcBef>
              <a:defRPr/>
            </a:pPr>
            <a:r>
              <a:rPr lang="en-US" altLang="en-US" sz="2200" dirty="0"/>
              <a:t>Elicit risk factors for periodontal disease and dental caries </a:t>
            </a:r>
          </a:p>
          <a:p>
            <a:pPr marL="693738">
              <a:lnSpc>
                <a:spcPct val="80000"/>
              </a:lnSpc>
              <a:spcBef>
                <a:spcPts val="800"/>
              </a:spcBef>
              <a:defRPr/>
            </a:pPr>
            <a:r>
              <a:rPr lang="en-US" altLang="en-US" sz="2200" dirty="0"/>
              <a:t>Perform an oral examination using proper anatomical terms and terminology</a:t>
            </a:r>
          </a:p>
          <a:p>
            <a:pPr marL="693738">
              <a:lnSpc>
                <a:spcPct val="80000"/>
              </a:lnSpc>
              <a:spcBef>
                <a:spcPts val="800"/>
              </a:spcBef>
              <a:defRPr/>
            </a:pPr>
            <a:r>
              <a:rPr lang="en-US" altLang="en-US" sz="2200" dirty="0"/>
              <a:t>Reduce the risk of caries transmission from mother to child</a:t>
            </a:r>
          </a:p>
          <a:p>
            <a:pPr marL="693738">
              <a:lnSpc>
                <a:spcPct val="80000"/>
              </a:lnSpc>
              <a:spcBef>
                <a:spcPts val="800"/>
              </a:spcBef>
              <a:defRPr/>
            </a:pPr>
            <a:r>
              <a:rPr lang="en-US" altLang="en-US" sz="2200" dirty="0"/>
              <a:t>Apply the evidence for periodontitis affecting perinatal outcomes</a:t>
            </a:r>
          </a:p>
          <a:p>
            <a:pPr marL="693738">
              <a:lnSpc>
                <a:spcPct val="80000"/>
              </a:lnSpc>
              <a:spcBef>
                <a:spcPts val="800"/>
              </a:spcBef>
              <a:defRPr/>
            </a:pPr>
            <a:r>
              <a:rPr lang="en-US" altLang="en-US" sz="2200" dirty="0"/>
              <a:t>Counsel pregnant patients about the safety of dental care and improve dental access for pregnant women through interprofessional collaboration</a:t>
            </a:r>
          </a:p>
          <a:p>
            <a:pPr marL="693738">
              <a:lnSpc>
                <a:spcPct val="80000"/>
              </a:lnSpc>
              <a:spcBef>
                <a:spcPts val="800"/>
              </a:spcBef>
              <a:defRPr/>
            </a:pPr>
            <a:r>
              <a:rPr lang="en-US" sz="2200" dirty="0"/>
              <a:t>Acknowledge and address health inequity as it applies to pregnant women and oral health</a:t>
            </a:r>
          </a:p>
          <a:p>
            <a:pPr marL="693738">
              <a:lnSpc>
                <a:spcPct val="80000"/>
              </a:lnSpc>
              <a:spcBef>
                <a:spcPts val="800"/>
              </a:spcBef>
              <a:defRPr/>
            </a:pPr>
            <a:r>
              <a:rPr lang="en-US" altLang="en-US" sz="2200" dirty="0"/>
              <a:t>Manage common oral conditions in pregnancy</a:t>
            </a:r>
          </a:p>
          <a:p>
            <a:pPr marL="693738">
              <a:lnSpc>
                <a:spcPct val="80000"/>
              </a:lnSpc>
              <a:spcBef>
                <a:spcPts val="800"/>
              </a:spcBef>
              <a:defRPr/>
            </a:pPr>
            <a:r>
              <a:rPr lang="en-US" altLang="en-US" sz="2200" dirty="0"/>
              <a:t>Promote and address oral health issues across the lifespan for women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10540E9-0AA2-4E61-A633-AA865E4A06FD}"/>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Common Analgesics</a:t>
            </a:r>
          </a:p>
        </p:txBody>
      </p:sp>
      <p:sp>
        <p:nvSpPr>
          <p:cNvPr id="76803" name="Rectangle 3">
            <a:extLst>
              <a:ext uri="{FF2B5EF4-FFF2-40B4-BE49-F238E27FC236}">
                <a16:creationId xmlns:a16="http://schemas.microsoft.com/office/drawing/2014/main" id="{9C0FF108-1C33-4509-9117-099E32E0487E}"/>
              </a:ext>
            </a:extLst>
          </p:cNvPr>
          <p:cNvSpPr>
            <a:spLocks noChangeArrowheads="1"/>
          </p:cNvSpPr>
          <p:nvPr/>
        </p:nvSpPr>
        <p:spPr bwMode="auto">
          <a:xfrm>
            <a:off x="653143" y="1066800"/>
            <a:ext cx="1018902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800" b="1" dirty="0">
                <a:solidFill>
                  <a:prstClr val="black"/>
                </a:solidFill>
                <a:latin typeface="Arial" panose="020B0604020202020204" pitchFamily="34" charset="0"/>
              </a:rPr>
              <a:t>	The following analgesics are appropriate to use during pregnancy: </a:t>
            </a: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Acetaminophen</a:t>
            </a: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Ibuprofen </a:t>
            </a:r>
            <a:r>
              <a:rPr lang="en-US" altLang="en-US" sz="2800" baseline="30000" dirty="0">
                <a:solidFill>
                  <a:prstClr val="black"/>
                </a:solidFill>
                <a:latin typeface="Arial" panose="020B0604020202020204" pitchFamily="34" charset="0"/>
              </a:rPr>
              <a:t>#</a:t>
            </a: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Oxycodone, Hydrocodone &amp; Codeine *</a:t>
            </a:r>
          </a:p>
          <a:p>
            <a:pPr lvl="2" eaLnBrk="0" fontAlgn="base" hangingPunct="0">
              <a:spcBef>
                <a:spcPct val="20000"/>
              </a:spcBef>
              <a:spcAft>
                <a:spcPct val="0"/>
              </a:spcAft>
            </a:pPr>
            <a:endParaRPr lang="en-US" altLang="en-US" sz="2400" dirty="0">
              <a:solidFill>
                <a:prstClr val="black"/>
              </a:solidFill>
              <a:latin typeface="Arial" panose="020B0604020202020204" pitchFamily="34" charset="0"/>
            </a:endParaRPr>
          </a:p>
        </p:txBody>
      </p:sp>
      <p:sp>
        <p:nvSpPr>
          <p:cNvPr id="76804" name="Text Box 6">
            <a:extLst>
              <a:ext uri="{FF2B5EF4-FFF2-40B4-BE49-F238E27FC236}">
                <a16:creationId xmlns:a16="http://schemas.microsoft.com/office/drawing/2014/main" id="{56FB4111-43FF-41E8-A832-F5005E5C1D74}"/>
              </a:ext>
            </a:extLst>
          </p:cNvPr>
          <p:cNvSpPr txBox="1">
            <a:spLocks noChangeArrowheads="1"/>
          </p:cNvSpPr>
          <p:nvPr/>
        </p:nvSpPr>
        <p:spPr bwMode="auto">
          <a:xfrm>
            <a:off x="1981200" y="4953001"/>
            <a:ext cx="8305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50000"/>
              </a:spcBef>
              <a:spcAft>
                <a:spcPct val="0"/>
              </a:spcAft>
            </a:pPr>
            <a:r>
              <a:rPr lang="en-US" altLang="en-US" sz="2000" baseline="30000">
                <a:solidFill>
                  <a:prstClr val="black"/>
                </a:solidFill>
                <a:latin typeface="Arial" panose="020B0604020202020204" pitchFamily="34" charset="0"/>
              </a:rPr>
              <a:t>#</a:t>
            </a:r>
            <a:r>
              <a:rPr lang="en-US" altLang="en-US" sz="2000">
                <a:solidFill>
                  <a:prstClr val="black"/>
                </a:solidFill>
                <a:latin typeface="Arial" panose="020B0604020202020204" pitchFamily="34" charset="0"/>
              </a:rPr>
              <a:t> Caution in 1</a:t>
            </a:r>
            <a:r>
              <a:rPr lang="en-US" altLang="en-US" sz="2000" baseline="30000">
                <a:solidFill>
                  <a:prstClr val="black"/>
                </a:solidFill>
                <a:latin typeface="Arial" panose="020B0604020202020204" pitchFamily="34" charset="0"/>
              </a:rPr>
              <a:t>st</a:t>
            </a:r>
            <a:r>
              <a:rPr lang="en-US" altLang="en-US" sz="2000">
                <a:solidFill>
                  <a:prstClr val="black"/>
                </a:solidFill>
                <a:latin typeface="Arial" panose="020B0604020202020204" pitchFamily="34" charset="0"/>
              </a:rPr>
              <a:t> trimester; Avoid after 30 weeks</a:t>
            </a:r>
          </a:p>
          <a:p>
            <a:pPr fontAlgn="base">
              <a:spcBef>
                <a:spcPct val="50000"/>
              </a:spcBef>
              <a:spcAft>
                <a:spcPct val="0"/>
              </a:spcAft>
            </a:pPr>
            <a:r>
              <a:rPr lang="en-US" altLang="en-US" sz="2000">
                <a:solidFill>
                  <a:prstClr val="black"/>
                </a:solidFill>
                <a:latin typeface="Arial" panose="020B0604020202020204" pitchFamily="34" charset="0"/>
              </a:rPr>
              <a:t>* Weigh risk/benefit especially if prolonged use; neonatal withdrawal</a:t>
            </a:r>
          </a:p>
        </p:txBody>
      </p:sp>
      <p:sp>
        <p:nvSpPr>
          <p:cNvPr id="76805" name="Slide Number Placeholder 4">
            <a:extLst>
              <a:ext uri="{FF2B5EF4-FFF2-40B4-BE49-F238E27FC236}">
                <a16:creationId xmlns:a16="http://schemas.microsoft.com/office/drawing/2014/main" id="{29CA845B-94EF-4950-80FD-EE6B12926F9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BF60BA93-D88C-4C56-BA69-C58617FE3055}" type="slidenum">
              <a:rPr lang="en-US" altLang="en-US" sz="1200">
                <a:solidFill>
                  <a:prstClr val="white"/>
                </a:solidFill>
                <a:latin typeface="Arial" panose="020B0604020202020204" pitchFamily="34" charset="0"/>
              </a:rPr>
              <a:pPr fontAlgn="base">
                <a:spcBef>
                  <a:spcPct val="0"/>
                </a:spcBef>
                <a:spcAft>
                  <a:spcPct val="0"/>
                </a:spcAft>
              </a:pPr>
              <a:t>30</a:t>
            </a:fld>
            <a:endParaRPr lang="en-US" altLang="en-US" sz="1200">
              <a:solidFill>
                <a:prstClr val="white"/>
              </a:solidFill>
              <a:latin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D3BF6E4-E9BA-4986-A6AA-76D52105D24D}"/>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Common Anesthetics</a:t>
            </a:r>
          </a:p>
        </p:txBody>
      </p:sp>
      <p:sp>
        <p:nvSpPr>
          <p:cNvPr id="78851" name="Rectangle 3">
            <a:extLst>
              <a:ext uri="{FF2B5EF4-FFF2-40B4-BE49-F238E27FC236}">
                <a16:creationId xmlns:a16="http://schemas.microsoft.com/office/drawing/2014/main" id="{65E74779-6740-4E0A-96B0-5543EA3E1AFC}"/>
              </a:ext>
            </a:extLst>
          </p:cNvPr>
          <p:cNvSpPr>
            <a:spLocks noChangeArrowheads="1"/>
          </p:cNvSpPr>
          <p:nvPr/>
        </p:nvSpPr>
        <p:spPr bwMode="auto">
          <a:xfrm>
            <a:off x="377371" y="1066800"/>
            <a:ext cx="1088571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800" b="1" dirty="0">
                <a:solidFill>
                  <a:prstClr val="black"/>
                </a:solidFill>
                <a:latin typeface="Arial" panose="020B0604020202020204" pitchFamily="34" charset="0"/>
              </a:rPr>
              <a:t>	The following anesthetics are appropriate for use during pregnancy at standard dental doses:  </a:t>
            </a:r>
          </a:p>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Lidocaine with or without epinephrine</a:t>
            </a:r>
          </a:p>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Procaine</a:t>
            </a:r>
            <a:r>
              <a:rPr lang="en-US" altLang="en-US" sz="2800" dirty="0">
                <a:latin typeface="Arial" panose="020B0604020202020204" pitchFamily="34" charset="0"/>
              </a:rPr>
              <a:t> </a:t>
            </a:r>
            <a:r>
              <a:rPr lang="en-US" altLang="en-US" sz="2400" dirty="0">
                <a:solidFill>
                  <a:prstClr val="black"/>
                </a:solidFill>
                <a:latin typeface="Arial" panose="020B0604020202020204" pitchFamily="34" charset="0"/>
              </a:rPr>
              <a:t> </a:t>
            </a:r>
            <a:r>
              <a:rPr lang="en-US" altLang="en-US" sz="2800" dirty="0">
                <a:solidFill>
                  <a:prstClr val="black"/>
                </a:solidFill>
                <a:latin typeface="Arial" panose="020B0604020202020204" pitchFamily="34" charset="0"/>
              </a:rPr>
              <a:t> </a:t>
            </a:r>
          </a:p>
          <a:p>
            <a:pPr lvl="1" eaLnBrk="0" fontAlgn="base" hangingPunct="0">
              <a:spcBef>
                <a:spcPct val="20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Nitrous Oxide</a:t>
            </a:r>
          </a:p>
          <a:p>
            <a:pPr lvl="2"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Controversy based on studies of chronic exposure in operating room nurses leading to B12 deficiency before the advent of scavenger systems</a:t>
            </a:r>
          </a:p>
          <a:p>
            <a:pPr lvl="2" eaLnBrk="0" fontAlgn="base" hangingPunct="0">
              <a:spcBef>
                <a:spcPct val="200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Dental use of nitrous oxide delivers much smaller, shorter exposures which have not been associated with these problems</a:t>
            </a:r>
          </a:p>
        </p:txBody>
      </p:sp>
      <p:sp>
        <p:nvSpPr>
          <p:cNvPr id="78852" name="Slide Number Placeholder 3">
            <a:extLst>
              <a:ext uri="{FF2B5EF4-FFF2-40B4-BE49-F238E27FC236}">
                <a16:creationId xmlns:a16="http://schemas.microsoft.com/office/drawing/2014/main" id="{02718D6A-4AC9-493D-9664-7E650DFAC83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946BE4B9-169B-41F9-8FBB-91705F20718A}" type="slidenum">
              <a:rPr lang="en-US" altLang="en-US" sz="1200">
                <a:solidFill>
                  <a:prstClr val="white"/>
                </a:solidFill>
                <a:latin typeface="Arial" panose="020B0604020202020204" pitchFamily="34" charset="0"/>
              </a:rPr>
              <a:pPr fontAlgn="base">
                <a:spcBef>
                  <a:spcPct val="0"/>
                </a:spcBef>
                <a:spcAft>
                  <a:spcPct val="0"/>
                </a:spcAft>
              </a:pPr>
              <a:t>31</a:t>
            </a:fld>
            <a:endParaRPr lang="en-US" altLang="en-US" sz="1200">
              <a:solidFill>
                <a:prstClr val="white"/>
              </a:solidFill>
              <a:latin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56C57B4-C484-413E-85BC-0BA81AEF140C}"/>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Amalgam Safety</a:t>
            </a:r>
          </a:p>
        </p:txBody>
      </p:sp>
      <p:pic>
        <p:nvPicPr>
          <p:cNvPr id="80899" name="Picture 8" descr="2b smaller">
            <a:extLst>
              <a:ext uri="{FF2B5EF4-FFF2-40B4-BE49-F238E27FC236}">
                <a16:creationId xmlns:a16="http://schemas.microsoft.com/office/drawing/2014/main" id="{B8C2B7AC-6CEB-40A0-A3A8-52AD06509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9843"/>
          <a:stretch>
            <a:fillRect/>
          </a:stretch>
        </p:blipFill>
        <p:spPr bwMode="auto">
          <a:xfrm>
            <a:off x="9278937" y="1005682"/>
            <a:ext cx="2625725"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7">
            <a:extLst>
              <a:ext uri="{FF2B5EF4-FFF2-40B4-BE49-F238E27FC236}">
                <a16:creationId xmlns:a16="http://schemas.microsoft.com/office/drawing/2014/main" id="{898F052E-AB94-4412-AA59-2F6CA855A7C5}"/>
              </a:ext>
            </a:extLst>
          </p:cNvPr>
          <p:cNvSpPr txBox="1">
            <a:spLocks noChangeArrowheads="1"/>
          </p:cNvSpPr>
          <p:nvPr/>
        </p:nvSpPr>
        <p:spPr bwMode="auto">
          <a:xfrm>
            <a:off x="9161462" y="4818064"/>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dirty="0">
                <a:solidFill>
                  <a:prstClr val="black"/>
                </a:solidFill>
                <a:latin typeface="Arial" panose="020B0604020202020204" pitchFamily="34" charset="0"/>
              </a:rPr>
              <a:t>Photo: Ellen Eisenberg, DMD</a:t>
            </a:r>
            <a:r>
              <a:rPr lang="en-US" altLang="en-US" dirty="0"/>
              <a:t> </a:t>
            </a:r>
          </a:p>
        </p:txBody>
      </p:sp>
      <p:sp>
        <p:nvSpPr>
          <p:cNvPr id="80901" name="Rectangle 3">
            <a:extLst>
              <a:ext uri="{FF2B5EF4-FFF2-40B4-BE49-F238E27FC236}">
                <a16:creationId xmlns:a16="http://schemas.microsoft.com/office/drawing/2014/main" id="{A66E8E1C-5936-4935-A5F9-8DC7458BA33A}"/>
              </a:ext>
            </a:extLst>
          </p:cNvPr>
          <p:cNvSpPr>
            <a:spLocks noChangeArrowheads="1"/>
          </p:cNvSpPr>
          <p:nvPr/>
        </p:nvSpPr>
        <p:spPr bwMode="auto">
          <a:xfrm>
            <a:off x="287338" y="1066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lvl="1" eaLnBrk="0" fontAlgn="base" hangingPunct="0">
              <a:spcBef>
                <a:spcPts val="12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Amalgam, the silver colored restoration material used to fill cavities, has received attention as it contains small amounts of mercury</a:t>
            </a:r>
          </a:p>
          <a:p>
            <a:pPr lvl="1" eaLnBrk="0" fontAlgn="base" hangingPunct="0">
              <a:spcBef>
                <a:spcPts val="12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Mercury is bound in a stable matrix and the amount released is minimal</a:t>
            </a:r>
          </a:p>
          <a:p>
            <a:pPr lvl="1" eaLnBrk="0" fontAlgn="base" hangingPunct="0">
              <a:spcBef>
                <a:spcPts val="12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According to the FDA, the level is "not high enough to cause harm in patients" </a:t>
            </a:r>
          </a:p>
          <a:p>
            <a:pPr lvl="1" eaLnBrk="0" fontAlgn="base" hangingPunct="0">
              <a:spcBef>
                <a:spcPts val="12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Studies of amalgam exposure during pregnancy have not documented toxicity, including birth defects, spontaneous abortions, or reductions in fertility</a:t>
            </a:r>
          </a:p>
        </p:txBody>
      </p:sp>
      <p:sp>
        <p:nvSpPr>
          <p:cNvPr id="80902" name="Slide Number Placeholder 5">
            <a:extLst>
              <a:ext uri="{FF2B5EF4-FFF2-40B4-BE49-F238E27FC236}">
                <a16:creationId xmlns:a16="http://schemas.microsoft.com/office/drawing/2014/main" id="{2F3BE434-8BE8-46C7-9CEE-E5A1E5DFBF9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72DA19F5-ADB8-481D-8A94-1306D85C5BB6}" type="slidenum">
              <a:rPr lang="en-US" altLang="en-US" sz="1200">
                <a:solidFill>
                  <a:prstClr val="white"/>
                </a:solidFill>
                <a:latin typeface="Arial" panose="020B0604020202020204" pitchFamily="34" charset="0"/>
              </a:rPr>
              <a:pPr fontAlgn="base">
                <a:spcBef>
                  <a:spcPct val="0"/>
                </a:spcBef>
                <a:spcAft>
                  <a:spcPct val="0"/>
                </a:spcAft>
              </a:pPr>
              <a:t>32</a:t>
            </a:fld>
            <a:endParaRPr lang="en-US" altLang="en-US" sz="1200">
              <a:solidFill>
                <a:prstClr val="white"/>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8D01B56-2BC0-462F-A9AC-8C2EFE9C850D}"/>
              </a:ext>
            </a:extLst>
          </p:cNvPr>
          <p:cNvSpPr>
            <a:spLocks noGrp="1" noChangeArrowheads="1"/>
          </p:cNvSpPr>
          <p:nvPr>
            <p:ph type="title" idx="4294967295"/>
          </p:nvPr>
        </p:nvSpPr>
        <p:spPr bwMode="auto">
          <a:xfrm>
            <a:off x="1653746"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Preventive Agents</a:t>
            </a:r>
          </a:p>
        </p:txBody>
      </p:sp>
      <p:sp>
        <p:nvSpPr>
          <p:cNvPr id="82947" name="Rectangle 3">
            <a:extLst>
              <a:ext uri="{FF2B5EF4-FFF2-40B4-BE49-F238E27FC236}">
                <a16:creationId xmlns:a16="http://schemas.microsoft.com/office/drawing/2014/main" id="{4FBA714E-3D42-4214-9D5A-6FFA3FFDC501}"/>
              </a:ext>
            </a:extLst>
          </p:cNvPr>
          <p:cNvSpPr>
            <a:spLocks noChangeArrowheads="1"/>
          </p:cNvSpPr>
          <p:nvPr/>
        </p:nvSpPr>
        <p:spPr bwMode="auto">
          <a:xfrm>
            <a:off x="183806" y="1060621"/>
            <a:ext cx="1182438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marL="452437" eaLnBrk="0" fontAlgn="base" hangingPunct="0">
              <a:spcBef>
                <a:spcPts val="600"/>
              </a:spcBef>
              <a:spcAft>
                <a:spcPts val="600"/>
              </a:spcAft>
              <a:buFont typeface="Arial" panose="020B0604020202020204" pitchFamily="34" charset="0"/>
              <a:buChar char="•"/>
              <a:defRPr/>
            </a:pPr>
            <a:r>
              <a:rPr lang="en-US" altLang="en-US" sz="2800" b="1" dirty="0">
                <a:solidFill>
                  <a:prstClr val="black"/>
                </a:solidFill>
                <a:latin typeface="Arial" panose="020B0604020202020204" pitchFamily="34" charset="0"/>
              </a:rPr>
              <a:t>Fluoride </a:t>
            </a:r>
          </a:p>
          <a:p>
            <a:pPr marL="800100" lvl="1" indent="-342900" eaLnBrk="0" fontAlgn="base" hangingPunct="0">
              <a:spcAft>
                <a:spcPts val="600"/>
              </a:spcAft>
              <a:buFont typeface="Courier New" panose="02070309020205020404" pitchFamily="49" charset="0"/>
              <a:buChar char="o"/>
              <a:defRPr/>
            </a:pPr>
            <a:r>
              <a:rPr lang="en-US" altLang="en-US" sz="2400" dirty="0">
                <a:solidFill>
                  <a:prstClr val="black"/>
                </a:solidFill>
                <a:latin typeface="Arial" panose="020B0604020202020204" pitchFamily="34" charset="0"/>
              </a:rPr>
              <a:t>Inhibits bacteria growth and strengthens enamel</a:t>
            </a:r>
          </a:p>
          <a:p>
            <a:pPr marL="800100" lvl="1" indent="-342900" eaLnBrk="0" fontAlgn="base" hangingPunct="0">
              <a:spcAft>
                <a:spcPts val="600"/>
              </a:spcAft>
              <a:buFont typeface="Courier New" panose="02070309020205020404" pitchFamily="49" charset="0"/>
              <a:buChar char="o"/>
              <a:defRPr/>
            </a:pPr>
            <a:r>
              <a:rPr lang="en-US" altLang="en-US" sz="2400" dirty="0">
                <a:solidFill>
                  <a:prstClr val="black"/>
                </a:solidFill>
                <a:latin typeface="Arial" panose="020B0604020202020204" pitchFamily="34" charset="0"/>
              </a:rPr>
              <a:t>Used topically to prevent dental caries</a:t>
            </a:r>
            <a:r>
              <a:rPr lang="en-US" altLang="en-US" sz="2400" dirty="0"/>
              <a:t> </a:t>
            </a:r>
          </a:p>
          <a:p>
            <a:pPr marL="800100" lvl="1" indent="-342900" eaLnBrk="0" fontAlgn="base" hangingPunct="0">
              <a:spcAft>
                <a:spcPts val="600"/>
              </a:spcAft>
              <a:buFont typeface="Courier New" panose="02070309020205020404" pitchFamily="49" charset="0"/>
              <a:buChar char="o"/>
              <a:defRPr/>
            </a:pPr>
            <a:r>
              <a:rPr lang="en-US" sz="2400" dirty="0">
                <a:solidFill>
                  <a:schemeClr val="tx1"/>
                </a:solidFill>
                <a:latin typeface="Arial" panose="020B0604020202020204" pitchFamily="34" charset="0"/>
              </a:rPr>
              <a:t>AAP and ACOG recommend pregnant women &amp; children drink fluoridated water</a:t>
            </a:r>
            <a:endParaRPr lang="en-US" altLang="en-US" sz="2400" dirty="0">
              <a:solidFill>
                <a:prstClr val="black"/>
              </a:solidFill>
              <a:latin typeface="Arial" panose="020B0604020202020204" pitchFamily="34" charset="0"/>
            </a:endParaRPr>
          </a:p>
          <a:p>
            <a:pPr marL="452437" eaLnBrk="0" fontAlgn="base" hangingPunct="0">
              <a:spcBef>
                <a:spcPts val="600"/>
              </a:spcBef>
              <a:spcAft>
                <a:spcPts val="600"/>
              </a:spcAft>
              <a:buFont typeface="Arial" panose="020B0604020202020204" pitchFamily="34" charset="0"/>
              <a:buChar char="•"/>
              <a:defRPr/>
            </a:pPr>
            <a:r>
              <a:rPr lang="en-US" altLang="en-US" sz="2800" b="1" dirty="0">
                <a:solidFill>
                  <a:prstClr val="black"/>
                </a:solidFill>
                <a:latin typeface="Arial" panose="020B0604020202020204" pitchFamily="34" charset="0"/>
              </a:rPr>
              <a:t>Xylitol Gum</a:t>
            </a:r>
          </a:p>
          <a:p>
            <a:pPr marL="800100" lvl="1" indent="-342900" eaLnBrk="0" fontAlgn="base" hangingPunct="0">
              <a:spcAft>
                <a:spcPts val="600"/>
              </a:spcAft>
              <a:buFont typeface="Courier New" panose="02070309020205020404" pitchFamily="49" charset="0"/>
              <a:buChar char="o"/>
              <a:defRPr/>
            </a:pPr>
            <a:r>
              <a:rPr lang="en-US" altLang="en-US" sz="2400" dirty="0">
                <a:solidFill>
                  <a:prstClr val="black"/>
                </a:solidFill>
                <a:latin typeface="Arial" panose="020B0604020202020204" pitchFamily="34" charset="0"/>
              </a:rPr>
              <a:t>Decreases level of bacteria in saliva and plaque   </a:t>
            </a:r>
          </a:p>
          <a:p>
            <a:pPr marL="800100" lvl="1" indent="-342900" eaLnBrk="0" fontAlgn="base" hangingPunct="0">
              <a:spcAft>
                <a:spcPts val="1200"/>
              </a:spcAft>
              <a:buFont typeface="Courier New" panose="02070309020205020404" pitchFamily="49" charset="0"/>
              <a:buChar char="o"/>
              <a:defRPr/>
            </a:pPr>
            <a:r>
              <a:rPr lang="en-US" altLang="en-US" sz="2400" dirty="0">
                <a:solidFill>
                  <a:prstClr val="black"/>
                </a:solidFill>
                <a:latin typeface="Arial" panose="020B0604020202020204" pitchFamily="34" charset="0"/>
              </a:rPr>
              <a:t>Selects for less virulent strains of </a:t>
            </a:r>
            <a:r>
              <a:rPr lang="en-US" altLang="en-US" sz="2400" dirty="0" err="1">
                <a:solidFill>
                  <a:prstClr val="black"/>
                </a:solidFill>
                <a:latin typeface="Arial" panose="020B0604020202020204" pitchFamily="34" charset="0"/>
              </a:rPr>
              <a:t>mutans</a:t>
            </a:r>
            <a:r>
              <a:rPr lang="en-US" altLang="en-US" sz="2400" dirty="0">
                <a:solidFill>
                  <a:prstClr val="black"/>
                </a:solidFill>
                <a:latin typeface="Arial" panose="020B0604020202020204" pitchFamily="34" charset="0"/>
              </a:rPr>
              <a:t> streptococci </a:t>
            </a:r>
          </a:p>
          <a:p>
            <a:pPr marL="452437" eaLnBrk="0" fontAlgn="base" hangingPunct="0">
              <a:spcAft>
                <a:spcPts val="600"/>
              </a:spcAft>
              <a:buFont typeface="Arial" panose="020B0604020202020204" pitchFamily="34" charset="0"/>
              <a:buChar char="•"/>
              <a:defRPr/>
            </a:pPr>
            <a:r>
              <a:rPr lang="en-US" altLang="en-US" sz="2800" b="1" dirty="0">
                <a:solidFill>
                  <a:prstClr val="black"/>
                </a:solidFill>
                <a:latin typeface="Arial" panose="020B0604020202020204" pitchFamily="34" charset="0"/>
              </a:rPr>
              <a:t>Chlorhexidine </a:t>
            </a:r>
            <a:r>
              <a:rPr lang="en-US" altLang="en-US" sz="2400" dirty="0">
                <a:solidFill>
                  <a:prstClr val="black"/>
                </a:solidFill>
                <a:latin typeface="Arial" panose="020B0604020202020204" pitchFamily="34" charset="0"/>
              </a:rPr>
              <a:t> </a:t>
            </a:r>
          </a:p>
          <a:p>
            <a:pPr marL="800100" lvl="1" indent="-342900" eaLnBrk="0" fontAlgn="base" hangingPunct="0">
              <a:spcAft>
                <a:spcPts val="600"/>
              </a:spcAft>
              <a:buFont typeface="Courier New" panose="02070309020205020404" pitchFamily="49" charset="0"/>
              <a:buChar char="o"/>
              <a:defRPr/>
            </a:pPr>
            <a:r>
              <a:rPr lang="en-US" altLang="en-US" sz="2400" dirty="0">
                <a:solidFill>
                  <a:prstClr val="black"/>
                </a:solidFill>
                <a:latin typeface="Arial" panose="020B0604020202020204" pitchFamily="34" charset="0"/>
              </a:rPr>
              <a:t>Used as mouthwash to decrease bacteria </a:t>
            </a:r>
          </a:p>
          <a:p>
            <a:pPr marL="800100" lvl="1" indent="-342900" eaLnBrk="0" fontAlgn="base" hangingPunct="0">
              <a:spcAft>
                <a:spcPts val="600"/>
              </a:spcAft>
              <a:buFont typeface="Courier New" panose="02070309020205020404" pitchFamily="49" charset="0"/>
              <a:buChar char="o"/>
              <a:defRPr/>
            </a:pPr>
            <a:r>
              <a:rPr lang="en-US" altLang="en-US" sz="2400" dirty="0">
                <a:solidFill>
                  <a:prstClr val="black"/>
                </a:solidFill>
                <a:latin typeface="Arial" panose="020B0604020202020204" pitchFamily="34" charset="0"/>
              </a:rPr>
              <a:t>Reduces gingivitis and plaque</a:t>
            </a:r>
          </a:p>
          <a:p>
            <a:pPr lvl="1" eaLnBrk="0" fontAlgn="base" hangingPunct="0">
              <a:spcBef>
                <a:spcPts val="1200"/>
              </a:spcBef>
              <a:spcAft>
                <a:spcPct val="0"/>
              </a:spcAft>
              <a:defRPr/>
            </a:pPr>
            <a:endParaRPr lang="en-US" altLang="en-US" sz="2400" dirty="0">
              <a:solidFill>
                <a:prstClr val="black"/>
              </a:solidFill>
              <a:latin typeface="Arial" panose="020B0604020202020204" pitchFamily="34" charset="0"/>
            </a:endParaRPr>
          </a:p>
        </p:txBody>
      </p:sp>
      <p:sp>
        <p:nvSpPr>
          <p:cNvPr id="82948" name="Slide Number Placeholder 3">
            <a:extLst>
              <a:ext uri="{FF2B5EF4-FFF2-40B4-BE49-F238E27FC236}">
                <a16:creationId xmlns:a16="http://schemas.microsoft.com/office/drawing/2014/main" id="{FC222111-B570-4813-BDD2-A219DF32A15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C55D3AC1-941D-43B1-86BF-19296E2225A3}" type="slidenum">
              <a:rPr lang="en-US" altLang="en-US" sz="1200">
                <a:solidFill>
                  <a:prstClr val="white"/>
                </a:solidFill>
                <a:latin typeface="Arial" panose="020B0604020202020204" pitchFamily="34" charset="0"/>
              </a:rPr>
              <a:pPr fontAlgn="base">
                <a:spcBef>
                  <a:spcPct val="0"/>
                </a:spcBef>
                <a:spcAft>
                  <a:spcPct val="0"/>
                </a:spcAft>
              </a:pPr>
              <a:t>33</a:t>
            </a:fld>
            <a:endParaRPr lang="en-US" altLang="en-US" sz="1200">
              <a:solidFill>
                <a:prstClr val="white"/>
              </a:solidFill>
              <a:latin typeface="Arial" panose="020B0604020202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226C2F7-0B1D-4850-A6D7-BA90456DA23A}"/>
              </a:ext>
            </a:extLst>
          </p:cNvPr>
          <p:cNvSpPr>
            <a:spLocks noGrp="1" noChangeArrowheads="1"/>
          </p:cNvSpPr>
          <p:nvPr>
            <p:ph type="title" idx="4294967295"/>
          </p:nvPr>
        </p:nvSpPr>
        <p:spPr bwMode="auto">
          <a:xfrm>
            <a:off x="1981200" y="14478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b="1">
                <a:solidFill>
                  <a:srgbClr val="3333CC"/>
                </a:solidFill>
              </a:rPr>
              <a:t>What Can We Do?</a:t>
            </a:r>
          </a:p>
        </p:txBody>
      </p:sp>
      <p:sp>
        <p:nvSpPr>
          <p:cNvPr id="84995" name="Rectangle 3">
            <a:extLst>
              <a:ext uri="{FF2B5EF4-FFF2-40B4-BE49-F238E27FC236}">
                <a16:creationId xmlns:a16="http://schemas.microsoft.com/office/drawing/2014/main" id="{E2400DC4-55F0-4ED1-9738-090FA55C1243}"/>
              </a:ext>
            </a:extLst>
          </p:cNvPr>
          <p:cNvSpPr>
            <a:spLocks noGrp="1" noChangeArrowheads="1"/>
          </p:cNvSpPr>
          <p:nvPr>
            <p:ph type="body" idx="4294967295"/>
          </p:nvPr>
        </p:nvSpPr>
        <p:spPr bwMode="auto">
          <a:xfrm>
            <a:off x="606425" y="2539206"/>
            <a:ext cx="6756400"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r>
              <a:rPr lang="en-US" altLang="en-US" sz="2400" b="1" dirty="0">
                <a:solidFill>
                  <a:srgbClr val="3333CC"/>
                </a:solidFill>
              </a:rPr>
              <a:t>Chapter Objectives</a:t>
            </a:r>
          </a:p>
          <a:p>
            <a:r>
              <a:rPr lang="en-US" altLang="en-US" sz="2400" dirty="0">
                <a:solidFill>
                  <a:srgbClr val="3333CC"/>
                </a:solidFill>
              </a:rPr>
              <a:t>Promote oral health in pregnant women and newborns </a:t>
            </a:r>
          </a:p>
          <a:p>
            <a:r>
              <a:rPr lang="en-US" sz="2400" dirty="0">
                <a:solidFill>
                  <a:srgbClr val="3333CC"/>
                </a:solidFill>
              </a:rPr>
              <a:t>Acknowledge and address health inequity as it applies to pregnant women and oral health</a:t>
            </a:r>
            <a:endParaRPr lang="en-US" altLang="en-US" sz="2400" dirty="0">
              <a:solidFill>
                <a:srgbClr val="3333CC"/>
              </a:solidFill>
            </a:endParaRPr>
          </a:p>
          <a:p>
            <a:r>
              <a:rPr lang="en-US" altLang="en-US" sz="2400" dirty="0">
                <a:solidFill>
                  <a:srgbClr val="3333CC"/>
                </a:solidFill>
              </a:rPr>
              <a:t>Improve dental care access for pregnant women through interprofessional collaboration </a:t>
            </a:r>
          </a:p>
          <a:p>
            <a:endParaRPr lang="en-US" altLang="en-US" sz="2400" dirty="0">
              <a:solidFill>
                <a:srgbClr val="3333CC"/>
              </a:solidFill>
            </a:endParaRPr>
          </a:p>
        </p:txBody>
      </p:sp>
      <p:pic>
        <p:nvPicPr>
          <p:cNvPr id="84996" name="Picture 3" descr="m5_CO_anat.jpg">
            <a:extLst>
              <a:ext uri="{FF2B5EF4-FFF2-40B4-BE49-F238E27FC236}">
                <a16:creationId xmlns:a16="http://schemas.microsoft.com/office/drawing/2014/main" id="{3EA81A32-79B4-40BB-8B2C-532E625D8E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2539206"/>
            <a:ext cx="350520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12">
            <a:extLst>
              <a:ext uri="{FF2B5EF4-FFF2-40B4-BE49-F238E27FC236}">
                <a16:creationId xmlns:a16="http://schemas.microsoft.com/office/drawing/2014/main" id="{EFBA7759-3AD3-4361-AFBE-184108B73A27}"/>
              </a:ext>
            </a:extLst>
          </p:cNvPr>
          <p:cNvSpPr txBox="1">
            <a:spLocks noChangeArrowheads="1"/>
          </p:cNvSpPr>
          <p:nvPr/>
        </p:nvSpPr>
        <p:spPr bwMode="auto">
          <a:xfrm>
            <a:off x="7766050" y="5233870"/>
            <a:ext cx="3519488" cy="176330"/>
          </a:xfrm>
          <a:prstGeom prst="rect">
            <a:avLst/>
          </a:prstGeom>
          <a:solidFill>
            <a:srgbClr val="FFFFFF">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lnSpc>
                <a:spcPts val="600"/>
              </a:lnSpc>
              <a:spcBef>
                <a:spcPct val="0"/>
              </a:spcBef>
              <a:spcAft>
                <a:spcPct val="0"/>
              </a:spcAft>
            </a:pPr>
            <a:r>
              <a:rPr lang="en-US" altLang="en-US" sz="800">
                <a:solidFill>
                  <a:prstClr val="black"/>
                </a:solidFill>
                <a:latin typeface="Arial" panose="020B0604020202020204" pitchFamily="34" charset="0"/>
              </a:rPr>
              <a:t>Image: Image Source/Punchstock</a:t>
            </a:r>
            <a:endParaRPr lang="en-US" altLang="en-US" sz="800">
              <a:solidFill>
                <a:prstClr val="black"/>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2C47B42-C2BF-4F19-A150-ED24E726D095}"/>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Providing Optimal Care</a:t>
            </a:r>
          </a:p>
        </p:txBody>
      </p:sp>
      <p:sp>
        <p:nvSpPr>
          <p:cNvPr id="87043" name="Rectangle 3">
            <a:extLst>
              <a:ext uri="{FF2B5EF4-FFF2-40B4-BE49-F238E27FC236}">
                <a16:creationId xmlns:a16="http://schemas.microsoft.com/office/drawing/2014/main" id="{D4F1D94A-66FB-4284-B0EF-3743D547E658}"/>
              </a:ext>
            </a:extLst>
          </p:cNvPr>
          <p:cNvSpPr>
            <a:spLocks noChangeArrowheads="1"/>
          </p:cNvSpPr>
          <p:nvPr/>
        </p:nvSpPr>
        <p:spPr bwMode="auto">
          <a:xfrm>
            <a:off x="412183" y="876300"/>
            <a:ext cx="10910434"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800" b="1" dirty="0">
                <a:solidFill>
                  <a:prstClr val="black"/>
                </a:solidFill>
                <a:latin typeface="Arial" panose="020B0604020202020204" pitchFamily="34" charset="0"/>
              </a:rPr>
              <a:t>	Screening</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Evaluate oral health risk history </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Perform an oral exam</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Document findings in prenatal record and share with dentist</a:t>
            </a:r>
          </a:p>
          <a:p>
            <a:pPr eaLnBrk="0" fontAlgn="base" hangingPunct="0">
              <a:spcBef>
                <a:spcPct val="20000"/>
              </a:spcBef>
              <a:spcAft>
                <a:spcPct val="0"/>
              </a:spcAft>
            </a:pPr>
            <a:r>
              <a:rPr lang="en-US" altLang="en-US" sz="2800" b="1" dirty="0">
                <a:solidFill>
                  <a:prstClr val="black"/>
                </a:solidFill>
                <a:latin typeface="Arial" panose="020B0604020202020204" pitchFamily="34" charset="0"/>
              </a:rPr>
              <a:t>	Anticipatory Guidance</a:t>
            </a:r>
            <a:r>
              <a:rPr lang="en-US" altLang="en-US" sz="3200" dirty="0">
                <a:solidFill>
                  <a:prstClr val="black"/>
                </a:solidFill>
                <a:latin typeface="Arial" panose="020B0604020202020204" pitchFamily="34" charset="0"/>
              </a:rPr>
              <a:t> </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Brush with soft toothbrush twice daily with fluoride toothpaste</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Floss daily</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Limit sugary snacks and drinks to meal times only</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Chew xylitol gum four to five times per day after eating </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Establish a dental home for the family</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Regular dental visits q 6 months (or at dental discretion)</a:t>
            </a:r>
          </a:p>
          <a:p>
            <a:pPr lvl="1" eaLnBrk="0" fontAlgn="base" hangingPunct="0">
              <a:spcBef>
                <a:spcPct val="20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Reassure regarding safety of dental treatment during pregnancy</a:t>
            </a:r>
          </a:p>
          <a:p>
            <a:pPr eaLnBrk="0" fontAlgn="base" hangingPunct="0">
              <a:spcBef>
                <a:spcPct val="20000"/>
              </a:spcBef>
              <a:spcAft>
                <a:spcPct val="0"/>
              </a:spcAft>
            </a:pPr>
            <a:r>
              <a:rPr lang="en-US" altLang="en-US" sz="2800" b="1" dirty="0">
                <a:solidFill>
                  <a:prstClr val="black"/>
                </a:solidFill>
                <a:latin typeface="Arial" panose="020B0604020202020204" pitchFamily="34" charset="0"/>
              </a:rPr>
              <a:t>	</a:t>
            </a:r>
            <a:endParaRPr lang="en-US" altLang="en-US" sz="2400" dirty="0">
              <a:solidFill>
                <a:prstClr val="black"/>
              </a:solidFill>
              <a:latin typeface="Arial" panose="020B0604020202020204" pitchFamily="34" charset="0"/>
            </a:endParaRPr>
          </a:p>
        </p:txBody>
      </p:sp>
      <p:sp>
        <p:nvSpPr>
          <p:cNvPr id="87044" name="Slide Number Placeholder 3">
            <a:extLst>
              <a:ext uri="{FF2B5EF4-FFF2-40B4-BE49-F238E27FC236}">
                <a16:creationId xmlns:a16="http://schemas.microsoft.com/office/drawing/2014/main" id="{15ACDC92-D082-4810-BB78-BEB3169461D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2FABAF61-6C23-4900-B7E6-CDE60FBD229B}" type="slidenum">
              <a:rPr lang="en-US" altLang="en-US" sz="1200">
                <a:solidFill>
                  <a:prstClr val="white"/>
                </a:solidFill>
                <a:latin typeface="Arial" panose="020B0604020202020204" pitchFamily="34" charset="0"/>
              </a:rPr>
              <a:pPr fontAlgn="base">
                <a:spcBef>
                  <a:spcPct val="0"/>
                </a:spcBef>
                <a:spcAft>
                  <a:spcPct val="0"/>
                </a:spcAft>
              </a:pPr>
              <a:t>35</a:t>
            </a:fld>
            <a:endParaRPr lang="en-US" altLang="en-US" sz="1200">
              <a:solidFill>
                <a:prstClr val="white"/>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36729D8-8840-40AA-BFE0-4CEB2CC3B6ED}"/>
              </a:ext>
            </a:extLst>
          </p:cNvPr>
          <p:cNvSpPr>
            <a:spLocks noChangeArrowheads="1"/>
          </p:cNvSpPr>
          <p:nvPr/>
        </p:nvSpPr>
        <p:spPr bwMode="auto">
          <a:xfrm>
            <a:off x="17526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4400">
                <a:solidFill>
                  <a:prstClr val="white"/>
                </a:solidFill>
                <a:latin typeface="Tahoma" panose="020B0604030504040204" pitchFamily="34" charset="0"/>
                <a:cs typeface="Tahoma" panose="020B0604030504040204" pitchFamily="34" charset="0"/>
              </a:rPr>
              <a:t>Providing Optimal Care</a:t>
            </a:r>
          </a:p>
        </p:txBody>
      </p:sp>
      <p:sp>
        <p:nvSpPr>
          <p:cNvPr id="89091" name="Rectangle 3">
            <a:extLst>
              <a:ext uri="{FF2B5EF4-FFF2-40B4-BE49-F238E27FC236}">
                <a16:creationId xmlns:a16="http://schemas.microsoft.com/office/drawing/2014/main" id="{8C2018B6-3EF4-4A15-A8B4-47A1EFD39062}"/>
              </a:ext>
            </a:extLst>
          </p:cNvPr>
          <p:cNvSpPr>
            <a:spLocks noChangeArrowheads="1"/>
          </p:cNvSpPr>
          <p:nvPr/>
        </p:nvSpPr>
        <p:spPr bwMode="auto">
          <a:xfrm>
            <a:off x="435428" y="1066800"/>
            <a:ext cx="11146971"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ts val="1200"/>
              </a:spcBef>
              <a:spcAft>
                <a:spcPct val="0"/>
              </a:spcAft>
            </a:pPr>
            <a:r>
              <a:rPr lang="en-US" altLang="en-US" sz="2400" b="1" dirty="0">
                <a:solidFill>
                  <a:prstClr val="black"/>
                </a:solidFill>
                <a:latin typeface="Arial" panose="020B0604020202020204" pitchFamily="34" charset="0"/>
              </a:rPr>
              <a:t>	</a:t>
            </a:r>
            <a:r>
              <a:rPr lang="en-US" altLang="en-US" sz="2800" b="1" dirty="0">
                <a:solidFill>
                  <a:prstClr val="black"/>
                </a:solidFill>
                <a:latin typeface="Arial" panose="020B0604020202020204" pitchFamily="34" charset="0"/>
              </a:rPr>
              <a:t>Standardize Office Processes</a:t>
            </a:r>
            <a:endParaRPr lang="en-US" altLang="en-US" sz="2400" b="1" dirty="0">
              <a:solidFill>
                <a:prstClr val="black"/>
              </a:solidFill>
              <a:latin typeface="Arial" panose="020B0604020202020204" pitchFamily="34" charset="0"/>
            </a:endParaRPr>
          </a:p>
          <a:p>
            <a:pPr lvl="1" eaLnBrk="0" fontAlgn="base" hangingPunct="0">
              <a:spcBef>
                <a:spcPts val="1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Modify prenatal flowchart to include dental screening, advice, and referral</a:t>
            </a:r>
          </a:p>
          <a:p>
            <a:pPr lvl="1" eaLnBrk="0" fontAlgn="base" hangingPunct="0">
              <a:spcBef>
                <a:spcPts val="1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Develop a role for office staff in taking risk history, offering advice, and providing referral information</a:t>
            </a:r>
          </a:p>
          <a:p>
            <a:pPr lvl="1" eaLnBrk="0" fontAlgn="base" hangingPunct="0">
              <a:spcBef>
                <a:spcPts val="1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Be mindful of barriers to care (cultural, language, literacy) and engage office staff, case managers, and social workers assist in overcoming barriers to dental care</a:t>
            </a:r>
          </a:p>
          <a:p>
            <a:pPr lvl="1" eaLnBrk="0" fontAlgn="base" hangingPunct="0">
              <a:spcBef>
                <a:spcPts val="1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Maintain an up-to-date list of local dental providers that see pregnant patients, accept all insurances</a:t>
            </a:r>
          </a:p>
          <a:p>
            <a:pPr lvl="1" eaLnBrk="0" fontAlgn="base" hangingPunct="0">
              <a:spcBef>
                <a:spcPts val="1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Use a referral form to improve communication </a:t>
            </a:r>
          </a:p>
          <a:p>
            <a:pPr lvl="1" eaLnBrk="0" fontAlgn="base" hangingPunct="0">
              <a:spcBef>
                <a:spcPts val="1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Follow up to ensure dental care occurred</a:t>
            </a:r>
          </a:p>
          <a:p>
            <a:pPr lvl="1" eaLnBrk="0" fontAlgn="base" hangingPunct="0">
              <a:spcBef>
                <a:spcPts val="10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Include oral handouts in prenatal packets</a:t>
            </a:r>
          </a:p>
          <a:p>
            <a:pPr eaLnBrk="0" fontAlgn="base" hangingPunct="0">
              <a:spcBef>
                <a:spcPts val="1200"/>
              </a:spcBef>
              <a:spcAft>
                <a:spcPct val="0"/>
              </a:spcAft>
            </a:pPr>
            <a:r>
              <a:rPr lang="en-US" altLang="en-US" sz="2400" b="1" dirty="0">
                <a:solidFill>
                  <a:prstClr val="black"/>
                </a:solidFill>
                <a:latin typeface="Arial" panose="020B0604020202020204" pitchFamily="34" charset="0"/>
              </a:rPr>
              <a:t>		</a:t>
            </a:r>
          </a:p>
        </p:txBody>
      </p:sp>
      <p:sp>
        <p:nvSpPr>
          <p:cNvPr id="89092" name="Slide Number Placeholder 3">
            <a:extLst>
              <a:ext uri="{FF2B5EF4-FFF2-40B4-BE49-F238E27FC236}">
                <a16:creationId xmlns:a16="http://schemas.microsoft.com/office/drawing/2014/main" id="{D161215D-4CA2-4CB8-ACFB-FFDA6B285BE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AB35833A-0910-4930-B63F-59FDF909AC20}" type="slidenum">
              <a:rPr lang="en-US" altLang="en-US" sz="1200">
                <a:solidFill>
                  <a:prstClr val="white"/>
                </a:solidFill>
                <a:latin typeface="Arial" panose="020B0604020202020204" pitchFamily="34" charset="0"/>
              </a:rPr>
              <a:pPr fontAlgn="base">
                <a:spcBef>
                  <a:spcPct val="0"/>
                </a:spcBef>
                <a:spcAft>
                  <a:spcPct val="0"/>
                </a:spcAft>
              </a:pPr>
              <a:t>36</a:t>
            </a:fld>
            <a:endParaRPr lang="en-US" altLang="en-US" sz="1200">
              <a:solidFill>
                <a:prstClr val="white"/>
              </a:solidFill>
              <a:latin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a:extLst>
              <a:ext uri="{FF2B5EF4-FFF2-40B4-BE49-F238E27FC236}">
                <a16:creationId xmlns:a16="http://schemas.microsoft.com/office/drawing/2014/main" id="{2D781F7D-0FE0-43D3-ACDC-DE9165691B28}"/>
              </a:ext>
            </a:extLst>
          </p:cNvPr>
          <p:cNvSpPr>
            <a:spLocks noChangeArrowheads="1"/>
          </p:cNvSpPr>
          <p:nvPr/>
        </p:nvSpPr>
        <p:spPr bwMode="auto">
          <a:xfrm>
            <a:off x="17526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4400">
                <a:solidFill>
                  <a:prstClr val="white"/>
                </a:solidFill>
                <a:latin typeface="Tahoma" panose="020B0604030504040204" pitchFamily="34" charset="0"/>
                <a:cs typeface="Tahoma" panose="020B0604030504040204" pitchFamily="34" charset="0"/>
              </a:rPr>
              <a:t>A Simple 2 Question Screen</a:t>
            </a:r>
          </a:p>
        </p:txBody>
      </p:sp>
      <p:sp>
        <p:nvSpPr>
          <p:cNvPr id="91139" name="Rectangle 3">
            <a:extLst>
              <a:ext uri="{FF2B5EF4-FFF2-40B4-BE49-F238E27FC236}">
                <a16:creationId xmlns:a16="http://schemas.microsoft.com/office/drawing/2014/main" id="{8F92CD66-7B81-497D-BA05-BE95DADDFA15}"/>
              </a:ext>
            </a:extLst>
          </p:cNvPr>
          <p:cNvSpPr>
            <a:spLocks noChangeArrowheads="1"/>
          </p:cNvSpPr>
          <p:nvPr/>
        </p:nvSpPr>
        <p:spPr bwMode="auto">
          <a:xfrm>
            <a:off x="391885" y="1197428"/>
            <a:ext cx="1040674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ts val="1200"/>
              </a:spcBef>
              <a:spcAft>
                <a:spcPct val="0"/>
              </a:spcAft>
            </a:pPr>
            <a:r>
              <a:rPr lang="en-US" altLang="en-US" sz="2800" b="1" dirty="0">
                <a:solidFill>
                  <a:prstClr val="black"/>
                </a:solidFill>
                <a:latin typeface="Arial" panose="020B0604020202020204" pitchFamily="34" charset="0"/>
              </a:rPr>
              <a:t>	Standardize Screening</a:t>
            </a:r>
          </a:p>
          <a:p>
            <a:pPr lvl="1" eaLnBrk="0" fontAlgn="base" hangingPunct="0">
              <a:spcBef>
                <a:spcPts val="10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At a minimum, screen patients with this process</a:t>
            </a:r>
            <a:r>
              <a:rPr lang="en-US" altLang="en-US" sz="2400" dirty="0">
                <a:solidFill>
                  <a:prstClr val="black"/>
                </a:solidFill>
                <a:latin typeface="Arial" panose="020B0604020202020204" pitchFamily="34" charset="0"/>
              </a:rPr>
              <a:t>:</a:t>
            </a:r>
          </a:p>
          <a:p>
            <a:pPr lvl="2" eaLnBrk="0" fontAlgn="base" hangingPunct="0">
              <a:spcBef>
                <a:spcPts val="1000"/>
              </a:spcBef>
              <a:spcAft>
                <a:spcPct val="0"/>
              </a:spcAft>
            </a:pPr>
            <a:r>
              <a:rPr lang="en-US" altLang="en-US" sz="2800" b="1" dirty="0">
                <a:solidFill>
                  <a:prstClr val="black"/>
                </a:solidFill>
                <a:latin typeface="Arial" panose="020B0604020202020204" pitchFamily="34" charset="0"/>
              </a:rPr>
              <a:t>1) Do you have any oral health issues currently?</a:t>
            </a:r>
          </a:p>
          <a:p>
            <a:pPr lvl="3" eaLnBrk="0" fontAlgn="base" hangingPunct="0">
              <a:spcBef>
                <a:spcPts val="1000"/>
              </a:spcBef>
              <a:spcAft>
                <a:spcPct val="0"/>
              </a:spcAft>
              <a:buFont typeface="Arial" panose="020B0604020202020204" pitchFamily="34" charset="0"/>
              <a:buChar char="•"/>
            </a:pPr>
            <a:r>
              <a:rPr lang="en-US" altLang="en-US" sz="2800" b="1" dirty="0">
                <a:solidFill>
                  <a:prstClr val="black"/>
                </a:solidFill>
                <a:latin typeface="Arial" panose="020B0604020202020204" pitchFamily="34" charset="0"/>
              </a:rPr>
              <a:t>If yes =&gt; make urgent referral</a:t>
            </a:r>
          </a:p>
          <a:p>
            <a:pPr lvl="2" eaLnBrk="0" fontAlgn="base" hangingPunct="0">
              <a:spcBef>
                <a:spcPts val="1000"/>
              </a:spcBef>
              <a:spcAft>
                <a:spcPct val="0"/>
              </a:spcAft>
            </a:pPr>
            <a:r>
              <a:rPr lang="en-US" altLang="en-US" sz="2800" b="1" dirty="0">
                <a:solidFill>
                  <a:prstClr val="black"/>
                </a:solidFill>
                <a:latin typeface="Arial" panose="020B0604020202020204" pitchFamily="34" charset="0"/>
              </a:rPr>
              <a:t>2) When was the last time you saw a dentist?	</a:t>
            </a:r>
          </a:p>
          <a:p>
            <a:pPr lvl="3" eaLnBrk="0" fontAlgn="base" hangingPunct="0">
              <a:spcBef>
                <a:spcPts val="1000"/>
              </a:spcBef>
              <a:spcAft>
                <a:spcPct val="0"/>
              </a:spcAft>
              <a:buFont typeface="Arial" panose="020B0604020202020204" pitchFamily="34" charset="0"/>
              <a:buChar char="•"/>
            </a:pPr>
            <a:r>
              <a:rPr lang="en-US" altLang="en-US" sz="2800" b="1" dirty="0">
                <a:solidFill>
                  <a:prstClr val="black"/>
                </a:solidFill>
                <a:latin typeface="Arial" panose="020B0604020202020204" pitchFamily="34" charset="0"/>
              </a:rPr>
              <a:t>If &gt; 6 months =&gt; make routine referral</a:t>
            </a:r>
          </a:p>
          <a:p>
            <a:pPr lvl="3" eaLnBrk="0" fontAlgn="base" hangingPunct="0">
              <a:spcBef>
                <a:spcPts val="1000"/>
              </a:spcBef>
              <a:spcAft>
                <a:spcPct val="0"/>
              </a:spcAft>
              <a:buFont typeface="Arial" panose="020B0604020202020204" pitchFamily="34" charset="0"/>
              <a:buChar char="•"/>
            </a:pPr>
            <a:r>
              <a:rPr lang="en-US" altLang="en-US" sz="2800" b="1" dirty="0">
                <a:solidFill>
                  <a:prstClr val="black"/>
                </a:solidFill>
                <a:latin typeface="Arial" panose="020B0604020202020204" pitchFamily="34" charset="0"/>
              </a:rPr>
              <a:t>If &lt; 6 months =&gt; advise to see dentist at 6 months	</a:t>
            </a:r>
          </a:p>
        </p:txBody>
      </p:sp>
      <p:sp>
        <p:nvSpPr>
          <p:cNvPr id="91140" name="Slide Number Placeholder 3">
            <a:extLst>
              <a:ext uri="{FF2B5EF4-FFF2-40B4-BE49-F238E27FC236}">
                <a16:creationId xmlns:a16="http://schemas.microsoft.com/office/drawing/2014/main" id="{A033E886-1E2D-41C2-AED6-1DA4341A87A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D5EAF41F-2226-45AA-A6A5-A08F6F8B18E4}" type="slidenum">
              <a:rPr lang="en-US" altLang="en-US" sz="1200">
                <a:solidFill>
                  <a:prstClr val="white"/>
                </a:solidFill>
                <a:latin typeface="Arial" panose="020B0604020202020204" pitchFamily="34" charset="0"/>
              </a:rPr>
              <a:pPr fontAlgn="base">
                <a:spcBef>
                  <a:spcPct val="0"/>
                </a:spcBef>
                <a:spcAft>
                  <a:spcPct val="0"/>
                </a:spcAft>
              </a:pPr>
              <a:t>37</a:t>
            </a:fld>
            <a:endParaRPr lang="en-US" altLang="en-US" sz="1200">
              <a:solidFill>
                <a:prstClr val="white"/>
              </a:solidFill>
              <a:latin typeface="Arial" panose="020B060402020202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71B86A6-FC79-4527-82FA-376EE89C61F7}"/>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Sample Referral Forms</a:t>
            </a:r>
          </a:p>
        </p:txBody>
      </p:sp>
      <p:pic>
        <p:nvPicPr>
          <p:cNvPr id="93187" name="Picture 4">
            <a:extLst>
              <a:ext uri="{FF2B5EF4-FFF2-40B4-BE49-F238E27FC236}">
                <a16:creationId xmlns:a16="http://schemas.microsoft.com/office/drawing/2014/main" id="{2500737A-CD94-413C-B9CB-E2735F967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031" t="17708" r="28906" b="12500"/>
          <a:stretch>
            <a:fillRect/>
          </a:stretch>
        </p:blipFill>
        <p:spPr bwMode="auto">
          <a:xfrm>
            <a:off x="1600201" y="1021556"/>
            <a:ext cx="41148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5">
            <a:extLst>
              <a:ext uri="{FF2B5EF4-FFF2-40B4-BE49-F238E27FC236}">
                <a16:creationId xmlns:a16="http://schemas.microsoft.com/office/drawing/2014/main" id="{08C65475-7718-41A0-8606-55DBB731E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031" t="12500" r="23438" b="11458"/>
          <a:stretch>
            <a:fillRect/>
          </a:stretch>
        </p:blipFill>
        <p:spPr bwMode="auto">
          <a:xfrm>
            <a:off x="6226629" y="998538"/>
            <a:ext cx="3896859"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Slide Number Placeholder 4">
            <a:extLst>
              <a:ext uri="{FF2B5EF4-FFF2-40B4-BE49-F238E27FC236}">
                <a16:creationId xmlns:a16="http://schemas.microsoft.com/office/drawing/2014/main" id="{507D8B7B-CC64-4FF5-B501-FD166AF76A4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70D89911-0C40-4BD6-88BB-757E8F8D2DD7}" type="slidenum">
              <a:rPr lang="en-US" altLang="en-US" sz="1200">
                <a:solidFill>
                  <a:prstClr val="white"/>
                </a:solidFill>
                <a:latin typeface="Arial" panose="020B0604020202020204" pitchFamily="34" charset="0"/>
              </a:rPr>
              <a:pPr fontAlgn="base">
                <a:spcBef>
                  <a:spcPct val="0"/>
                </a:spcBef>
                <a:spcAft>
                  <a:spcPct val="0"/>
                </a:spcAft>
              </a:pPr>
              <a:t>38</a:t>
            </a:fld>
            <a:endParaRPr lang="en-US" altLang="en-US" sz="1200">
              <a:solidFill>
                <a:prstClr val="white"/>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BD44C3C9-1256-4AEE-A83E-8F5088D9B07D}"/>
              </a:ext>
            </a:extLst>
          </p:cNvPr>
          <p:cNvSpPr>
            <a:spLocks noGrp="1"/>
          </p:cNvSpPr>
          <p:nvPr>
            <p:ph type="title"/>
          </p:nvPr>
        </p:nvSpPr>
        <p:spPr bwMode="auto">
          <a:xfrm>
            <a:off x="2209800" y="17463"/>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Resources</a:t>
            </a:r>
          </a:p>
        </p:txBody>
      </p:sp>
      <p:sp>
        <p:nvSpPr>
          <p:cNvPr id="95235" name="TextBox 3">
            <a:extLst>
              <a:ext uri="{FF2B5EF4-FFF2-40B4-BE49-F238E27FC236}">
                <a16:creationId xmlns:a16="http://schemas.microsoft.com/office/drawing/2014/main" id="{A33F9A0C-C78D-4326-8240-D910592A0E75}"/>
              </a:ext>
            </a:extLst>
          </p:cNvPr>
          <p:cNvSpPr txBox="1">
            <a:spLocks noChangeArrowheads="1"/>
          </p:cNvSpPr>
          <p:nvPr/>
        </p:nvSpPr>
        <p:spPr bwMode="auto">
          <a:xfrm>
            <a:off x="631372" y="986023"/>
            <a:ext cx="10929256" cy="488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2800" b="1" dirty="0">
                <a:solidFill>
                  <a:prstClr val="black"/>
                </a:solidFill>
                <a:latin typeface="Arial" panose="020B0604020202020204" pitchFamily="34" charset="0"/>
              </a:rPr>
              <a:t>Additional training and patient resources: </a:t>
            </a:r>
          </a:p>
          <a:p>
            <a:pPr eaLnBrk="0" fontAlgn="base" hangingPunct="0">
              <a:spcBef>
                <a:spcPct val="0"/>
              </a:spcBef>
              <a:spcAft>
                <a:spcPct val="0"/>
              </a:spcAft>
            </a:pPr>
            <a:endParaRPr lang="en-US" altLang="en-US" sz="1050" dirty="0">
              <a:solidFill>
                <a:prstClr val="black"/>
              </a:solidFill>
              <a:latin typeface="Arial" panose="020B0604020202020204" pitchFamily="34" charset="0"/>
            </a:endParaRPr>
          </a:p>
          <a:p>
            <a:pPr eaLnBrk="0" fontAlgn="base" hangingPunct="0">
              <a:spcBef>
                <a:spcPct val="0"/>
              </a:spcBef>
              <a:spcAft>
                <a:spcPct val="0"/>
              </a:spcAft>
            </a:pPr>
            <a:r>
              <a:rPr lang="en-US" altLang="en-US" sz="2800" dirty="0">
                <a:solidFill>
                  <a:prstClr val="black"/>
                </a:solidFill>
                <a:latin typeface="Arial" panose="020B0604020202020204" pitchFamily="34" charset="0"/>
              </a:rPr>
              <a:t>Prenatal Oral Health Program (</a:t>
            </a:r>
            <a:r>
              <a:rPr lang="en-US" altLang="en-US" sz="2800" dirty="0" err="1">
                <a:solidFill>
                  <a:prstClr val="black"/>
                </a:solidFill>
                <a:latin typeface="Arial" panose="020B0604020202020204" pitchFamily="34" charset="0"/>
              </a:rPr>
              <a:t>pOHP</a:t>
            </a:r>
            <a:r>
              <a:rPr lang="en-US" altLang="en-US" sz="2800" dirty="0">
                <a:solidFill>
                  <a:prstClr val="black"/>
                </a:solidFill>
                <a:latin typeface="Arial" panose="020B0604020202020204" pitchFamily="34" charset="0"/>
              </a:rPr>
              <a:t>) website:  </a:t>
            </a:r>
          </a:p>
          <a:p>
            <a:pPr marL="342900" indent="-342900" eaLnBrk="0" fontAlgn="base" hangingPunct="0">
              <a:spcBef>
                <a:spcPct val="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hlinkClick r:id="rId3"/>
              </a:rPr>
              <a:t>www.prenataloralhealth.org/index.php/site/index</a:t>
            </a:r>
            <a:endParaRPr lang="en-US" altLang="en-US" sz="2800" dirty="0">
              <a:solidFill>
                <a:prstClr val="black"/>
              </a:solidFill>
              <a:latin typeface="Arial" panose="020B0604020202020204" pitchFamily="34" charset="0"/>
            </a:endParaRPr>
          </a:p>
          <a:p>
            <a:pPr eaLnBrk="0" fontAlgn="base" hangingPunct="0">
              <a:spcBef>
                <a:spcPct val="0"/>
              </a:spcBef>
              <a:spcAft>
                <a:spcPct val="0"/>
              </a:spcAft>
            </a:pPr>
            <a:r>
              <a:rPr lang="en-US" altLang="en-US" sz="2800" dirty="0">
                <a:solidFill>
                  <a:prstClr val="black"/>
                </a:solidFill>
                <a:latin typeface="Arial" panose="020B0604020202020204" pitchFamily="34" charset="0"/>
              </a:rPr>
              <a:t>Centering Pregnancy, Centering Parenting</a:t>
            </a:r>
          </a:p>
          <a:p>
            <a:pPr marL="342900" indent="-342900" eaLnBrk="0" fontAlgn="base" hangingPunct="0">
              <a:spcBef>
                <a:spcPct val="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hlinkClick r:id="rId4"/>
              </a:rPr>
              <a:t>www.centeringhealthcare.org/what-we-do</a:t>
            </a:r>
            <a:r>
              <a:rPr lang="en-US" altLang="en-US" sz="2800" dirty="0">
                <a:solidFill>
                  <a:prstClr val="black"/>
                </a:solidFill>
                <a:latin typeface="Arial" panose="020B0604020202020204" pitchFamily="34" charset="0"/>
              </a:rPr>
              <a:t> </a:t>
            </a:r>
          </a:p>
          <a:p>
            <a:pPr eaLnBrk="0" fontAlgn="base" hangingPunct="0">
              <a:spcBef>
                <a:spcPct val="0"/>
              </a:spcBef>
              <a:spcAft>
                <a:spcPct val="0"/>
              </a:spcAft>
            </a:pPr>
            <a:endParaRPr lang="en-US" altLang="en-US" sz="2800" b="1" dirty="0">
              <a:solidFill>
                <a:prstClr val="black"/>
              </a:solidFill>
              <a:latin typeface="Arial" panose="020B0604020202020204" pitchFamily="34" charset="0"/>
            </a:endParaRPr>
          </a:p>
          <a:p>
            <a:pPr eaLnBrk="0" fontAlgn="base" hangingPunct="0">
              <a:spcBef>
                <a:spcPct val="0"/>
              </a:spcBef>
              <a:spcAft>
                <a:spcPct val="0"/>
              </a:spcAft>
            </a:pPr>
            <a:r>
              <a:rPr lang="en-US" altLang="en-US" sz="2800" b="1" dirty="0">
                <a:solidFill>
                  <a:prstClr val="black"/>
                </a:solidFill>
                <a:latin typeface="Arial" panose="020B0604020202020204" pitchFamily="34" charset="0"/>
              </a:rPr>
              <a:t>Patient Handouts: </a:t>
            </a:r>
          </a:p>
          <a:p>
            <a:pPr eaLnBrk="0" fontAlgn="base" hangingPunct="0">
              <a:spcBef>
                <a:spcPct val="0"/>
              </a:spcBef>
              <a:spcAft>
                <a:spcPct val="0"/>
              </a:spcAft>
            </a:pPr>
            <a:endParaRPr lang="en-US" altLang="en-US" sz="1050" dirty="0">
              <a:solidFill>
                <a:prstClr val="black"/>
              </a:solidFill>
              <a:latin typeface="Arial" panose="020B0604020202020204" pitchFamily="34" charset="0"/>
            </a:endParaRPr>
          </a:p>
          <a:p>
            <a:pPr eaLnBrk="0" fontAlgn="base" hangingPunct="0">
              <a:spcBef>
                <a:spcPct val="0"/>
              </a:spcBef>
              <a:spcAft>
                <a:spcPct val="0"/>
              </a:spcAft>
            </a:pPr>
            <a:r>
              <a:rPr lang="en-US" altLang="en-US" sz="2800" dirty="0">
                <a:solidFill>
                  <a:prstClr val="black"/>
                </a:solidFill>
                <a:latin typeface="Arial" panose="020B0604020202020204" pitchFamily="34" charset="0"/>
              </a:rPr>
              <a:t>National Maternal Child Oral Health Resource Center</a:t>
            </a:r>
          </a:p>
          <a:p>
            <a:pPr marL="342900" indent="-342900" eaLnBrk="0" fontAlgn="base" hangingPunct="0">
              <a:spcBef>
                <a:spcPct val="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English: </a:t>
            </a:r>
            <a:r>
              <a:rPr lang="en-US" altLang="en-US" sz="2800" dirty="0">
                <a:solidFill>
                  <a:prstClr val="black"/>
                </a:solidFill>
                <a:latin typeface="Arial" panose="020B0604020202020204" pitchFamily="34" charset="0"/>
                <a:hlinkClick r:id="rId5"/>
              </a:rPr>
              <a:t>www.mchoralhealth.org/publications/list.php</a:t>
            </a:r>
            <a:r>
              <a:rPr lang="en-US" altLang="en-US" sz="2800" dirty="0">
                <a:solidFill>
                  <a:prstClr val="black"/>
                </a:solidFill>
                <a:latin typeface="Arial" panose="020B0604020202020204" pitchFamily="34" charset="0"/>
              </a:rPr>
              <a:t> </a:t>
            </a:r>
          </a:p>
          <a:p>
            <a:pPr marL="342900" indent="-342900" eaLnBrk="0" fontAlgn="base" hangingPunct="0">
              <a:spcBef>
                <a:spcPct val="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Other languages: </a:t>
            </a:r>
            <a:r>
              <a:rPr lang="en-US" altLang="en-US" sz="2800" dirty="0">
                <a:solidFill>
                  <a:prstClr val="black"/>
                </a:solidFill>
                <a:latin typeface="Arial" panose="020B0604020202020204" pitchFamily="34" charset="0"/>
                <a:hlinkClick r:id="rId6"/>
              </a:rPr>
              <a:t>www.mchoralhealth.org/materials/non-english.php</a:t>
            </a:r>
            <a:r>
              <a:rPr lang="en-US" altLang="en-US" sz="2800" dirty="0">
                <a:solidFill>
                  <a:prstClr val="black"/>
                </a:solidFill>
                <a:latin typeface="Arial" panose="020B0604020202020204" pitchFamily="34" charset="0"/>
              </a:rPr>
              <a:t> </a:t>
            </a:r>
          </a:p>
          <a:p>
            <a:pPr eaLnBrk="0" fontAlgn="base" hangingPunct="0">
              <a:spcBef>
                <a:spcPct val="0"/>
              </a:spcBef>
              <a:spcAft>
                <a:spcPct val="0"/>
              </a:spcAft>
            </a:pPr>
            <a:endParaRPr lang="en-US" altLang="en-US" sz="105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6FB4B06-400E-4CE8-94C2-024ADEA0D297}"/>
              </a:ext>
            </a:extLst>
          </p:cNvPr>
          <p:cNvSpPr>
            <a:spLocks noGrp="1" noChangeArrowheads="1"/>
          </p:cNvSpPr>
          <p:nvPr>
            <p:ph type="title" idx="4294967295"/>
          </p:nvPr>
        </p:nvSpPr>
        <p:spPr bwMode="auto">
          <a:xfrm>
            <a:off x="1981200" y="1143000"/>
            <a:ext cx="86995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4000" b="1">
                <a:solidFill>
                  <a:srgbClr val="3333CC"/>
                </a:solidFill>
              </a:rPr>
              <a:t>Oral Anatomy, Terminology </a:t>
            </a:r>
            <a:br>
              <a:rPr lang="en-US" altLang="en-US" sz="4000" b="1">
                <a:solidFill>
                  <a:srgbClr val="3333CC"/>
                </a:solidFill>
              </a:rPr>
            </a:br>
            <a:r>
              <a:rPr lang="en-US" altLang="en-US" sz="4000" b="1">
                <a:solidFill>
                  <a:srgbClr val="3333CC"/>
                </a:solidFill>
              </a:rPr>
              <a:t>and Examination</a:t>
            </a:r>
          </a:p>
        </p:txBody>
      </p:sp>
      <p:sp>
        <p:nvSpPr>
          <p:cNvPr id="23555" name="Rectangle 3">
            <a:extLst>
              <a:ext uri="{FF2B5EF4-FFF2-40B4-BE49-F238E27FC236}">
                <a16:creationId xmlns:a16="http://schemas.microsoft.com/office/drawing/2014/main" id="{475257CA-E58B-4855-9B55-D756BEE52429}"/>
              </a:ext>
            </a:extLst>
          </p:cNvPr>
          <p:cNvSpPr>
            <a:spLocks noGrp="1" noChangeArrowheads="1"/>
          </p:cNvSpPr>
          <p:nvPr>
            <p:ph type="body" idx="4294967295"/>
          </p:nvPr>
        </p:nvSpPr>
        <p:spPr bwMode="auto">
          <a:xfrm>
            <a:off x="1052690" y="2819400"/>
            <a:ext cx="9180688" cy="2895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r>
              <a:rPr lang="en-US" altLang="en-US" sz="2800" b="1" dirty="0">
                <a:solidFill>
                  <a:srgbClr val="3333CC"/>
                </a:solidFill>
              </a:rPr>
              <a:t>Chapter Objectives</a:t>
            </a:r>
          </a:p>
          <a:p>
            <a:pPr marL="693738">
              <a:lnSpc>
                <a:spcPct val="80000"/>
              </a:lnSpc>
              <a:spcBef>
                <a:spcPts val="800"/>
              </a:spcBef>
              <a:defRPr/>
            </a:pPr>
            <a:r>
              <a:rPr lang="en-US" altLang="en-US" sz="2800" dirty="0">
                <a:solidFill>
                  <a:srgbClr val="3333CC"/>
                </a:solidFill>
              </a:rPr>
              <a:t>Elicit risk factors for periodontal disease and dental caries </a:t>
            </a:r>
          </a:p>
          <a:p>
            <a:pPr marL="693738">
              <a:lnSpc>
                <a:spcPct val="80000"/>
              </a:lnSpc>
              <a:spcBef>
                <a:spcPts val="800"/>
              </a:spcBef>
              <a:defRPr/>
            </a:pPr>
            <a:r>
              <a:rPr lang="en-US" altLang="en-US" sz="2800" dirty="0">
                <a:solidFill>
                  <a:srgbClr val="3333CC"/>
                </a:solidFill>
              </a:rPr>
              <a:t>Perform an oral examination using proper anatomical terms and terminology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366566DC-D519-44CE-9540-5830C2AB67D1}"/>
              </a:ext>
            </a:extLst>
          </p:cNvPr>
          <p:cNvSpPr>
            <a:spLocks noGrp="1" noChangeArrowheads="1"/>
          </p:cNvSpPr>
          <p:nvPr>
            <p:ph type="title" idx="4294967295"/>
          </p:nvPr>
        </p:nvSpPr>
        <p:spPr bwMode="auto">
          <a:xfrm>
            <a:off x="1981200" y="12954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b="1" dirty="0">
                <a:solidFill>
                  <a:srgbClr val="3333CC"/>
                </a:solidFill>
              </a:rPr>
              <a:t>Oral Health Issues Across the Life Span for Women</a:t>
            </a:r>
          </a:p>
        </p:txBody>
      </p:sp>
      <p:sp>
        <p:nvSpPr>
          <p:cNvPr id="97283" name="Rectangle 3">
            <a:extLst>
              <a:ext uri="{FF2B5EF4-FFF2-40B4-BE49-F238E27FC236}">
                <a16:creationId xmlns:a16="http://schemas.microsoft.com/office/drawing/2014/main" id="{909DEC26-713B-4B31-975D-86E612F6FC29}"/>
              </a:ext>
            </a:extLst>
          </p:cNvPr>
          <p:cNvSpPr>
            <a:spLocks noGrp="1" noChangeArrowheads="1"/>
          </p:cNvSpPr>
          <p:nvPr>
            <p:ph type="body" idx="4294967295"/>
          </p:nvPr>
        </p:nvSpPr>
        <p:spPr bwMode="auto">
          <a:xfrm>
            <a:off x="1103085" y="3068638"/>
            <a:ext cx="4724400"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r>
              <a:rPr lang="en-US" altLang="en-US" sz="2800" b="1" dirty="0">
                <a:solidFill>
                  <a:srgbClr val="3333CC"/>
                </a:solidFill>
              </a:rPr>
              <a:t>Chapter Objective</a:t>
            </a:r>
          </a:p>
          <a:p>
            <a:r>
              <a:rPr lang="en-US" altLang="en-US" sz="2800" dirty="0">
                <a:solidFill>
                  <a:srgbClr val="3333CC"/>
                </a:solidFill>
              </a:rPr>
              <a:t>Promote and address oral health issues across the life span for women</a:t>
            </a:r>
          </a:p>
        </p:txBody>
      </p:sp>
      <p:sp>
        <p:nvSpPr>
          <p:cNvPr id="97284" name="Text Box 12">
            <a:extLst>
              <a:ext uri="{FF2B5EF4-FFF2-40B4-BE49-F238E27FC236}">
                <a16:creationId xmlns:a16="http://schemas.microsoft.com/office/drawing/2014/main" id="{463BD24F-496B-4148-870B-3DC2DE359565}"/>
              </a:ext>
            </a:extLst>
          </p:cNvPr>
          <p:cNvSpPr txBox="1">
            <a:spLocks noChangeArrowheads="1"/>
          </p:cNvSpPr>
          <p:nvPr/>
        </p:nvSpPr>
        <p:spPr bwMode="auto">
          <a:xfrm>
            <a:off x="6738938" y="5519738"/>
            <a:ext cx="3676650" cy="176330"/>
          </a:xfrm>
          <a:prstGeom prst="rect">
            <a:avLst/>
          </a:prstGeom>
          <a:solidFill>
            <a:srgbClr val="FFFFFF">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lnSpc>
                <a:spcPts val="600"/>
              </a:lnSpc>
              <a:spcBef>
                <a:spcPct val="0"/>
              </a:spcBef>
              <a:spcAft>
                <a:spcPct val="0"/>
              </a:spcAft>
            </a:pPr>
            <a:r>
              <a:rPr lang="en-US" altLang="en-US" sz="800">
                <a:solidFill>
                  <a:prstClr val="black"/>
                </a:solidFill>
                <a:latin typeface="Arial" panose="020B0604020202020204" pitchFamily="34" charset="0"/>
              </a:rPr>
              <a:t>Image: Image Source/Punchstock</a:t>
            </a:r>
            <a:endParaRPr lang="en-US" altLang="en-US" sz="800">
              <a:solidFill>
                <a:prstClr val="black"/>
              </a:solidFill>
            </a:endParaRPr>
          </a:p>
        </p:txBody>
      </p:sp>
      <p:pic>
        <p:nvPicPr>
          <p:cNvPr id="97285" name="Picture 6">
            <a:extLst>
              <a:ext uri="{FF2B5EF4-FFF2-40B4-BE49-F238E27FC236}">
                <a16:creationId xmlns:a16="http://schemas.microsoft.com/office/drawing/2014/main" id="{B66626DC-1024-405C-ACAB-6CEC64B36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3068638"/>
            <a:ext cx="367665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BC9FCC2B-F2C7-4EB3-AC19-B073C3E2085D}"/>
              </a:ext>
            </a:extLst>
          </p:cNvPr>
          <p:cNvSpPr>
            <a:spLocks noGrp="1" noChangeArrowheads="1"/>
          </p:cNvSpPr>
          <p:nvPr>
            <p:ph type="title" idx="4294967295"/>
          </p:nvPr>
        </p:nvSpPr>
        <p:spPr bwMode="auto">
          <a:xfrm>
            <a:off x="1752600" y="7620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a:t>Hormonal Changes and the Mouth</a:t>
            </a:r>
          </a:p>
        </p:txBody>
      </p:sp>
      <p:sp>
        <p:nvSpPr>
          <p:cNvPr id="99331" name="Text Box 7">
            <a:extLst>
              <a:ext uri="{FF2B5EF4-FFF2-40B4-BE49-F238E27FC236}">
                <a16:creationId xmlns:a16="http://schemas.microsoft.com/office/drawing/2014/main" id="{93CF6EA7-A187-4254-83EF-C9CC00E1FAC4}"/>
              </a:ext>
            </a:extLst>
          </p:cNvPr>
          <p:cNvSpPr txBox="1">
            <a:spLocks noChangeArrowheads="1"/>
          </p:cNvSpPr>
          <p:nvPr/>
        </p:nvSpPr>
        <p:spPr bwMode="auto">
          <a:xfrm>
            <a:off x="9100457" y="3200399"/>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dirty="0">
                <a:solidFill>
                  <a:prstClr val="black"/>
                </a:solidFill>
                <a:latin typeface="Arial" panose="020B0604020202020204" pitchFamily="34" charset="0"/>
              </a:rPr>
              <a:t>Image: Simone van den Berg/Photos.com </a:t>
            </a:r>
            <a:endParaRPr lang="en-US" altLang="en-US" dirty="0"/>
          </a:p>
        </p:txBody>
      </p:sp>
      <p:sp>
        <p:nvSpPr>
          <p:cNvPr id="47109" name="Rectangle 3">
            <a:extLst>
              <a:ext uri="{FF2B5EF4-FFF2-40B4-BE49-F238E27FC236}">
                <a16:creationId xmlns:a16="http://schemas.microsoft.com/office/drawing/2014/main" id="{53AF7D8F-52B1-42E4-88A9-881E3C70F3F4}"/>
              </a:ext>
            </a:extLst>
          </p:cNvPr>
          <p:cNvSpPr>
            <a:spLocks noChangeArrowheads="1"/>
          </p:cNvSpPr>
          <p:nvPr/>
        </p:nvSpPr>
        <p:spPr bwMode="auto">
          <a:xfrm>
            <a:off x="192314" y="997744"/>
            <a:ext cx="7935686" cy="2362200"/>
          </a:xfrm>
          <a:prstGeom prst="rect">
            <a:avLst/>
          </a:prstGeom>
          <a:noFill/>
          <a:ln w="9525">
            <a:noFill/>
            <a:miter lim="800000"/>
            <a:headEnd/>
            <a:tailEnd/>
          </a:ln>
        </p:spPr>
        <p:txBody>
          <a:bodyPr/>
          <a:lstStyle/>
          <a:p>
            <a:pPr lvl="1" eaLnBrk="0" fontAlgn="base" hangingPunct="0">
              <a:spcBef>
                <a:spcPts val="1200"/>
              </a:spcBef>
              <a:spcAft>
                <a:spcPct val="0"/>
              </a:spcAft>
              <a:defRPr/>
            </a:pPr>
            <a:r>
              <a:rPr lang="en-US" sz="2800" b="1" dirty="0">
                <a:solidFill>
                  <a:prstClr val="black"/>
                </a:solidFill>
                <a:latin typeface="Arial" charset="0"/>
                <a:cs typeface="Arial" charset="0"/>
              </a:rPr>
              <a:t>Onset of puberty, menses, and oral contraceptives:</a:t>
            </a:r>
          </a:p>
          <a:p>
            <a:pPr marL="690563" lvl="1" indent="-233363" eaLnBrk="0" fontAlgn="base" hangingPunct="0">
              <a:spcBef>
                <a:spcPts val="1200"/>
              </a:spcBef>
              <a:spcAft>
                <a:spcPct val="0"/>
              </a:spcAft>
              <a:buFont typeface="Arial" charset="0"/>
              <a:buChar char="•"/>
              <a:defRPr/>
            </a:pPr>
            <a:r>
              <a:rPr lang="en-US" sz="2400" dirty="0">
                <a:solidFill>
                  <a:prstClr val="black"/>
                </a:solidFill>
                <a:latin typeface="Arial" charset="0"/>
                <a:cs typeface="Arial" charset="0"/>
              </a:rPr>
              <a:t>Can all lead to gingivitis, bleeding gums and discomfort</a:t>
            </a:r>
          </a:p>
          <a:p>
            <a:pPr marL="690563" lvl="1" indent="-233363" eaLnBrk="0" fontAlgn="base" hangingPunct="0">
              <a:spcBef>
                <a:spcPts val="1200"/>
              </a:spcBef>
              <a:spcAft>
                <a:spcPct val="0"/>
              </a:spcAft>
              <a:buFont typeface="Arial" charset="0"/>
              <a:buChar char="•"/>
              <a:defRPr/>
            </a:pPr>
            <a:r>
              <a:rPr lang="en-US" sz="2400" b="1" dirty="0">
                <a:solidFill>
                  <a:prstClr val="black"/>
                </a:solidFill>
                <a:latin typeface="Arial" charset="0"/>
                <a:cs typeface="Arial" charset="0"/>
              </a:rPr>
              <a:t>Treatment: </a:t>
            </a:r>
            <a:r>
              <a:rPr lang="en-US" sz="2400" dirty="0">
                <a:solidFill>
                  <a:prstClr val="black"/>
                </a:solidFill>
                <a:latin typeface="Arial" charset="0"/>
                <a:cs typeface="Arial" charset="0"/>
              </a:rPr>
              <a:t>Proper hygiene and regular dental visits</a:t>
            </a:r>
          </a:p>
        </p:txBody>
      </p:sp>
      <p:sp>
        <p:nvSpPr>
          <p:cNvPr id="99333" name="Slide Number Placeholder 5">
            <a:extLst>
              <a:ext uri="{FF2B5EF4-FFF2-40B4-BE49-F238E27FC236}">
                <a16:creationId xmlns:a16="http://schemas.microsoft.com/office/drawing/2014/main" id="{6D35643A-70BF-4B31-97E6-7CD8BB0E1AE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C1C4A327-082F-44BF-9CBB-88E4BC143077}" type="slidenum">
              <a:rPr lang="en-US" altLang="en-US" sz="1200">
                <a:solidFill>
                  <a:prstClr val="white"/>
                </a:solidFill>
                <a:latin typeface="Arial" panose="020B0604020202020204" pitchFamily="34" charset="0"/>
              </a:rPr>
              <a:pPr fontAlgn="base">
                <a:spcBef>
                  <a:spcPct val="0"/>
                </a:spcBef>
                <a:spcAft>
                  <a:spcPct val="0"/>
                </a:spcAft>
              </a:pPr>
              <a:t>41</a:t>
            </a:fld>
            <a:endParaRPr lang="en-US" altLang="en-US" sz="1200">
              <a:solidFill>
                <a:prstClr val="white"/>
              </a:solidFill>
              <a:latin typeface="Arial" panose="020B0604020202020204" pitchFamily="34" charset="0"/>
            </a:endParaRPr>
          </a:p>
        </p:txBody>
      </p:sp>
      <p:sp>
        <p:nvSpPr>
          <p:cNvPr id="7" name="Rectangle 3">
            <a:extLst>
              <a:ext uri="{FF2B5EF4-FFF2-40B4-BE49-F238E27FC236}">
                <a16:creationId xmlns:a16="http://schemas.microsoft.com/office/drawing/2014/main" id="{8A7FCA7E-C0DA-455F-88A9-B786947DC97E}"/>
              </a:ext>
            </a:extLst>
          </p:cNvPr>
          <p:cNvSpPr>
            <a:spLocks noChangeArrowheads="1"/>
          </p:cNvSpPr>
          <p:nvPr/>
        </p:nvSpPr>
        <p:spPr bwMode="auto">
          <a:xfrm>
            <a:off x="192314" y="3560876"/>
            <a:ext cx="11350171" cy="2574925"/>
          </a:xfrm>
          <a:prstGeom prst="rect">
            <a:avLst/>
          </a:prstGeom>
          <a:noFill/>
          <a:ln w="9525">
            <a:noFill/>
            <a:miter lim="800000"/>
            <a:headEnd/>
            <a:tailEnd/>
          </a:ln>
        </p:spPr>
        <p:txBody>
          <a:bodyPr/>
          <a:lstStyle/>
          <a:p>
            <a:pPr lvl="1" eaLnBrk="0" fontAlgn="base" hangingPunct="0">
              <a:spcBef>
                <a:spcPts val="1200"/>
              </a:spcBef>
              <a:spcAft>
                <a:spcPct val="0"/>
              </a:spcAft>
              <a:defRPr/>
            </a:pPr>
            <a:r>
              <a:rPr lang="en-US" sz="2800" b="1" dirty="0">
                <a:solidFill>
                  <a:prstClr val="black"/>
                </a:solidFill>
                <a:latin typeface="Arial" charset="0"/>
                <a:cs typeface="Arial" charset="0"/>
              </a:rPr>
              <a:t>Menopause</a:t>
            </a:r>
          </a:p>
          <a:p>
            <a:pPr marL="690563" lvl="1" indent="-233363" eaLnBrk="0" fontAlgn="base" hangingPunct="0">
              <a:spcBef>
                <a:spcPts val="1200"/>
              </a:spcBef>
              <a:spcAft>
                <a:spcPct val="0"/>
              </a:spcAft>
              <a:buFont typeface="Arial" charset="0"/>
              <a:buChar char="•"/>
              <a:defRPr/>
            </a:pPr>
            <a:r>
              <a:rPr lang="en-US" sz="2400" dirty="0">
                <a:solidFill>
                  <a:prstClr val="black"/>
                </a:solidFill>
                <a:latin typeface="Arial" charset="0"/>
                <a:cs typeface="Arial" charset="0"/>
              </a:rPr>
              <a:t>Gingival atrophy; increased dry mouth; altered taste </a:t>
            </a:r>
          </a:p>
          <a:p>
            <a:pPr marL="690563" lvl="1" indent="-233363" eaLnBrk="0" fontAlgn="base" hangingPunct="0">
              <a:spcBef>
                <a:spcPts val="1200"/>
              </a:spcBef>
              <a:spcAft>
                <a:spcPct val="0"/>
              </a:spcAft>
              <a:buFont typeface="Arial" charset="0"/>
              <a:buChar char="•"/>
              <a:defRPr/>
            </a:pPr>
            <a:r>
              <a:rPr lang="en-US" sz="2400" dirty="0">
                <a:solidFill>
                  <a:prstClr val="black"/>
                </a:solidFill>
                <a:latin typeface="Arial" charset="0"/>
                <a:cs typeface="Arial" charset="0"/>
              </a:rPr>
              <a:t>HRT may improve symptoms, but is not an indication for HRT</a:t>
            </a:r>
          </a:p>
          <a:p>
            <a:pPr marL="690563" lvl="1" indent="-233363" eaLnBrk="0" fontAlgn="base" hangingPunct="0">
              <a:spcBef>
                <a:spcPts val="1200"/>
              </a:spcBef>
              <a:spcAft>
                <a:spcPct val="0"/>
              </a:spcAft>
              <a:buFont typeface="Arial" charset="0"/>
              <a:buChar char="•"/>
              <a:defRPr/>
            </a:pPr>
            <a:r>
              <a:rPr lang="en-US" sz="2400" b="1" dirty="0">
                <a:solidFill>
                  <a:prstClr val="black"/>
                </a:solidFill>
                <a:latin typeface="Arial" charset="0"/>
                <a:cs typeface="Arial" charset="0"/>
              </a:rPr>
              <a:t>Treatment: </a:t>
            </a:r>
            <a:r>
              <a:rPr lang="en-US" sz="2400" dirty="0">
                <a:solidFill>
                  <a:prstClr val="black"/>
                </a:solidFill>
                <a:latin typeface="Arial" charset="0"/>
                <a:cs typeface="Arial" charset="0"/>
              </a:rPr>
              <a:t>Maintain oral hygiene, saliva substitutes, routine dental visits (every 6 months)</a:t>
            </a:r>
          </a:p>
        </p:txBody>
      </p:sp>
      <p:pic>
        <p:nvPicPr>
          <p:cNvPr id="99335" name="Picture 10">
            <a:extLst>
              <a:ext uri="{FF2B5EF4-FFF2-40B4-BE49-F238E27FC236}">
                <a16:creationId xmlns:a16="http://schemas.microsoft.com/office/drawing/2014/main" id="{E27701AD-7C8F-47B5-A4EA-BFA29B4DC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257" y="997744"/>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27260AC7-51AC-40B8-8F84-8494BB25B470}"/>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Mouth Pain</a:t>
            </a:r>
          </a:p>
        </p:txBody>
      </p:sp>
      <p:sp>
        <p:nvSpPr>
          <p:cNvPr id="47109" name="Rectangle 3">
            <a:extLst>
              <a:ext uri="{FF2B5EF4-FFF2-40B4-BE49-F238E27FC236}">
                <a16:creationId xmlns:a16="http://schemas.microsoft.com/office/drawing/2014/main" id="{5945EEDB-F422-4772-9186-C2B9D1104371}"/>
              </a:ext>
            </a:extLst>
          </p:cNvPr>
          <p:cNvSpPr>
            <a:spLocks noChangeArrowheads="1"/>
          </p:cNvSpPr>
          <p:nvPr/>
        </p:nvSpPr>
        <p:spPr bwMode="auto">
          <a:xfrm>
            <a:off x="31908" y="976086"/>
            <a:ext cx="10227810" cy="5257800"/>
          </a:xfrm>
          <a:prstGeom prst="rect">
            <a:avLst/>
          </a:prstGeom>
          <a:noFill/>
          <a:ln w="9525">
            <a:noFill/>
            <a:miter lim="800000"/>
            <a:headEnd/>
            <a:tailEnd/>
          </a:ln>
        </p:spPr>
        <p:txBody>
          <a:bodyPr/>
          <a:lstStyle/>
          <a:p>
            <a:pPr lvl="1" eaLnBrk="0" fontAlgn="base" hangingPunct="0">
              <a:spcBef>
                <a:spcPts val="1200"/>
              </a:spcBef>
              <a:spcAft>
                <a:spcPct val="0"/>
              </a:spcAft>
              <a:defRPr/>
            </a:pPr>
            <a:r>
              <a:rPr lang="en-US" sz="2400" dirty="0">
                <a:solidFill>
                  <a:prstClr val="black"/>
                </a:solidFill>
                <a:latin typeface="Arial" charset="0"/>
                <a:cs typeface="Arial" charset="0"/>
              </a:rPr>
              <a:t>Oral pain can result from causes other than caries and periodontitis</a:t>
            </a:r>
          </a:p>
          <a:p>
            <a:pPr marL="690563" lvl="1" indent="-233363" eaLnBrk="0" fontAlgn="base" hangingPunct="0">
              <a:spcBef>
                <a:spcPts val="1200"/>
              </a:spcBef>
              <a:spcAft>
                <a:spcPct val="0"/>
              </a:spcAft>
              <a:buFont typeface="Arial" charset="0"/>
              <a:buChar char="•"/>
              <a:defRPr/>
            </a:pPr>
            <a:r>
              <a:rPr lang="en-US" sz="2400" dirty="0">
                <a:solidFill>
                  <a:prstClr val="black"/>
                </a:solidFill>
                <a:latin typeface="Arial" charset="0"/>
                <a:cs typeface="Arial" charset="0"/>
              </a:rPr>
              <a:t>Burning Mouth Syndrome (more prevalent in women)</a:t>
            </a:r>
          </a:p>
          <a:p>
            <a:pPr marL="1147763" lvl="2" indent="-233363" eaLnBrk="0" fontAlgn="base" hangingPunct="0">
              <a:spcBef>
                <a:spcPts val="600"/>
              </a:spcBef>
              <a:spcAft>
                <a:spcPct val="0"/>
              </a:spcAft>
              <a:buFont typeface="Arial" pitchFamily="34" charset="0"/>
              <a:buChar char="̶"/>
              <a:defRPr/>
            </a:pPr>
            <a:r>
              <a:rPr lang="en-US" sz="2400" dirty="0">
                <a:solidFill>
                  <a:prstClr val="black"/>
                </a:solidFill>
                <a:latin typeface="Arial" charset="0"/>
                <a:cs typeface="Arial" charset="0"/>
              </a:rPr>
              <a:t>Causes: Medications (ACE inhibitors), candidiasis, B12 deficiency, dry mouth</a:t>
            </a:r>
          </a:p>
          <a:p>
            <a:pPr marL="1147763" lvl="2" indent="-233363" eaLnBrk="0" fontAlgn="base" hangingPunct="0">
              <a:spcBef>
                <a:spcPts val="600"/>
              </a:spcBef>
              <a:spcAft>
                <a:spcPct val="0"/>
              </a:spcAft>
              <a:buFont typeface="Arial" pitchFamily="34" charset="0"/>
              <a:buChar char="̶"/>
              <a:defRPr/>
            </a:pPr>
            <a:r>
              <a:rPr lang="en-US" sz="2400" dirty="0">
                <a:solidFill>
                  <a:prstClr val="black"/>
                </a:solidFill>
                <a:latin typeface="Arial" charset="0"/>
                <a:cs typeface="Arial" charset="0"/>
              </a:rPr>
              <a:t>Screen for underlying conditions and correct</a:t>
            </a:r>
          </a:p>
          <a:p>
            <a:pPr marL="1147763" lvl="2" indent="-233363" eaLnBrk="0" fontAlgn="base" hangingPunct="0">
              <a:spcBef>
                <a:spcPts val="600"/>
              </a:spcBef>
              <a:spcAft>
                <a:spcPct val="0"/>
              </a:spcAft>
              <a:buFont typeface="Arial" pitchFamily="34" charset="0"/>
              <a:buChar char="̶"/>
              <a:defRPr/>
            </a:pPr>
            <a:r>
              <a:rPr lang="en-US" sz="2400" dirty="0">
                <a:solidFill>
                  <a:prstClr val="black"/>
                </a:solidFill>
                <a:latin typeface="Arial" charset="0"/>
                <a:cs typeface="Arial" charset="0"/>
              </a:rPr>
              <a:t>Tricyclic antidepressants and gabapentin can ease symptoms</a:t>
            </a:r>
          </a:p>
          <a:p>
            <a:pPr marL="690563" lvl="1" indent="-233363" eaLnBrk="0" fontAlgn="base" hangingPunct="0">
              <a:spcBef>
                <a:spcPts val="1200"/>
              </a:spcBef>
              <a:spcAft>
                <a:spcPct val="0"/>
              </a:spcAft>
              <a:buFont typeface="Arial" pitchFamily="34" charset="0"/>
              <a:buChar char="•"/>
              <a:defRPr/>
            </a:pPr>
            <a:r>
              <a:rPr lang="en-US" sz="2400" dirty="0">
                <a:solidFill>
                  <a:prstClr val="black"/>
                </a:solidFill>
                <a:latin typeface="Arial" charset="0"/>
                <a:cs typeface="Arial" charset="0"/>
              </a:rPr>
              <a:t>Tooth Erosion</a:t>
            </a:r>
          </a:p>
          <a:p>
            <a:pPr marL="1147763" lvl="2" indent="-233363" eaLnBrk="0" fontAlgn="base" hangingPunct="0">
              <a:spcBef>
                <a:spcPts val="600"/>
              </a:spcBef>
              <a:spcAft>
                <a:spcPct val="0"/>
              </a:spcAft>
              <a:buFont typeface="Arial" pitchFamily="34" charset="0"/>
              <a:buChar char="̶"/>
              <a:defRPr/>
            </a:pPr>
            <a:r>
              <a:rPr lang="en-US" sz="2400" dirty="0">
                <a:solidFill>
                  <a:prstClr val="black"/>
                </a:solidFill>
                <a:latin typeface="Arial" charset="0"/>
                <a:cs typeface="Arial" charset="0"/>
              </a:rPr>
              <a:t>GERD and eating disorders should be considered and addressed</a:t>
            </a:r>
          </a:p>
          <a:p>
            <a:pPr marL="690563" lvl="1" indent="-233363" eaLnBrk="0" fontAlgn="base" hangingPunct="0">
              <a:spcBef>
                <a:spcPts val="1200"/>
              </a:spcBef>
              <a:spcAft>
                <a:spcPct val="0"/>
              </a:spcAft>
              <a:buFont typeface="Arial" pitchFamily="34" charset="0"/>
              <a:buChar char="•"/>
              <a:defRPr/>
            </a:pPr>
            <a:r>
              <a:rPr lang="en-US" sz="2400" dirty="0">
                <a:solidFill>
                  <a:prstClr val="black"/>
                </a:solidFill>
                <a:latin typeface="Arial" charset="0"/>
                <a:cs typeface="Arial" charset="0"/>
              </a:rPr>
              <a:t>Temporomandibular Joint (TMJ) pain</a:t>
            </a:r>
          </a:p>
          <a:p>
            <a:pPr marL="1147763" lvl="2" indent="-233363" eaLnBrk="0" fontAlgn="base" hangingPunct="0">
              <a:spcBef>
                <a:spcPts val="600"/>
              </a:spcBef>
              <a:spcAft>
                <a:spcPct val="0"/>
              </a:spcAft>
              <a:buFont typeface="Arial" pitchFamily="34" charset="0"/>
              <a:buChar char="̶"/>
              <a:defRPr/>
            </a:pPr>
            <a:r>
              <a:rPr lang="en-US" sz="2400" dirty="0">
                <a:solidFill>
                  <a:prstClr val="black"/>
                </a:solidFill>
                <a:latin typeface="Arial" charset="0"/>
                <a:cs typeface="Arial" charset="0"/>
              </a:rPr>
              <a:t>Evaluate and consider dental referral for a mouth guard fitting</a:t>
            </a:r>
          </a:p>
          <a:p>
            <a:pPr marL="690563" lvl="1" indent="-233363" eaLnBrk="0" fontAlgn="base" hangingPunct="0">
              <a:spcBef>
                <a:spcPts val="1200"/>
              </a:spcBef>
              <a:spcAft>
                <a:spcPct val="0"/>
              </a:spcAft>
              <a:buFont typeface="Arial" pitchFamily="34" charset="0"/>
              <a:buChar char="•"/>
              <a:defRPr/>
            </a:pPr>
            <a:r>
              <a:rPr lang="en-US" sz="2400" dirty="0">
                <a:solidFill>
                  <a:prstClr val="black"/>
                </a:solidFill>
                <a:latin typeface="Arial" charset="0"/>
                <a:cs typeface="Arial" charset="0"/>
              </a:rPr>
              <a:t>Oral Trauma: Screen for domestic violence with tooth/lip trauma</a:t>
            </a:r>
          </a:p>
          <a:p>
            <a:pPr marL="1147763" lvl="2" indent="-233363" eaLnBrk="0" fontAlgn="base" hangingPunct="0">
              <a:spcBef>
                <a:spcPts val="1200"/>
              </a:spcBef>
              <a:spcAft>
                <a:spcPct val="0"/>
              </a:spcAft>
              <a:buFont typeface="Arial" pitchFamily="34" charset="0"/>
              <a:buChar char="-"/>
              <a:defRPr/>
            </a:pPr>
            <a:endParaRPr lang="en-US" sz="2400" dirty="0">
              <a:solidFill>
                <a:prstClr val="black"/>
              </a:solidFill>
              <a:latin typeface="Arial" charset="0"/>
              <a:cs typeface="Arial" charset="0"/>
            </a:endParaRPr>
          </a:p>
        </p:txBody>
      </p:sp>
      <p:sp>
        <p:nvSpPr>
          <p:cNvPr id="101380" name="Slide Number Placeholder 5">
            <a:extLst>
              <a:ext uri="{FF2B5EF4-FFF2-40B4-BE49-F238E27FC236}">
                <a16:creationId xmlns:a16="http://schemas.microsoft.com/office/drawing/2014/main" id="{D40C95C0-4AD6-4293-BA3E-DBF38131E42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59C9B2BA-7F93-47F4-B84B-A39533F84089}" type="slidenum">
              <a:rPr lang="en-US" altLang="en-US" sz="1200">
                <a:solidFill>
                  <a:prstClr val="white"/>
                </a:solidFill>
                <a:latin typeface="Arial" panose="020B0604020202020204" pitchFamily="34" charset="0"/>
              </a:rPr>
              <a:pPr fontAlgn="base">
                <a:spcBef>
                  <a:spcPct val="0"/>
                </a:spcBef>
                <a:spcAft>
                  <a:spcPct val="0"/>
                </a:spcAft>
              </a:pPr>
              <a:t>42</a:t>
            </a:fld>
            <a:endParaRPr lang="en-US" altLang="en-US" sz="1200">
              <a:solidFill>
                <a:prstClr val="white"/>
              </a:solidFill>
              <a:latin typeface="Arial" panose="020B0604020202020204" pitchFamily="34" charset="0"/>
            </a:endParaRPr>
          </a:p>
        </p:txBody>
      </p:sp>
      <p:pic>
        <p:nvPicPr>
          <p:cNvPr id="101381" name="Picture 6" descr="http://elearning.talariainc.com/builder/images/Smile4Life/m1_oraldisease.jpg">
            <a:extLst>
              <a:ext uri="{FF2B5EF4-FFF2-40B4-BE49-F238E27FC236}">
                <a16:creationId xmlns:a16="http://schemas.microsoft.com/office/drawing/2014/main" id="{5A3B7DFA-BB03-42D4-9D5B-16CCBAE51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1173843"/>
            <a:ext cx="2177892"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Text Box 7">
            <a:extLst>
              <a:ext uri="{FF2B5EF4-FFF2-40B4-BE49-F238E27FC236}">
                <a16:creationId xmlns:a16="http://schemas.microsoft.com/office/drawing/2014/main" id="{D159C3FC-6CB1-4762-A8D2-E20377342B1A}"/>
              </a:ext>
            </a:extLst>
          </p:cNvPr>
          <p:cNvSpPr txBox="1">
            <a:spLocks noChangeArrowheads="1"/>
          </p:cNvSpPr>
          <p:nvPr/>
        </p:nvSpPr>
        <p:spPr bwMode="auto">
          <a:xfrm>
            <a:off x="9448800" y="3756706"/>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a:solidFill>
                  <a:prstClr val="black"/>
                </a:solidFill>
                <a:latin typeface="Arial" panose="020B0604020202020204" pitchFamily="34" charset="0"/>
              </a:rPr>
              <a:t>Image: Jaimie Duplass/Photos.com </a:t>
            </a: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5AE5700B-8E77-4093-8F5C-D64735FE6DA1}"/>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Oral Health and Annual Visits</a:t>
            </a:r>
          </a:p>
        </p:txBody>
      </p:sp>
      <p:sp>
        <p:nvSpPr>
          <p:cNvPr id="103427" name="Rectangle 3">
            <a:extLst>
              <a:ext uri="{FF2B5EF4-FFF2-40B4-BE49-F238E27FC236}">
                <a16:creationId xmlns:a16="http://schemas.microsoft.com/office/drawing/2014/main" id="{8C4D69A3-1398-441C-AD8D-241A0A5BA903}"/>
              </a:ext>
            </a:extLst>
          </p:cNvPr>
          <p:cNvSpPr>
            <a:spLocks noChangeArrowheads="1"/>
          </p:cNvSpPr>
          <p:nvPr/>
        </p:nvSpPr>
        <p:spPr bwMode="auto">
          <a:xfrm>
            <a:off x="109803" y="1191112"/>
            <a:ext cx="703690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800100" indent="-342900">
              <a:defRPr sz="1000">
                <a:solidFill>
                  <a:srgbClr val="FFFFFF"/>
                </a:solidFill>
                <a:latin typeface="Calibri" panose="020F0502020204030204" pitchFamily="34" charset="0"/>
                <a:cs typeface="Arial" panose="020B0604020202020204" pitchFamily="34" charset="0"/>
              </a:defRPr>
            </a:lvl2pPr>
            <a:lvl3pPr marL="1147763" indent="-233363">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lvl="1" eaLnBrk="0" fontAlgn="base" hangingPunct="0">
              <a:spcBef>
                <a:spcPts val="12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Ask about oral health when you are examining the mouth</a:t>
            </a:r>
          </a:p>
          <a:p>
            <a:pPr lvl="1" eaLnBrk="0" fontAlgn="base" hangingPunct="0">
              <a:spcBef>
                <a:spcPts val="12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Discuss oral health habits, proper diet, and referrals to dental providers</a:t>
            </a:r>
          </a:p>
          <a:p>
            <a:pPr lvl="1" eaLnBrk="0" fontAlgn="base" hangingPunct="0">
              <a:spcBef>
                <a:spcPts val="12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Provide oral health promotion handouts</a:t>
            </a:r>
          </a:p>
          <a:p>
            <a:pPr lvl="1" eaLnBrk="0" fontAlgn="base" hangingPunct="0">
              <a:spcBef>
                <a:spcPts val="12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Maintain a list of local dentists that you trust, can communicate with, and who are culturally sensitive</a:t>
            </a:r>
          </a:p>
          <a:p>
            <a:pPr lvl="2" eaLnBrk="0" fontAlgn="base" hangingPunct="0">
              <a:spcBef>
                <a:spcPts val="1200"/>
              </a:spcBef>
              <a:spcAft>
                <a:spcPct val="0"/>
              </a:spcAft>
              <a:buFont typeface="Arial" panose="020B0604020202020204" pitchFamily="34" charset="0"/>
              <a:buChar char="-"/>
            </a:pPr>
            <a:endParaRPr lang="en-US" altLang="en-US" sz="2400" dirty="0">
              <a:solidFill>
                <a:prstClr val="black"/>
              </a:solidFill>
              <a:latin typeface="Arial" panose="020B0604020202020204" pitchFamily="34" charset="0"/>
            </a:endParaRPr>
          </a:p>
        </p:txBody>
      </p:sp>
      <p:sp>
        <p:nvSpPr>
          <p:cNvPr id="103428" name="Slide Number Placeholder 5">
            <a:extLst>
              <a:ext uri="{FF2B5EF4-FFF2-40B4-BE49-F238E27FC236}">
                <a16:creationId xmlns:a16="http://schemas.microsoft.com/office/drawing/2014/main" id="{95C5D524-AE44-4EFF-AF08-70A915BE62F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7BC6FEE4-B7B7-4A4D-8A3D-81CBF21DB115}" type="slidenum">
              <a:rPr lang="en-US" altLang="en-US" sz="1200">
                <a:solidFill>
                  <a:prstClr val="white"/>
                </a:solidFill>
                <a:latin typeface="Arial" panose="020B0604020202020204" pitchFamily="34" charset="0"/>
              </a:rPr>
              <a:pPr fontAlgn="base">
                <a:spcBef>
                  <a:spcPct val="0"/>
                </a:spcBef>
                <a:spcAft>
                  <a:spcPct val="0"/>
                </a:spcAft>
              </a:pPr>
              <a:t>43</a:t>
            </a:fld>
            <a:endParaRPr lang="en-US" altLang="en-US" sz="1200">
              <a:solidFill>
                <a:prstClr val="white"/>
              </a:solidFill>
              <a:latin typeface="Arial" panose="020B0604020202020204" pitchFamily="34" charset="0"/>
            </a:endParaRPr>
          </a:p>
        </p:txBody>
      </p:sp>
      <p:pic>
        <p:nvPicPr>
          <p:cNvPr id="103429" name="Picture 7">
            <a:extLst>
              <a:ext uri="{FF2B5EF4-FFF2-40B4-BE49-F238E27FC236}">
                <a16:creationId xmlns:a16="http://schemas.microsoft.com/office/drawing/2014/main" id="{A5F07373-CD8B-48D6-986D-4F6271895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8337" y="989336"/>
            <a:ext cx="3598863"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Text Box 7">
            <a:extLst>
              <a:ext uri="{FF2B5EF4-FFF2-40B4-BE49-F238E27FC236}">
                <a16:creationId xmlns:a16="http://schemas.microsoft.com/office/drawing/2014/main" id="{811C7334-A88D-4B22-8A2C-C605B2EA8E6E}"/>
              </a:ext>
            </a:extLst>
          </p:cNvPr>
          <p:cNvSpPr txBox="1">
            <a:spLocks noChangeArrowheads="1"/>
          </p:cNvSpPr>
          <p:nvPr/>
        </p:nvSpPr>
        <p:spPr bwMode="auto">
          <a:xfrm>
            <a:off x="9144000" y="3724178"/>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dirty="0">
                <a:solidFill>
                  <a:prstClr val="black"/>
                </a:solidFill>
                <a:latin typeface="Arial" panose="020B0604020202020204" pitchFamily="34" charset="0"/>
              </a:rPr>
              <a:t>Image: Design Pics/</a:t>
            </a:r>
            <a:r>
              <a:rPr lang="en-US" altLang="en-US" dirty="0" err="1">
                <a:solidFill>
                  <a:prstClr val="black"/>
                </a:solidFill>
                <a:latin typeface="Arial" panose="020B0604020202020204" pitchFamily="34" charset="0"/>
              </a:rPr>
              <a:t>Punchstock</a:t>
            </a:r>
            <a:r>
              <a:rPr lang="en-US" altLang="en-US" dirty="0">
                <a:solidFill>
                  <a:prstClr val="black"/>
                </a:solidFill>
                <a:latin typeface="Arial" panose="020B0604020202020204" pitchFamily="34" charset="0"/>
              </a:rPr>
              <a:t> </a:t>
            </a:r>
            <a:endParaRPr lang="en-US" altLang="en-US" dirty="0"/>
          </a:p>
        </p:txBody>
      </p:sp>
      <p:sp>
        <p:nvSpPr>
          <p:cNvPr id="103431" name="Rectangle 3">
            <a:extLst>
              <a:ext uri="{FF2B5EF4-FFF2-40B4-BE49-F238E27FC236}">
                <a16:creationId xmlns:a16="http://schemas.microsoft.com/office/drawing/2014/main" id="{1BA4F3DF-AE57-45CD-B360-C56B1B081461}"/>
              </a:ext>
            </a:extLst>
          </p:cNvPr>
          <p:cNvSpPr>
            <a:spLocks noChangeArrowheads="1"/>
          </p:cNvSpPr>
          <p:nvPr/>
        </p:nvSpPr>
        <p:spPr bwMode="auto">
          <a:xfrm>
            <a:off x="109803" y="4612139"/>
            <a:ext cx="10654748" cy="321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800100" indent="-342900">
              <a:defRPr sz="1000">
                <a:solidFill>
                  <a:srgbClr val="FFFFFF"/>
                </a:solidFill>
                <a:latin typeface="Calibri" panose="020F0502020204030204" pitchFamily="34" charset="0"/>
                <a:cs typeface="Arial" panose="020B0604020202020204" pitchFamily="34" charset="0"/>
              </a:defRPr>
            </a:lvl2pPr>
            <a:lvl3pPr marL="1147763" indent="-233363">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lvl="1" eaLnBrk="0" fontAlgn="base" hangingPunct="0">
              <a:spcBef>
                <a:spcPts val="12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Know which local dental providers accept Medicaid and resources for those without dental insurance (e.g. FQHC)</a:t>
            </a:r>
          </a:p>
          <a:p>
            <a:pPr lvl="2" eaLnBrk="0" fontAlgn="base" hangingPunct="0">
              <a:spcBef>
                <a:spcPts val="1200"/>
              </a:spcBef>
              <a:spcAft>
                <a:spcPct val="0"/>
              </a:spcAft>
              <a:buFont typeface="Arial" panose="020B0604020202020204" pitchFamily="34" charset="0"/>
              <a:buChar char="-"/>
            </a:pPr>
            <a:endParaRPr lang="en-US" altLang="en-US" sz="2400" dirty="0">
              <a:solidFill>
                <a:prstClr val="black"/>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35761EF1-F139-4FD5-852B-E2A25D17540F}"/>
              </a:ext>
            </a:extLst>
          </p:cNvPr>
          <p:cNvSpPr>
            <a:spLocks noGrp="1" noChangeArrowheads="1"/>
          </p:cNvSpPr>
          <p:nvPr>
            <p:ph type="title" idx="4294967295"/>
          </p:nvPr>
        </p:nvSpPr>
        <p:spPr bwMode="auto">
          <a:xfrm>
            <a:off x="1752600" y="76200"/>
            <a:ext cx="85344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t>Expanding Your Oral Health Knowledge</a:t>
            </a:r>
          </a:p>
        </p:txBody>
      </p:sp>
      <p:sp>
        <p:nvSpPr>
          <p:cNvPr id="47109" name="Rectangle 3">
            <a:extLst>
              <a:ext uri="{FF2B5EF4-FFF2-40B4-BE49-F238E27FC236}">
                <a16:creationId xmlns:a16="http://schemas.microsoft.com/office/drawing/2014/main" id="{E6107FE0-27E8-4E31-94EA-E6382C66C778}"/>
              </a:ext>
            </a:extLst>
          </p:cNvPr>
          <p:cNvSpPr>
            <a:spLocks noChangeArrowheads="1"/>
          </p:cNvSpPr>
          <p:nvPr/>
        </p:nvSpPr>
        <p:spPr bwMode="auto">
          <a:xfrm>
            <a:off x="346529" y="1070113"/>
            <a:ext cx="11346542" cy="5029200"/>
          </a:xfrm>
          <a:prstGeom prst="rect">
            <a:avLst/>
          </a:prstGeom>
          <a:noFill/>
          <a:ln w="9525">
            <a:noFill/>
            <a:miter lim="800000"/>
            <a:headEnd/>
            <a:tailEnd/>
          </a:ln>
        </p:spPr>
        <p:txBody>
          <a:bodyPr/>
          <a:lstStyle/>
          <a:p>
            <a:pPr lvl="1" eaLnBrk="0" fontAlgn="base" hangingPunct="0">
              <a:spcBef>
                <a:spcPts val="1200"/>
              </a:spcBef>
              <a:spcAft>
                <a:spcPct val="0"/>
              </a:spcAft>
              <a:defRPr/>
            </a:pPr>
            <a:r>
              <a:rPr lang="en-US" sz="2800" dirty="0">
                <a:solidFill>
                  <a:prstClr val="black"/>
                </a:solidFill>
                <a:latin typeface="Arial" charset="0"/>
                <a:cs typeface="Arial" charset="0"/>
              </a:rPr>
              <a:t>Comprehensive care of women mandates a broader understanding of oral health issues. Consider reviewing other Smiles for Life Modules.</a:t>
            </a:r>
          </a:p>
          <a:p>
            <a:pPr lvl="1" eaLnBrk="0" fontAlgn="base" hangingPunct="0">
              <a:spcBef>
                <a:spcPts val="1200"/>
              </a:spcBef>
              <a:spcAft>
                <a:spcPct val="0"/>
              </a:spcAft>
              <a:defRPr/>
            </a:pPr>
            <a:r>
              <a:rPr lang="en-US" sz="2800" dirty="0">
                <a:solidFill>
                  <a:prstClr val="black"/>
                </a:solidFill>
                <a:latin typeface="Arial" charset="0"/>
                <a:cs typeface="Arial" charset="0"/>
              </a:rPr>
              <a:t>Based on the population you serve, the following may be of value in your clinical practice:</a:t>
            </a:r>
          </a:p>
          <a:p>
            <a:pPr marL="800100" lvl="1" indent="-342900" eaLnBrk="0" fontAlgn="base" hangingPunct="0">
              <a:spcBef>
                <a:spcPts val="600"/>
              </a:spcBef>
              <a:spcAft>
                <a:spcPct val="0"/>
              </a:spcAft>
              <a:buFont typeface="Arial" pitchFamily="34" charset="0"/>
              <a:buChar char="•"/>
              <a:defRPr/>
            </a:pPr>
            <a:r>
              <a:rPr lang="en-US" sz="2400" dirty="0">
                <a:solidFill>
                  <a:prstClr val="black"/>
                </a:solidFill>
                <a:latin typeface="Arial" charset="0"/>
                <a:cs typeface="Arial" charset="0"/>
              </a:rPr>
              <a:t>Module 1: Relationship of Oral to Systemic Health</a:t>
            </a:r>
          </a:p>
          <a:p>
            <a:pPr marL="800100" lvl="1" indent="-342900" eaLnBrk="0" fontAlgn="base" hangingPunct="0">
              <a:spcBef>
                <a:spcPts val="600"/>
              </a:spcBef>
              <a:spcAft>
                <a:spcPct val="0"/>
              </a:spcAft>
              <a:buFont typeface="Arial" pitchFamily="34" charset="0"/>
              <a:buChar char="•"/>
              <a:defRPr/>
            </a:pPr>
            <a:r>
              <a:rPr lang="en-US" sz="2400" dirty="0">
                <a:solidFill>
                  <a:prstClr val="black"/>
                </a:solidFill>
                <a:latin typeface="Arial" charset="0"/>
                <a:cs typeface="Arial" charset="0"/>
              </a:rPr>
              <a:t>Module 3: Adult Oral Health, including oral lesions and the oral cancer-HPV link</a:t>
            </a:r>
          </a:p>
          <a:p>
            <a:pPr marL="800100" lvl="1" indent="-342900" eaLnBrk="0" fontAlgn="base" hangingPunct="0">
              <a:spcBef>
                <a:spcPts val="600"/>
              </a:spcBef>
              <a:spcAft>
                <a:spcPct val="0"/>
              </a:spcAft>
              <a:buFont typeface="Arial" pitchFamily="34" charset="0"/>
              <a:buChar char="•"/>
              <a:defRPr/>
            </a:pPr>
            <a:r>
              <a:rPr lang="en-US" sz="2400" dirty="0">
                <a:solidFill>
                  <a:prstClr val="black"/>
                </a:solidFill>
                <a:latin typeface="Arial" charset="0"/>
                <a:cs typeface="Arial" charset="0"/>
              </a:rPr>
              <a:t>Module 4: Acute Dental Problems, including oral infections and trauma</a:t>
            </a:r>
          </a:p>
          <a:p>
            <a:pPr marL="800100" lvl="1" indent="-342900" eaLnBrk="0" fontAlgn="base" hangingPunct="0">
              <a:spcBef>
                <a:spcPts val="600"/>
              </a:spcBef>
              <a:spcAft>
                <a:spcPct val="0"/>
              </a:spcAft>
              <a:buFont typeface="Arial" pitchFamily="34" charset="0"/>
              <a:buChar char="•"/>
              <a:defRPr/>
            </a:pPr>
            <a:r>
              <a:rPr lang="en-US" sz="2400" dirty="0">
                <a:solidFill>
                  <a:prstClr val="black"/>
                </a:solidFill>
                <a:latin typeface="Arial" charset="0"/>
                <a:cs typeface="Arial" charset="0"/>
              </a:rPr>
              <a:t>Module 7: Oral Examination</a:t>
            </a:r>
          </a:p>
          <a:p>
            <a:pPr marL="800100" lvl="1" indent="-342900" eaLnBrk="0" fontAlgn="base" hangingPunct="0">
              <a:spcBef>
                <a:spcPts val="600"/>
              </a:spcBef>
              <a:spcAft>
                <a:spcPct val="0"/>
              </a:spcAft>
              <a:buFont typeface="Arial" pitchFamily="34" charset="0"/>
              <a:buChar char="•"/>
              <a:defRPr/>
            </a:pPr>
            <a:r>
              <a:rPr lang="en-US" sz="2400" dirty="0">
                <a:solidFill>
                  <a:prstClr val="black"/>
                </a:solidFill>
                <a:latin typeface="Arial" charset="0"/>
                <a:cs typeface="Arial" charset="0"/>
              </a:rPr>
              <a:t>Module 8: Geriatric Oral Health, including how medications affect the mouth</a:t>
            </a:r>
          </a:p>
          <a:p>
            <a:pPr marL="800100" lvl="1" indent="-342900" eaLnBrk="0" fontAlgn="base" hangingPunct="0">
              <a:spcBef>
                <a:spcPts val="1200"/>
              </a:spcBef>
              <a:spcAft>
                <a:spcPct val="0"/>
              </a:spcAft>
              <a:defRPr/>
            </a:pPr>
            <a:endParaRPr lang="en-US" sz="2400" dirty="0">
              <a:solidFill>
                <a:prstClr val="black"/>
              </a:solidFill>
              <a:latin typeface="Arial" charset="0"/>
              <a:cs typeface="Arial" charset="0"/>
            </a:endParaRPr>
          </a:p>
          <a:p>
            <a:pPr marL="1147763" lvl="2" indent="-233363" eaLnBrk="0" fontAlgn="base" hangingPunct="0">
              <a:spcBef>
                <a:spcPts val="1200"/>
              </a:spcBef>
              <a:spcAft>
                <a:spcPct val="0"/>
              </a:spcAft>
              <a:buFont typeface="Arial" pitchFamily="34" charset="0"/>
              <a:buChar char="-"/>
              <a:defRPr/>
            </a:pPr>
            <a:endParaRPr lang="en-US" sz="2800" dirty="0">
              <a:solidFill>
                <a:prstClr val="black"/>
              </a:solidFill>
              <a:latin typeface="Arial" charset="0"/>
              <a:cs typeface="Arial" charset="0"/>
            </a:endParaRPr>
          </a:p>
        </p:txBody>
      </p:sp>
      <p:sp>
        <p:nvSpPr>
          <p:cNvPr id="105476" name="Slide Number Placeholder 5">
            <a:extLst>
              <a:ext uri="{FF2B5EF4-FFF2-40B4-BE49-F238E27FC236}">
                <a16:creationId xmlns:a16="http://schemas.microsoft.com/office/drawing/2014/main" id="{F6DE45B2-408B-4151-BD79-D8C6D03BEE0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204ABE5F-7309-44C7-9C26-66ECC49EA2EF}" type="slidenum">
              <a:rPr lang="en-US" altLang="en-US" sz="1200">
                <a:solidFill>
                  <a:prstClr val="white"/>
                </a:solidFill>
                <a:latin typeface="Arial" panose="020B0604020202020204" pitchFamily="34" charset="0"/>
              </a:rPr>
              <a:pPr fontAlgn="base">
                <a:spcBef>
                  <a:spcPct val="0"/>
                </a:spcBef>
                <a:spcAft>
                  <a:spcPct val="0"/>
                </a:spcAft>
              </a:pPr>
              <a:t>44</a:t>
            </a:fld>
            <a:endParaRPr lang="en-US" altLang="en-US" sz="1200">
              <a:solidFill>
                <a:prstClr val="white"/>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0466E4D-237F-48E3-B208-20BF8A785B59}"/>
              </a:ext>
            </a:extLst>
          </p:cNvPr>
          <p:cNvSpPr>
            <a:spLocks noGrp="1" noChangeArrowheads="1"/>
          </p:cNvSpPr>
          <p:nvPr>
            <p:ph type="title" idx="4294967295"/>
          </p:nvPr>
        </p:nvSpPr>
        <p:spPr bwMode="auto">
          <a:xfrm>
            <a:off x="1981200" y="109661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dirty="0">
                <a:solidFill>
                  <a:srgbClr val="3333CC"/>
                </a:solidFill>
              </a:rPr>
              <a:t>Take Home Messages</a:t>
            </a:r>
          </a:p>
        </p:txBody>
      </p:sp>
      <p:sp>
        <p:nvSpPr>
          <p:cNvPr id="107523" name="Rectangle 3">
            <a:extLst>
              <a:ext uri="{FF2B5EF4-FFF2-40B4-BE49-F238E27FC236}">
                <a16:creationId xmlns:a16="http://schemas.microsoft.com/office/drawing/2014/main" id="{B16CD4FC-79F5-48CC-922A-8B3A7D6B3E24}"/>
              </a:ext>
            </a:extLst>
          </p:cNvPr>
          <p:cNvSpPr>
            <a:spLocks noGrp="1" noChangeArrowheads="1"/>
          </p:cNvSpPr>
          <p:nvPr>
            <p:ph type="body" idx="4294967295"/>
          </p:nvPr>
        </p:nvSpPr>
        <p:spPr bwMode="auto">
          <a:xfrm>
            <a:off x="620958" y="1988457"/>
            <a:ext cx="11004985"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dirty="0"/>
              <a:t>Periodontal disease is associated with preterm birth and low birth weight</a:t>
            </a:r>
          </a:p>
          <a:p>
            <a:pPr>
              <a:lnSpc>
                <a:spcPct val="90000"/>
              </a:lnSpc>
            </a:pPr>
            <a:r>
              <a:rPr lang="en-US" altLang="en-US" sz="2800" dirty="0"/>
              <a:t>Decreased levels of cariogenic bacteria in mothers is associated with improved child oral health</a:t>
            </a:r>
          </a:p>
          <a:p>
            <a:pPr>
              <a:lnSpc>
                <a:spcPct val="90000"/>
              </a:lnSpc>
            </a:pPr>
            <a:r>
              <a:rPr lang="en-US" altLang="en-US" sz="2800" dirty="0"/>
              <a:t>Periodontal therapy during pregnancy does not improve pregnancy outcomes, but is safe in pregnancy </a:t>
            </a:r>
          </a:p>
          <a:p>
            <a:pPr>
              <a:lnSpc>
                <a:spcPct val="90000"/>
              </a:lnSpc>
            </a:pPr>
            <a:r>
              <a:rPr lang="en-US" altLang="en-US" sz="2800" dirty="0"/>
              <a:t>Routine dental interventions are safe during pregnancy </a:t>
            </a:r>
          </a:p>
          <a:p>
            <a:pPr>
              <a:lnSpc>
                <a:spcPct val="90000"/>
              </a:lnSpc>
            </a:pPr>
            <a:r>
              <a:rPr lang="en-US" altLang="en-US" sz="2800" dirty="0"/>
              <a:t>Health professionals should promote good oral health during pregnancy and throughout the life cycle to improve overall health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7C23673-0DDB-43B7-8182-31ECDEC8F8FD}"/>
              </a:ext>
            </a:extLst>
          </p:cNvPr>
          <p:cNvSpPr>
            <a:spLocks noGrp="1" noChangeArrowheads="1"/>
          </p:cNvSpPr>
          <p:nvPr>
            <p:ph type="title" idx="4294967295"/>
          </p:nvPr>
        </p:nvSpPr>
        <p:spPr bwMode="auto">
          <a:xfrm>
            <a:off x="4267200" y="1128713"/>
            <a:ext cx="32004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a:solidFill>
                  <a:srgbClr val="3366CC"/>
                </a:solidFill>
              </a:rPr>
              <a:t>Questions?</a:t>
            </a:r>
          </a:p>
        </p:txBody>
      </p:sp>
      <p:pic>
        <p:nvPicPr>
          <p:cNvPr id="109571" name="Picture 5" descr="questions_1.jpg">
            <a:extLst>
              <a:ext uri="{FF2B5EF4-FFF2-40B4-BE49-F238E27FC236}">
                <a16:creationId xmlns:a16="http://schemas.microsoft.com/office/drawing/2014/main" id="{84BDBB59-7C9A-49AF-BFFE-5989321CA2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133600"/>
            <a:ext cx="32004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 Box 12">
            <a:extLst>
              <a:ext uri="{FF2B5EF4-FFF2-40B4-BE49-F238E27FC236}">
                <a16:creationId xmlns:a16="http://schemas.microsoft.com/office/drawing/2014/main" id="{411579E6-0B52-40FD-AA51-A363280E481B}"/>
              </a:ext>
            </a:extLst>
          </p:cNvPr>
          <p:cNvSpPr txBox="1">
            <a:spLocks noChangeArrowheads="1"/>
          </p:cNvSpPr>
          <p:nvPr/>
        </p:nvSpPr>
        <p:spPr bwMode="auto">
          <a:xfrm>
            <a:off x="4343400" y="6294438"/>
            <a:ext cx="3200400" cy="176330"/>
          </a:xfrm>
          <a:prstGeom prst="rect">
            <a:avLst/>
          </a:prstGeom>
          <a:solidFill>
            <a:srgbClr val="FFFFFF">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lnSpc>
                <a:spcPts val="600"/>
              </a:lnSpc>
              <a:spcBef>
                <a:spcPct val="0"/>
              </a:spcBef>
              <a:spcAft>
                <a:spcPct val="0"/>
              </a:spcAft>
            </a:pPr>
            <a:r>
              <a:rPr lang="en-US" altLang="en-US" sz="800">
                <a:solidFill>
                  <a:prstClr val="black"/>
                </a:solidFill>
                <a:latin typeface="Arial" panose="020B0604020202020204" pitchFamily="34" charset="0"/>
              </a:rPr>
              <a:t>Image:  Stockebyte/Photos.com</a:t>
            </a:r>
            <a:endParaRPr lang="en-US" altLang="en-US" sz="800">
              <a:solidFill>
                <a:prstClr val="blac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0A275EA-D542-4368-BB73-2897EB1443F5}"/>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Oral Disease Risk Factors</a:t>
            </a:r>
          </a:p>
        </p:txBody>
      </p:sp>
      <p:sp>
        <p:nvSpPr>
          <p:cNvPr id="25603" name="Text Box 14">
            <a:extLst>
              <a:ext uri="{FF2B5EF4-FFF2-40B4-BE49-F238E27FC236}">
                <a16:creationId xmlns:a16="http://schemas.microsoft.com/office/drawing/2014/main" id="{F576DADE-4661-4C4D-9622-4D425CC656AB}"/>
              </a:ext>
            </a:extLst>
          </p:cNvPr>
          <p:cNvSpPr txBox="1">
            <a:spLocks noChangeArrowheads="1"/>
          </p:cNvSpPr>
          <p:nvPr/>
        </p:nvSpPr>
        <p:spPr bwMode="auto">
          <a:xfrm>
            <a:off x="1889125" y="6434139"/>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endParaRPr lang="en-US" altLang="en-US" sz="1200">
              <a:solidFill>
                <a:prstClr val="black"/>
              </a:solidFill>
              <a:latin typeface="Arial" panose="020B0604020202020204" pitchFamily="34" charset="0"/>
            </a:endParaRPr>
          </a:p>
        </p:txBody>
      </p:sp>
      <p:sp>
        <p:nvSpPr>
          <p:cNvPr id="25604" name="Slide Number Placeholder 4">
            <a:extLst>
              <a:ext uri="{FF2B5EF4-FFF2-40B4-BE49-F238E27FC236}">
                <a16:creationId xmlns:a16="http://schemas.microsoft.com/office/drawing/2014/main" id="{634F4551-6492-4C48-8A9A-AA1F56850EA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71B93C70-65F5-41A6-BFCF-B98BDB02EC5F}" type="slidenum">
              <a:rPr lang="en-US" altLang="en-US" sz="1200">
                <a:solidFill>
                  <a:prstClr val="white"/>
                </a:solidFill>
                <a:latin typeface="Arial" panose="020B0604020202020204" pitchFamily="34" charset="0"/>
              </a:rPr>
              <a:pPr fontAlgn="base">
                <a:spcBef>
                  <a:spcPct val="0"/>
                </a:spcBef>
                <a:spcAft>
                  <a:spcPct val="0"/>
                </a:spcAft>
              </a:pPr>
              <a:t>5</a:t>
            </a:fld>
            <a:endParaRPr lang="en-US" altLang="en-US" sz="1200">
              <a:solidFill>
                <a:prstClr val="white"/>
              </a:solidFill>
              <a:latin typeface="Arial" panose="020B0604020202020204" pitchFamily="34" charset="0"/>
            </a:endParaRPr>
          </a:p>
        </p:txBody>
      </p:sp>
      <p:sp>
        <p:nvSpPr>
          <p:cNvPr id="25605" name="Rectangle 3">
            <a:extLst>
              <a:ext uri="{FF2B5EF4-FFF2-40B4-BE49-F238E27FC236}">
                <a16:creationId xmlns:a16="http://schemas.microsoft.com/office/drawing/2014/main" id="{BEDEDE0C-B653-466C-B81C-EC1C302DF05B}"/>
              </a:ext>
            </a:extLst>
          </p:cNvPr>
          <p:cNvSpPr>
            <a:spLocks noChangeArrowheads="1"/>
          </p:cNvSpPr>
          <p:nvPr/>
        </p:nvSpPr>
        <p:spPr bwMode="auto">
          <a:xfrm>
            <a:off x="0" y="940904"/>
            <a:ext cx="575144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800" b="1" dirty="0">
                <a:solidFill>
                  <a:prstClr val="black"/>
                </a:solidFill>
                <a:latin typeface="Arial" panose="020B0604020202020204" pitchFamily="34" charset="0"/>
              </a:rPr>
              <a:t>   Individual </a:t>
            </a:r>
          </a:p>
          <a:p>
            <a:pPr lvl="1" eaLnBrk="0" fontAlgn="base" hangingPunct="0">
              <a:spcBef>
                <a:spcPts val="4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Personal history of caries or periodontal disease</a:t>
            </a:r>
          </a:p>
          <a:p>
            <a:pPr lvl="1" eaLnBrk="0" fontAlgn="base" hangingPunct="0">
              <a:spcBef>
                <a:spcPts val="4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Low socioeconomic status</a:t>
            </a:r>
          </a:p>
          <a:p>
            <a:pPr lvl="1" eaLnBrk="0" fontAlgn="base" hangingPunct="0">
              <a:spcBef>
                <a:spcPts val="4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Medications containing sugar or causing xerostomia</a:t>
            </a:r>
          </a:p>
          <a:p>
            <a:pPr lvl="1" eaLnBrk="0" fontAlgn="base" hangingPunct="0">
              <a:spcBef>
                <a:spcPts val="4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Chronic disease such as diabetes</a:t>
            </a:r>
          </a:p>
          <a:p>
            <a:pPr lvl="1" eaLnBrk="0" fontAlgn="base" hangingPunct="0">
              <a:spcBef>
                <a:spcPts val="400"/>
              </a:spcBef>
              <a:spcAft>
                <a:spcPct val="0"/>
              </a:spcAft>
              <a:buFont typeface="Arial" panose="020B0604020202020204" pitchFamily="34" charset="0"/>
              <a:buChar char="•"/>
            </a:pPr>
            <a:r>
              <a:rPr lang="en-US" altLang="en-US" sz="2200" dirty="0">
                <a:solidFill>
                  <a:prstClr val="black"/>
                </a:solidFill>
                <a:latin typeface="Arial" panose="020B0604020202020204" pitchFamily="34" charset="0"/>
              </a:rPr>
              <a:t>Emotional or physical disabilities</a:t>
            </a:r>
          </a:p>
          <a:p>
            <a:pPr eaLnBrk="0" fontAlgn="base" hangingPunct="0">
              <a:spcBef>
                <a:spcPct val="20000"/>
              </a:spcBef>
              <a:spcAft>
                <a:spcPct val="0"/>
              </a:spcAft>
              <a:defRPr/>
            </a:pPr>
            <a:r>
              <a:rPr lang="en-US" sz="2800" b="1" dirty="0">
                <a:solidFill>
                  <a:prstClr val="black"/>
                </a:solidFill>
                <a:latin typeface="Arial" panose="020B0604020202020204" pitchFamily="34" charset="0"/>
                <a:cs typeface="Arial" charset="0"/>
              </a:rPr>
              <a:t>   </a:t>
            </a:r>
            <a:r>
              <a:rPr lang="en-US" sz="2800" b="1" dirty="0">
                <a:solidFill>
                  <a:prstClr val="black"/>
                </a:solidFill>
                <a:latin typeface="Arial" charset="0"/>
                <a:cs typeface="Arial" charset="0"/>
              </a:rPr>
              <a:t>Environmental </a:t>
            </a:r>
          </a:p>
          <a:p>
            <a:pPr lvl="1" eaLnBrk="0" fontAlgn="base" hangingPunct="0">
              <a:spcBef>
                <a:spcPts val="400"/>
              </a:spcBef>
              <a:spcAft>
                <a:spcPct val="0"/>
              </a:spcAft>
              <a:buFont typeface="Arial" charset="0"/>
              <a:buChar char="•"/>
              <a:defRPr/>
            </a:pPr>
            <a:r>
              <a:rPr lang="en-US" sz="2200" dirty="0">
                <a:solidFill>
                  <a:prstClr val="black"/>
                </a:solidFill>
                <a:latin typeface="Arial" charset="0"/>
                <a:cs typeface="Arial" charset="0"/>
              </a:rPr>
              <a:t>Non-fluoridated community water</a:t>
            </a:r>
          </a:p>
          <a:p>
            <a:pPr lvl="1" eaLnBrk="0" fontAlgn="base" hangingPunct="0">
              <a:spcBef>
                <a:spcPts val="400"/>
              </a:spcBef>
              <a:spcAft>
                <a:spcPct val="0"/>
              </a:spcAft>
              <a:buFont typeface="Arial" charset="0"/>
              <a:buChar char="•"/>
              <a:defRPr/>
            </a:pPr>
            <a:r>
              <a:rPr lang="en-US" sz="2200" dirty="0">
                <a:solidFill>
                  <a:prstClr val="black"/>
                </a:solidFill>
                <a:latin typeface="Arial" charset="0"/>
                <a:cs typeface="Arial" charset="0"/>
              </a:rPr>
              <a:t>Access to dental and medical care</a:t>
            </a:r>
          </a:p>
          <a:p>
            <a:pPr eaLnBrk="0" fontAlgn="base" hangingPunct="0">
              <a:spcBef>
                <a:spcPct val="20000"/>
              </a:spcBef>
              <a:spcAft>
                <a:spcPct val="0"/>
              </a:spcAft>
            </a:pPr>
            <a:endParaRPr lang="en-US" altLang="en-US" sz="2000" dirty="0">
              <a:solidFill>
                <a:prstClr val="black"/>
              </a:solidFill>
              <a:latin typeface="Arial" panose="020B0604020202020204" pitchFamily="34" charset="0"/>
            </a:endParaRPr>
          </a:p>
        </p:txBody>
      </p:sp>
      <p:sp>
        <p:nvSpPr>
          <p:cNvPr id="7" name="Rectangle 3">
            <a:extLst>
              <a:ext uri="{FF2B5EF4-FFF2-40B4-BE49-F238E27FC236}">
                <a16:creationId xmlns:a16="http://schemas.microsoft.com/office/drawing/2014/main" id="{49B89236-A15F-4D63-8A56-078DA7C33FBC}"/>
              </a:ext>
            </a:extLst>
          </p:cNvPr>
          <p:cNvSpPr>
            <a:spLocks noChangeArrowheads="1"/>
          </p:cNvSpPr>
          <p:nvPr/>
        </p:nvSpPr>
        <p:spPr bwMode="auto">
          <a:xfrm>
            <a:off x="5738191" y="901839"/>
            <a:ext cx="6056244" cy="5029200"/>
          </a:xfrm>
          <a:prstGeom prst="rect">
            <a:avLst/>
          </a:prstGeom>
          <a:noFill/>
          <a:ln w="9525">
            <a:noFill/>
            <a:miter lim="800000"/>
            <a:headEnd/>
            <a:tailEnd/>
          </a:ln>
        </p:spPr>
        <p:txBody>
          <a:bodyPr/>
          <a:lstStyle/>
          <a:p>
            <a:pPr eaLnBrk="0" fontAlgn="base" hangingPunct="0">
              <a:spcBef>
                <a:spcPct val="20000"/>
              </a:spcBef>
              <a:spcAft>
                <a:spcPct val="0"/>
              </a:spcAft>
              <a:defRPr/>
            </a:pPr>
            <a:r>
              <a:rPr lang="en-US" sz="3200" b="1" dirty="0">
                <a:solidFill>
                  <a:prstClr val="black"/>
                </a:solidFill>
                <a:latin typeface="Arial" charset="0"/>
                <a:cs typeface="Arial" charset="0"/>
              </a:rPr>
              <a:t>  Behavioral </a:t>
            </a:r>
          </a:p>
          <a:p>
            <a:pPr lvl="1" eaLnBrk="0" fontAlgn="base" hangingPunct="0">
              <a:spcBef>
                <a:spcPts val="400"/>
              </a:spcBef>
              <a:spcAft>
                <a:spcPct val="0"/>
              </a:spcAft>
              <a:buFont typeface="Arial" charset="0"/>
              <a:buChar char="•"/>
              <a:defRPr/>
            </a:pPr>
            <a:r>
              <a:rPr lang="en-US" sz="2400" dirty="0">
                <a:solidFill>
                  <a:prstClr val="black"/>
                </a:solidFill>
                <a:latin typeface="Arial" charset="0"/>
                <a:cs typeface="Arial" charset="0"/>
              </a:rPr>
              <a:t> </a:t>
            </a:r>
            <a:r>
              <a:rPr lang="en-US" sz="2200" dirty="0">
                <a:solidFill>
                  <a:prstClr val="black"/>
                </a:solidFill>
                <a:latin typeface="Arial" charset="0"/>
                <a:cs typeface="Arial" charset="0"/>
              </a:rPr>
              <a:t>Poor oral hygiene habits</a:t>
            </a:r>
          </a:p>
          <a:p>
            <a:pPr lvl="1" eaLnBrk="0" fontAlgn="base" hangingPunct="0">
              <a:spcBef>
                <a:spcPts val="400"/>
              </a:spcBef>
              <a:spcAft>
                <a:spcPct val="0"/>
              </a:spcAft>
              <a:buFont typeface="Arial" charset="0"/>
              <a:buChar char="•"/>
              <a:defRPr/>
            </a:pPr>
            <a:r>
              <a:rPr lang="en-US" sz="2200" dirty="0">
                <a:solidFill>
                  <a:prstClr val="black"/>
                </a:solidFill>
                <a:latin typeface="Arial" charset="0"/>
                <a:cs typeface="Arial" charset="0"/>
              </a:rPr>
              <a:t> High sugar-containing diet</a:t>
            </a:r>
          </a:p>
          <a:p>
            <a:pPr lvl="1" eaLnBrk="0" fontAlgn="base" hangingPunct="0">
              <a:spcBef>
                <a:spcPts val="400"/>
              </a:spcBef>
              <a:spcAft>
                <a:spcPct val="0"/>
              </a:spcAft>
              <a:buFont typeface="Arial" charset="0"/>
              <a:buChar char="•"/>
              <a:defRPr/>
            </a:pPr>
            <a:r>
              <a:rPr lang="en-US" sz="2200" dirty="0">
                <a:solidFill>
                  <a:prstClr val="black"/>
                </a:solidFill>
                <a:latin typeface="Arial" charset="0"/>
                <a:cs typeface="Arial" charset="0"/>
              </a:rPr>
              <a:t> Lack of routine dental care</a:t>
            </a:r>
          </a:p>
          <a:p>
            <a:pPr lvl="1" eaLnBrk="0" fontAlgn="base" hangingPunct="0">
              <a:spcBef>
                <a:spcPts val="400"/>
              </a:spcBef>
              <a:spcAft>
                <a:spcPct val="0"/>
              </a:spcAft>
              <a:buFont typeface="Arial" charset="0"/>
              <a:buChar char="•"/>
              <a:defRPr/>
            </a:pPr>
            <a:r>
              <a:rPr lang="en-US" sz="2200" dirty="0">
                <a:solidFill>
                  <a:prstClr val="black"/>
                </a:solidFill>
                <a:latin typeface="Arial" charset="0"/>
                <a:cs typeface="Arial" charset="0"/>
              </a:rPr>
              <a:t> Alcohol and tobacco use</a:t>
            </a:r>
            <a:endParaRPr lang="en-US" altLang="en-US" sz="2200" b="1" dirty="0">
              <a:solidFill>
                <a:prstClr val="black"/>
              </a:solidFill>
              <a:latin typeface="Arial" panose="020B0604020202020204" pitchFamily="34" charset="0"/>
            </a:endParaRPr>
          </a:p>
          <a:p>
            <a:pPr marL="342900" indent="-342900" eaLnBrk="0" fontAlgn="base" hangingPunct="0">
              <a:spcBef>
                <a:spcPct val="20000"/>
              </a:spcBef>
              <a:spcAft>
                <a:spcPct val="0"/>
              </a:spcAft>
              <a:defRPr/>
            </a:pPr>
            <a:r>
              <a:rPr lang="en-US" sz="2800" b="1" dirty="0">
                <a:solidFill>
                  <a:prstClr val="black"/>
                </a:solidFill>
                <a:latin typeface="Arial" charset="0"/>
                <a:cs typeface="Arial" charset="0"/>
              </a:rPr>
              <a:t>  Race/Ethnicity 	</a:t>
            </a:r>
          </a:p>
          <a:p>
            <a:pPr marL="690563" lvl="1" indent="-233363" eaLnBrk="0" fontAlgn="base" hangingPunct="0">
              <a:spcBef>
                <a:spcPts val="400"/>
              </a:spcBef>
              <a:spcAft>
                <a:spcPct val="0"/>
              </a:spcAft>
              <a:buFont typeface="Arial" charset="0"/>
              <a:buChar char="•"/>
              <a:defRPr/>
            </a:pPr>
            <a:r>
              <a:rPr lang="en-US" sz="2200" dirty="0">
                <a:solidFill>
                  <a:prstClr val="black"/>
                </a:solidFill>
                <a:latin typeface="Arial" charset="0"/>
                <a:cs typeface="Arial" charset="0"/>
              </a:rPr>
              <a:t>Social injustice and inequity affect overall health and health profoundly through stress and other means</a:t>
            </a:r>
          </a:p>
          <a:p>
            <a:pPr marL="690563" lvl="1" indent="-233363" eaLnBrk="0" fontAlgn="base" hangingPunct="0">
              <a:spcBef>
                <a:spcPts val="400"/>
              </a:spcBef>
              <a:spcAft>
                <a:spcPct val="0"/>
              </a:spcAft>
              <a:buFont typeface="Arial" charset="0"/>
              <a:buChar char="•"/>
              <a:defRPr/>
            </a:pPr>
            <a:r>
              <a:rPr lang="en-US" sz="2200" dirty="0">
                <a:solidFill>
                  <a:prstClr val="black"/>
                </a:solidFill>
                <a:latin typeface="Arial" charset="0"/>
                <a:cs typeface="Arial" charset="0"/>
              </a:rPr>
              <a:t>Fewer dental providers of </a:t>
            </a:r>
            <a:r>
              <a:rPr lang="en-US" sz="2200" dirty="0" err="1">
                <a:solidFill>
                  <a:prstClr val="black"/>
                </a:solidFill>
                <a:latin typeface="Arial" charset="0"/>
                <a:cs typeface="Arial" charset="0"/>
              </a:rPr>
              <a:t>colour</a:t>
            </a:r>
            <a:endParaRPr lang="en-US" sz="2200" dirty="0">
              <a:solidFill>
                <a:prstClr val="black"/>
              </a:solidFill>
              <a:latin typeface="Arial" charset="0"/>
              <a:cs typeface="Arial" charset="0"/>
            </a:endParaRPr>
          </a:p>
          <a:p>
            <a:pPr marL="690563" lvl="1" indent="-233363" eaLnBrk="0" fontAlgn="base" hangingPunct="0">
              <a:spcBef>
                <a:spcPts val="400"/>
              </a:spcBef>
              <a:spcAft>
                <a:spcPct val="0"/>
              </a:spcAft>
              <a:buFont typeface="Arial" charset="0"/>
              <a:buChar char="•"/>
              <a:defRPr/>
            </a:pPr>
            <a:r>
              <a:rPr lang="en-US" sz="2200" dirty="0">
                <a:solidFill>
                  <a:prstClr val="black"/>
                </a:solidFill>
                <a:latin typeface="Arial" charset="0"/>
                <a:cs typeface="Arial" charset="0"/>
              </a:rPr>
              <a:t>Dental providers often less accessible in communities of </a:t>
            </a:r>
            <a:r>
              <a:rPr lang="en-US" sz="2200" dirty="0" err="1">
                <a:solidFill>
                  <a:prstClr val="black"/>
                </a:solidFill>
                <a:latin typeface="Arial" charset="0"/>
                <a:cs typeface="Arial" charset="0"/>
              </a:rPr>
              <a:t>colour</a:t>
            </a:r>
            <a:r>
              <a:rPr lang="en-US" sz="2200" dirty="0">
                <a:solidFill>
                  <a:prstClr val="black"/>
                </a:solidFill>
                <a:latin typeface="Arial" charset="0"/>
                <a:cs typeface="Arial" charset="0"/>
              </a:rPr>
              <a:t> (e.g. location, hours, </a:t>
            </a:r>
            <a:r>
              <a:rPr lang="en-US" sz="2200" dirty="0" err="1">
                <a:solidFill>
                  <a:prstClr val="black"/>
                </a:solidFill>
                <a:latin typeface="Arial" charset="0"/>
                <a:cs typeface="Arial" charset="0"/>
              </a:rPr>
              <a:t>etc</a:t>
            </a:r>
            <a:r>
              <a:rPr lang="en-US" sz="2200" dirty="0">
                <a:solidFill>
                  <a:prstClr val="black"/>
                </a:solidFill>
                <a:latin typeface="Arial" charset="0"/>
                <a:cs typeface="Arial" charset="0"/>
              </a:rPr>
              <a:t>)</a:t>
            </a:r>
          </a:p>
          <a:p>
            <a:pPr marL="233363" indent="-233363" eaLnBrk="0" fontAlgn="base" hangingPunct="0">
              <a:spcBef>
                <a:spcPts val="400"/>
              </a:spcBef>
              <a:spcAft>
                <a:spcPct val="0"/>
              </a:spcAft>
              <a:buFont typeface="Arial" charset="0"/>
              <a:buChar char="•"/>
              <a:defRPr/>
            </a:pPr>
            <a:endParaRPr lang="en-US" sz="2800" dirty="0">
              <a:solidFill>
                <a:prstClr val="black"/>
              </a:solidFill>
              <a:latin typeface="Arial" charset="0"/>
              <a:cs typeface="Arial" charset="0"/>
            </a:endParaRPr>
          </a:p>
          <a:p>
            <a:pPr marL="690563" lvl="1" indent="-233363" eaLnBrk="0" fontAlgn="base" hangingPunct="0">
              <a:spcBef>
                <a:spcPts val="1200"/>
              </a:spcBef>
              <a:spcAft>
                <a:spcPct val="0"/>
              </a:spcAft>
              <a:defRPr/>
            </a:pPr>
            <a:endParaRPr lang="en-US" sz="2000" dirty="0">
              <a:solidFill>
                <a:prstClr val="black"/>
              </a:solidFill>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B615AC2-470C-4FDB-B63D-60B9A326B48F}"/>
              </a:ext>
            </a:extLst>
          </p:cNvPr>
          <p:cNvSpPr>
            <a:spLocks noChangeArrowheads="1"/>
          </p:cNvSpPr>
          <p:nvPr/>
        </p:nvSpPr>
        <p:spPr bwMode="auto">
          <a:xfrm>
            <a:off x="17526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4400">
                <a:solidFill>
                  <a:prstClr val="white"/>
                </a:solidFill>
                <a:latin typeface="Tahoma" panose="020B0604030504040204" pitchFamily="34" charset="0"/>
                <a:cs typeface="Tahoma" panose="020B0604030504040204" pitchFamily="34" charset="0"/>
              </a:rPr>
              <a:t>Adult Oral Examination</a:t>
            </a:r>
          </a:p>
        </p:txBody>
      </p:sp>
      <p:sp>
        <p:nvSpPr>
          <p:cNvPr id="27651" name="Rectangle 3">
            <a:extLst>
              <a:ext uri="{FF2B5EF4-FFF2-40B4-BE49-F238E27FC236}">
                <a16:creationId xmlns:a16="http://schemas.microsoft.com/office/drawing/2014/main" id="{D1D26CDA-CB17-43BB-8DD7-2DBF6FE486F2}"/>
              </a:ext>
            </a:extLst>
          </p:cNvPr>
          <p:cNvSpPr>
            <a:spLocks noChangeArrowheads="1"/>
          </p:cNvSpPr>
          <p:nvPr/>
        </p:nvSpPr>
        <p:spPr bwMode="auto">
          <a:xfrm>
            <a:off x="476551" y="1023257"/>
            <a:ext cx="696927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7763" indent="-233363">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400" b="1" dirty="0">
                <a:solidFill>
                  <a:prstClr val="black"/>
                </a:solidFill>
                <a:latin typeface="Arial" panose="020B0604020202020204" pitchFamily="34" charset="0"/>
              </a:rPr>
              <a:t>  Proper exam requires</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Adequate lighting</a:t>
            </a:r>
            <a:r>
              <a:rPr lang="en-US" altLang="en-US" dirty="0">
                <a:solidFill>
                  <a:prstClr val="black"/>
                </a:solidFill>
                <a:latin typeface="Arial" panose="020B0604020202020204" pitchFamily="34" charset="0"/>
              </a:rPr>
              <a:t> </a:t>
            </a:r>
            <a:endParaRPr lang="en-US" altLang="en-US" sz="2000" dirty="0">
              <a:solidFill>
                <a:prstClr val="black"/>
              </a:solidFill>
              <a:latin typeface="Arial" panose="020B0604020202020204" pitchFamily="34" charset="0"/>
            </a:endParaRP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Tongue depressor</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Gloves</a:t>
            </a:r>
          </a:p>
          <a:p>
            <a:pPr eaLnBrk="0" fontAlgn="base" hangingPunct="0">
              <a:spcBef>
                <a:spcPct val="20000"/>
              </a:spcBef>
              <a:spcAft>
                <a:spcPct val="0"/>
              </a:spcAft>
            </a:pPr>
            <a:r>
              <a:rPr lang="en-US" altLang="en-US" sz="2400" b="1" dirty="0">
                <a:solidFill>
                  <a:prstClr val="black"/>
                </a:solidFill>
                <a:latin typeface="Arial" panose="020B0604020202020204" pitchFamily="34" charset="0"/>
              </a:rPr>
              <a:t>  Systematic Approach</a:t>
            </a:r>
            <a:r>
              <a:rPr lang="en-US" altLang="en-US" sz="2800" b="1" dirty="0">
                <a:solidFill>
                  <a:prstClr val="black"/>
                </a:solidFill>
                <a:latin typeface="Arial" panose="020B0604020202020204" pitchFamily="34" charset="0"/>
              </a:rPr>
              <a:t> </a:t>
            </a:r>
            <a:r>
              <a:rPr lang="en-US" altLang="en-US" sz="2800" dirty="0">
                <a:solidFill>
                  <a:prstClr val="black"/>
                </a:solidFill>
                <a:latin typeface="Arial" panose="020B0604020202020204" pitchFamily="34" charset="0"/>
              </a:rPr>
              <a:t> </a:t>
            </a:r>
            <a:endParaRPr lang="en-US" altLang="en-US" sz="2000" dirty="0">
              <a:solidFill>
                <a:prstClr val="black"/>
              </a:solidFill>
              <a:latin typeface="Arial" panose="020B0604020202020204" pitchFamily="34" charset="0"/>
            </a:endParaRP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Internal structures</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Teeth and gingiva</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Soft and hard tissues</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Lateral borders and undersurface of tongue</a:t>
            </a:r>
            <a:r>
              <a:rPr lang="en-US" altLang="en-US" dirty="0">
                <a:solidFill>
                  <a:prstClr val="black"/>
                </a:solidFill>
                <a:latin typeface="Arial" panose="020B0604020202020204" pitchFamily="34" charset="0"/>
              </a:rPr>
              <a:t> </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Posterior pharynx</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External structures</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Lips</a:t>
            </a:r>
          </a:p>
          <a:p>
            <a:pPr lvl="2"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Palpate floor of mouth and neck </a:t>
            </a:r>
          </a:p>
          <a:p>
            <a:pPr lvl="1" eaLnBrk="0" fontAlgn="base" hangingPunct="0">
              <a:spcBef>
                <a:spcPct val="20000"/>
              </a:spcBef>
              <a:spcAft>
                <a:spcPct val="0"/>
              </a:spcAft>
            </a:pPr>
            <a:r>
              <a:rPr lang="en-US" altLang="en-US" sz="2400" b="1" dirty="0">
                <a:solidFill>
                  <a:prstClr val="black"/>
                </a:solidFill>
                <a:latin typeface="Arial" panose="020B0604020202020204" pitchFamily="34" charset="0"/>
              </a:rPr>
              <a:t> </a:t>
            </a:r>
            <a:r>
              <a:rPr lang="en-US" altLang="en-US" sz="2800" dirty="0">
                <a:solidFill>
                  <a:prstClr val="black"/>
                </a:solidFill>
                <a:latin typeface="Arial" panose="020B0604020202020204" pitchFamily="34" charset="0"/>
              </a:rPr>
              <a:t>  </a:t>
            </a:r>
            <a:r>
              <a:rPr lang="en-US" altLang="en-US" dirty="0">
                <a:solidFill>
                  <a:prstClr val="black"/>
                </a:solidFill>
                <a:latin typeface="Arial" panose="020B0604020202020204" pitchFamily="34" charset="0"/>
              </a:rPr>
              <a:t> </a:t>
            </a:r>
            <a:endParaRPr lang="en-US" altLang="en-US" sz="2000" dirty="0">
              <a:solidFill>
                <a:prstClr val="black"/>
              </a:solidFill>
              <a:latin typeface="Arial" panose="020B0604020202020204" pitchFamily="34" charset="0"/>
            </a:endParaRPr>
          </a:p>
          <a:p>
            <a:pPr lvl="1" eaLnBrk="0" fontAlgn="base" hangingPunct="0">
              <a:spcBef>
                <a:spcPct val="20000"/>
              </a:spcBef>
              <a:spcAft>
                <a:spcPct val="0"/>
              </a:spcAft>
            </a:pPr>
            <a:endParaRPr lang="en-US" altLang="en-US" sz="2000" dirty="0">
              <a:solidFill>
                <a:prstClr val="black"/>
              </a:solidFill>
              <a:latin typeface="Arial" panose="020B0604020202020204" pitchFamily="34" charset="0"/>
            </a:endParaRPr>
          </a:p>
        </p:txBody>
      </p:sp>
      <p:pic>
        <p:nvPicPr>
          <p:cNvPr id="27652" name="Picture 12" descr="Fig 2d">
            <a:extLst>
              <a:ext uri="{FF2B5EF4-FFF2-40B4-BE49-F238E27FC236}">
                <a16:creationId xmlns:a16="http://schemas.microsoft.com/office/drawing/2014/main" id="{67BEF829-574F-46E8-B46B-AAEBA05F3B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10" b="19302"/>
          <a:stretch/>
        </p:blipFill>
        <p:spPr bwMode="auto">
          <a:xfrm>
            <a:off x="7854496" y="1023257"/>
            <a:ext cx="3958924" cy="209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9">
            <a:extLst>
              <a:ext uri="{FF2B5EF4-FFF2-40B4-BE49-F238E27FC236}">
                <a16:creationId xmlns:a16="http://schemas.microsoft.com/office/drawing/2014/main" id="{71643E3A-97E9-4F70-8AEE-F64FE2BF13E3}"/>
              </a:ext>
            </a:extLst>
          </p:cNvPr>
          <p:cNvSpPr txBox="1">
            <a:spLocks noChangeArrowheads="1"/>
          </p:cNvSpPr>
          <p:nvPr/>
        </p:nvSpPr>
        <p:spPr bwMode="auto">
          <a:xfrm>
            <a:off x="9451220" y="5711712"/>
            <a:ext cx="2362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a:solidFill>
                  <a:prstClr val="black"/>
                </a:solidFill>
                <a:latin typeface="Arial" panose="020B0604020202020204" pitchFamily="34" charset="0"/>
              </a:rPr>
              <a:t>Photos:  Ellen Eisenberg, DMD </a:t>
            </a:r>
          </a:p>
        </p:txBody>
      </p:sp>
      <p:sp>
        <p:nvSpPr>
          <p:cNvPr id="27654" name="Slide Number Placeholder 9">
            <a:extLst>
              <a:ext uri="{FF2B5EF4-FFF2-40B4-BE49-F238E27FC236}">
                <a16:creationId xmlns:a16="http://schemas.microsoft.com/office/drawing/2014/main" id="{E5328EFA-B21B-4E38-A5A5-0B8A2D668F5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50FDC8FC-1393-4913-A932-5507FD0C6B58}" type="slidenum">
              <a:rPr lang="en-US" altLang="en-US" sz="1200">
                <a:solidFill>
                  <a:prstClr val="white"/>
                </a:solidFill>
                <a:latin typeface="Arial" panose="020B0604020202020204" pitchFamily="34" charset="0"/>
              </a:rPr>
              <a:pPr fontAlgn="base">
                <a:spcBef>
                  <a:spcPct val="0"/>
                </a:spcBef>
                <a:spcAft>
                  <a:spcPct val="0"/>
                </a:spcAft>
              </a:pPr>
              <a:t>6</a:t>
            </a:fld>
            <a:endParaRPr lang="en-US" altLang="en-US" sz="1200">
              <a:solidFill>
                <a:prstClr val="white"/>
              </a:solidFill>
              <a:latin typeface="Arial" panose="020B0604020202020204" pitchFamily="34" charset="0"/>
            </a:endParaRPr>
          </a:p>
        </p:txBody>
      </p:sp>
      <p:pic>
        <p:nvPicPr>
          <p:cNvPr id="27655" name="Picture 9">
            <a:extLst>
              <a:ext uri="{FF2B5EF4-FFF2-40B4-BE49-F238E27FC236}">
                <a16:creationId xmlns:a16="http://schemas.microsoft.com/office/drawing/2014/main" id="{4CAB1208-74C3-4A63-97A4-47CA7AF8C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481" y="3105770"/>
            <a:ext cx="3860953" cy="260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a:extLst>
              <a:ext uri="{FF2B5EF4-FFF2-40B4-BE49-F238E27FC236}">
                <a16:creationId xmlns:a16="http://schemas.microsoft.com/office/drawing/2014/main" id="{E41D3011-26C4-4760-B11A-DD4FDEAEF73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010A7B66-73F7-4D76-9767-F673DB6A59C4}" type="slidenum">
              <a:rPr lang="en-US" altLang="en-US" sz="1200">
                <a:solidFill>
                  <a:prstClr val="white"/>
                </a:solidFill>
                <a:latin typeface="Arial" panose="020B0604020202020204" pitchFamily="34" charset="0"/>
              </a:rPr>
              <a:pPr fontAlgn="base">
                <a:spcBef>
                  <a:spcPct val="0"/>
                </a:spcBef>
                <a:spcAft>
                  <a:spcPct val="0"/>
                </a:spcAft>
              </a:pPr>
              <a:t>7</a:t>
            </a:fld>
            <a:endParaRPr lang="en-US" altLang="en-US" sz="1200">
              <a:solidFill>
                <a:prstClr val="white"/>
              </a:solidFill>
              <a:latin typeface="Arial" panose="020B0604020202020204" pitchFamily="34" charset="0"/>
            </a:endParaRPr>
          </a:p>
        </p:txBody>
      </p:sp>
      <p:sp>
        <p:nvSpPr>
          <p:cNvPr id="29699" name="Rectangle 2">
            <a:extLst>
              <a:ext uri="{FF2B5EF4-FFF2-40B4-BE49-F238E27FC236}">
                <a16:creationId xmlns:a16="http://schemas.microsoft.com/office/drawing/2014/main" id="{96CDAD3B-0413-4033-A035-76120A49DBDE}"/>
              </a:ext>
            </a:extLst>
          </p:cNvPr>
          <p:cNvSpPr txBox="1">
            <a:spLocks noChangeArrowheads="1"/>
          </p:cNvSpPr>
          <p:nvPr/>
        </p:nvSpPr>
        <p:spPr bwMode="auto">
          <a:xfrm>
            <a:off x="17526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4400">
                <a:solidFill>
                  <a:prstClr val="white"/>
                </a:solidFill>
                <a:latin typeface="Tahoma" panose="020B0604030504040204" pitchFamily="34" charset="0"/>
                <a:cs typeface="Tahoma" panose="020B0604030504040204" pitchFamily="34" charset="0"/>
              </a:rPr>
              <a:t>Adult Dentition</a:t>
            </a:r>
          </a:p>
        </p:txBody>
      </p:sp>
      <p:sp>
        <p:nvSpPr>
          <p:cNvPr id="29700" name="Rectangle 11">
            <a:extLst>
              <a:ext uri="{FF2B5EF4-FFF2-40B4-BE49-F238E27FC236}">
                <a16:creationId xmlns:a16="http://schemas.microsoft.com/office/drawing/2014/main" id="{1EB187FA-AE40-4EA9-823A-027C0E9C69D9}"/>
              </a:ext>
            </a:extLst>
          </p:cNvPr>
          <p:cNvSpPr>
            <a:spLocks noChangeArrowheads="1"/>
          </p:cNvSpPr>
          <p:nvPr/>
        </p:nvSpPr>
        <p:spPr bwMode="auto">
          <a:xfrm>
            <a:off x="537029" y="1403829"/>
            <a:ext cx="6458855" cy="405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sz="2600" dirty="0">
                <a:solidFill>
                  <a:prstClr val="black"/>
                </a:solidFill>
                <a:latin typeface="Arial" panose="020B0604020202020204" pitchFamily="34" charset="0"/>
              </a:rPr>
              <a:t>Permanent teeth begin to erupt around age 6 years and are all in by 21 years</a:t>
            </a:r>
          </a:p>
          <a:p>
            <a:pPr fontAlgn="base">
              <a:spcBef>
                <a:spcPct val="0"/>
              </a:spcBef>
              <a:spcAft>
                <a:spcPct val="0"/>
              </a:spcAft>
            </a:pPr>
            <a:endParaRPr lang="en-US" altLang="en-US" sz="2600" dirty="0">
              <a:solidFill>
                <a:prstClr val="black"/>
              </a:solidFill>
              <a:latin typeface="Arial" panose="020B0604020202020204" pitchFamily="34" charset="0"/>
            </a:endParaRPr>
          </a:p>
          <a:p>
            <a:pPr eaLnBrk="0" fontAlgn="base" hangingPunct="0">
              <a:spcBef>
                <a:spcPct val="20000"/>
              </a:spcBef>
              <a:spcAft>
                <a:spcPct val="0"/>
              </a:spcAft>
            </a:pPr>
            <a:r>
              <a:rPr lang="en-US" altLang="en-US" sz="2600" dirty="0">
                <a:solidFill>
                  <a:prstClr val="black"/>
                </a:solidFill>
                <a:latin typeface="Arial" panose="020B0604020202020204" pitchFamily="34" charset="0"/>
              </a:rPr>
              <a:t>Most adults have 32 teeth, which include:</a:t>
            </a:r>
            <a:r>
              <a:rPr lang="en-US" altLang="en-US" sz="2600" b="1" dirty="0">
                <a:solidFill>
                  <a:prstClr val="black"/>
                </a:solidFill>
                <a:latin typeface="Arial" panose="020B0604020202020204" pitchFamily="34" charset="0"/>
              </a:rPr>
              <a:t> </a:t>
            </a:r>
          </a:p>
          <a:p>
            <a:pPr lvl="1" eaLnBrk="0" fontAlgn="base" hangingPunct="0">
              <a:spcBef>
                <a:spcPts val="6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8 incisors  </a:t>
            </a:r>
          </a:p>
          <a:p>
            <a:pPr lvl="1" eaLnBrk="0" fontAlgn="base" hangingPunct="0">
              <a:spcBef>
                <a:spcPts val="6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4 canines </a:t>
            </a:r>
          </a:p>
          <a:p>
            <a:pPr lvl="1" eaLnBrk="0" fontAlgn="base" hangingPunct="0">
              <a:spcBef>
                <a:spcPts val="6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8 premolars</a:t>
            </a:r>
          </a:p>
          <a:p>
            <a:pPr lvl="1" eaLnBrk="0" fontAlgn="base" hangingPunct="0">
              <a:spcBef>
                <a:spcPts val="600"/>
              </a:spcBef>
              <a:spcAft>
                <a:spcPct val="0"/>
              </a:spcAft>
              <a:buFont typeface="Arial" panose="020B0604020202020204" pitchFamily="34" charset="0"/>
              <a:buChar char="•"/>
            </a:pPr>
            <a:r>
              <a:rPr lang="en-US" altLang="en-US" sz="2400" dirty="0">
                <a:solidFill>
                  <a:prstClr val="black"/>
                </a:solidFill>
                <a:latin typeface="Arial" panose="020B0604020202020204" pitchFamily="34" charset="0"/>
              </a:rPr>
              <a:t>12 molars</a:t>
            </a:r>
            <a:r>
              <a:rPr lang="en-US" altLang="en-US" sz="2800" dirty="0">
                <a:solidFill>
                  <a:prstClr val="black"/>
                </a:solidFill>
                <a:latin typeface="Arial" panose="020B0604020202020204" pitchFamily="34" charset="0"/>
              </a:rPr>
              <a:t> </a:t>
            </a:r>
          </a:p>
          <a:p>
            <a:pPr fontAlgn="base">
              <a:spcBef>
                <a:spcPct val="0"/>
              </a:spcBef>
              <a:spcAft>
                <a:spcPct val="0"/>
              </a:spcAft>
            </a:pPr>
            <a:endParaRPr lang="en-US" altLang="en-US" sz="2800" dirty="0">
              <a:solidFill>
                <a:prstClr val="black"/>
              </a:solidFill>
              <a:latin typeface="Arial" panose="020B0604020202020204" pitchFamily="34" charset="0"/>
            </a:endParaRPr>
          </a:p>
        </p:txBody>
      </p:sp>
      <p:pic>
        <p:nvPicPr>
          <p:cNvPr id="29702" name="Picture 1">
            <a:extLst>
              <a:ext uri="{FF2B5EF4-FFF2-40B4-BE49-F238E27FC236}">
                <a16:creationId xmlns:a16="http://schemas.microsoft.com/office/drawing/2014/main" id="{9E657FE6-D412-4488-8A79-26385B10E0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3256" y="977643"/>
            <a:ext cx="4397827" cy="50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62301C8-4DFA-4972-988C-120C1CE2DDB0}"/>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Tooth Anatomy</a:t>
            </a:r>
          </a:p>
        </p:txBody>
      </p:sp>
      <p:sp>
        <p:nvSpPr>
          <p:cNvPr id="31747" name="Rectangle 3">
            <a:extLst>
              <a:ext uri="{FF2B5EF4-FFF2-40B4-BE49-F238E27FC236}">
                <a16:creationId xmlns:a16="http://schemas.microsoft.com/office/drawing/2014/main" id="{51D7820C-4D2B-47FE-8A9A-DDD10A56A4E8}"/>
              </a:ext>
            </a:extLst>
          </p:cNvPr>
          <p:cNvSpPr>
            <a:spLocks noChangeArrowheads="1"/>
          </p:cNvSpPr>
          <p:nvPr/>
        </p:nvSpPr>
        <p:spPr bwMode="auto">
          <a:xfrm>
            <a:off x="5156200" y="1057913"/>
            <a:ext cx="619397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800" b="1" dirty="0">
                <a:solidFill>
                  <a:prstClr val="black"/>
                </a:solidFill>
                <a:latin typeface="Arial" panose="020B0604020202020204" pitchFamily="34" charset="0"/>
              </a:rPr>
              <a:t>	</a:t>
            </a:r>
            <a:endParaRPr lang="en-US" altLang="en-US" sz="3200" b="1" dirty="0">
              <a:solidFill>
                <a:prstClr val="black"/>
              </a:solidFill>
              <a:latin typeface="Arial" panose="020B0604020202020204" pitchFamily="34" charset="0"/>
            </a:endParaRP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Outer protective layer is enamel</a:t>
            </a:r>
            <a:endParaRPr lang="en-US" altLang="en-US" sz="2400" dirty="0">
              <a:solidFill>
                <a:prstClr val="black"/>
              </a:solidFill>
              <a:latin typeface="Arial" panose="020B0604020202020204" pitchFamily="34" charset="0"/>
            </a:endParaRP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Middle layer is dentin</a:t>
            </a: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Pulp is composed of nerves and blood vessels that exit the tooth via the apices</a:t>
            </a:r>
          </a:p>
          <a:p>
            <a:pPr lvl="1" eaLnBrk="0" fontAlgn="base" hangingPunct="0">
              <a:spcBef>
                <a:spcPts val="1200"/>
              </a:spcBef>
              <a:spcAft>
                <a:spcPct val="0"/>
              </a:spcAft>
              <a:buFont typeface="Arial" panose="020B0604020202020204" pitchFamily="34" charset="0"/>
              <a:buChar char="•"/>
            </a:pPr>
            <a:r>
              <a:rPr lang="en-US" altLang="en-US" sz="2800" dirty="0">
                <a:solidFill>
                  <a:prstClr val="black"/>
                </a:solidFill>
                <a:latin typeface="Arial" panose="020B0604020202020204" pitchFamily="34" charset="0"/>
              </a:rPr>
              <a:t>Root connects to alveolar bone via the periodontal ligament</a:t>
            </a:r>
          </a:p>
          <a:p>
            <a:pPr lvl="1" eaLnBrk="0" fontAlgn="base" hangingPunct="0">
              <a:spcBef>
                <a:spcPct val="20000"/>
              </a:spcBef>
              <a:spcAft>
                <a:spcPct val="0"/>
              </a:spcAft>
            </a:pPr>
            <a:r>
              <a:rPr lang="en-US" altLang="en-US" sz="2400" dirty="0">
                <a:solidFill>
                  <a:prstClr val="black"/>
                </a:solidFill>
                <a:latin typeface="Arial" panose="020B0604020202020204" pitchFamily="34" charset="0"/>
              </a:rPr>
              <a:t>   </a:t>
            </a:r>
          </a:p>
          <a:p>
            <a:pPr lvl="1" eaLnBrk="0" fontAlgn="base" hangingPunct="0">
              <a:spcBef>
                <a:spcPct val="20000"/>
              </a:spcBef>
              <a:spcAft>
                <a:spcPct val="0"/>
              </a:spcAft>
            </a:pPr>
            <a:endParaRPr lang="en-US" altLang="en-US" sz="2400" dirty="0">
              <a:solidFill>
                <a:prstClr val="black"/>
              </a:solidFill>
              <a:latin typeface="Arial" panose="020B0604020202020204" pitchFamily="34" charset="0"/>
            </a:endParaRPr>
          </a:p>
          <a:p>
            <a:pPr lvl="1" eaLnBrk="0" fontAlgn="base" hangingPunct="0">
              <a:spcBef>
                <a:spcPct val="20000"/>
              </a:spcBef>
              <a:spcAft>
                <a:spcPct val="0"/>
              </a:spcAft>
            </a:pPr>
            <a:endParaRPr lang="en-US" altLang="en-US" sz="2400" dirty="0">
              <a:solidFill>
                <a:prstClr val="black"/>
              </a:solidFill>
              <a:latin typeface="Arial" panose="020B0604020202020204" pitchFamily="34" charset="0"/>
            </a:endParaRPr>
          </a:p>
        </p:txBody>
      </p:sp>
      <p:sp>
        <p:nvSpPr>
          <p:cNvPr id="31748" name="Text Box 9">
            <a:extLst>
              <a:ext uri="{FF2B5EF4-FFF2-40B4-BE49-F238E27FC236}">
                <a16:creationId xmlns:a16="http://schemas.microsoft.com/office/drawing/2014/main" id="{4B6BED30-6D8D-4A9E-9FCB-95D5A37F68F3}"/>
              </a:ext>
            </a:extLst>
          </p:cNvPr>
          <p:cNvSpPr txBox="1">
            <a:spLocks noChangeArrowheads="1"/>
          </p:cNvSpPr>
          <p:nvPr/>
        </p:nvSpPr>
        <p:spPr bwMode="auto">
          <a:xfrm>
            <a:off x="1059543" y="5350555"/>
            <a:ext cx="3505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50000"/>
              </a:spcBef>
              <a:spcAft>
                <a:spcPct val="0"/>
              </a:spcAft>
            </a:pPr>
            <a:r>
              <a:rPr lang="en-US" altLang="en-US" sz="1050">
                <a:solidFill>
                  <a:prstClr val="black"/>
                </a:solidFill>
                <a:latin typeface="Arial" panose="020B0604020202020204" pitchFamily="34" charset="0"/>
              </a:rPr>
              <a:t>Graphic: AAFP Home Study Program—with permission</a:t>
            </a:r>
            <a:r>
              <a:rPr lang="en-US" altLang="en-US" sz="1050">
                <a:solidFill>
                  <a:srgbClr val="3333CC"/>
                </a:solidFill>
                <a:latin typeface="Arial" panose="020B0604020202020204" pitchFamily="34" charset="0"/>
              </a:rPr>
              <a:t> </a:t>
            </a:r>
          </a:p>
        </p:txBody>
      </p:sp>
      <p:sp>
        <p:nvSpPr>
          <p:cNvPr id="31749" name="Slide Number Placeholder 6">
            <a:extLst>
              <a:ext uri="{FF2B5EF4-FFF2-40B4-BE49-F238E27FC236}">
                <a16:creationId xmlns:a16="http://schemas.microsoft.com/office/drawing/2014/main" id="{981C4E9D-16DE-4A48-865E-9EE87C27680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B318B970-FE06-4C3C-8EAB-AA9E30C46A4B}" type="slidenum">
              <a:rPr lang="en-US" altLang="en-US" sz="1200">
                <a:solidFill>
                  <a:prstClr val="white"/>
                </a:solidFill>
                <a:latin typeface="Arial" panose="020B0604020202020204" pitchFamily="34" charset="0"/>
              </a:rPr>
              <a:pPr fontAlgn="base">
                <a:spcBef>
                  <a:spcPct val="0"/>
                </a:spcBef>
                <a:spcAft>
                  <a:spcPct val="0"/>
                </a:spcAft>
              </a:pPr>
              <a:t>8</a:t>
            </a:fld>
            <a:endParaRPr lang="en-US" altLang="en-US" sz="1200">
              <a:solidFill>
                <a:prstClr val="white"/>
              </a:solidFill>
              <a:latin typeface="Arial" panose="020B0604020202020204" pitchFamily="34" charset="0"/>
            </a:endParaRPr>
          </a:p>
        </p:txBody>
      </p:sp>
      <p:pic>
        <p:nvPicPr>
          <p:cNvPr id="31750" name="Picture 7">
            <a:extLst>
              <a:ext uri="{FF2B5EF4-FFF2-40B4-BE49-F238E27FC236}">
                <a16:creationId xmlns:a16="http://schemas.microsoft.com/office/drawing/2014/main" id="{453F0311-C662-46F3-AB52-F664F8D88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30" y="1480230"/>
            <a:ext cx="35544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6D7543D-A7C4-4D00-BEF2-AF1443F956A5}"/>
              </a:ext>
            </a:extLst>
          </p:cNvPr>
          <p:cNvSpPr>
            <a:spLocks noGrp="1" noChangeArrowheads="1"/>
          </p:cNvSpPr>
          <p:nvPr>
            <p:ph type="title" idx="4294967295"/>
          </p:nvPr>
        </p:nvSpPr>
        <p:spPr bwMode="auto">
          <a:xfrm>
            <a:off x="1752600" y="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Gingivitis </a:t>
            </a:r>
          </a:p>
        </p:txBody>
      </p:sp>
      <p:sp>
        <p:nvSpPr>
          <p:cNvPr id="33795" name="Rectangle 3">
            <a:extLst>
              <a:ext uri="{FF2B5EF4-FFF2-40B4-BE49-F238E27FC236}">
                <a16:creationId xmlns:a16="http://schemas.microsoft.com/office/drawing/2014/main" id="{4AC01065-7594-43D3-91B2-0E2AB2D4E171}"/>
              </a:ext>
            </a:extLst>
          </p:cNvPr>
          <p:cNvSpPr>
            <a:spLocks noChangeArrowheads="1"/>
          </p:cNvSpPr>
          <p:nvPr/>
        </p:nvSpPr>
        <p:spPr bwMode="auto">
          <a:xfrm>
            <a:off x="369886" y="1202983"/>
            <a:ext cx="7815264"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rgbClr val="FFFFFF"/>
                </a:solidFill>
                <a:latin typeface="Calibri" panose="020F0502020204030204" pitchFamily="34" charset="0"/>
                <a:cs typeface="Arial" panose="020B0604020202020204" pitchFamily="34" charset="0"/>
              </a:defRPr>
            </a:lvl1pPr>
            <a:lvl2pPr marL="690563" indent="-233363">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eaLnBrk="0" fontAlgn="base" hangingPunct="0">
              <a:spcBef>
                <a:spcPct val="20000"/>
              </a:spcBef>
              <a:spcAft>
                <a:spcPct val="0"/>
              </a:spcAft>
            </a:pPr>
            <a:r>
              <a:rPr lang="en-US" altLang="en-US" sz="2400" b="1" dirty="0">
                <a:solidFill>
                  <a:prstClr val="black"/>
                </a:solidFill>
                <a:latin typeface="Arial" panose="020B0604020202020204" pitchFamily="34" charset="0"/>
              </a:rPr>
              <a:t>Superficial inflammation of gingiva</a:t>
            </a:r>
          </a:p>
          <a:p>
            <a:pPr eaLnBrk="0" fontAlgn="base" hangingPunct="0">
              <a:spcBef>
                <a:spcPct val="20000"/>
              </a:spcBef>
              <a:spcAft>
                <a:spcPct val="0"/>
              </a:spcAft>
            </a:pPr>
            <a:r>
              <a:rPr lang="en-US" altLang="en-US" sz="2400" b="1" dirty="0">
                <a:solidFill>
                  <a:prstClr val="black"/>
                </a:solidFill>
                <a:latin typeface="Arial" panose="020B0604020202020204" pitchFamily="34" charset="0"/>
              </a:rPr>
              <a:t>Common: </a:t>
            </a:r>
            <a:r>
              <a:rPr lang="en-US" altLang="en-US" sz="2400" dirty="0">
                <a:solidFill>
                  <a:prstClr val="black"/>
                </a:solidFill>
                <a:latin typeface="Arial" panose="020B0604020202020204" pitchFamily="34" charset="0"/>
              </a:rPr>
              <a:t>25-75% of pregnant women</a:t>
            </a:r>
            <a:endParaRPr lang="en-US" altLang="en-US" sz="2400" b="1" dirty="0">
              <a:solidFill>
                <a:prstClr val="black"/>
              </a:solidFill>
              <a:latin typeface="Arial" panose="020B0604020202020204" pitchFamily="34" charset="0"/>
            </a:endParaRPr>
          </a:p>
          <a:p>
            <a:pPr eaLnBrk="0" fontAlgn="base" hangingPunct="0">
              <a:spcBef>
                <a:spcPct val="20000"/>
              </a:spcBef>
              <a:spcAft>
                <a:spcPct val="0"/>
              </a:spcAft>
            </a:pPr>
            <a:r>
              <a:rPr lang="en-US" altLang="en-US" sz="2400" b="1" dirty="0">
                <a:solidFill>
                  <a:prstClr val="black"/>
                </a:solidFill>
                <a:latin typeface="Arial" panose="020B0604020202020204" pitchFamily="34" charset="0"/>
              </a:rPr>
              <a:t>Etiology</a:t>
            </a:r>
            <a:r>
              <a:rPr lang="en-US" altLang="en-US" sz="2800" b="1" dirty="0">
                <a:solidFill>
                  <a:prstClr val="black"/>
                </a:solidFill>
                <a:latin typeface="Arial" panose="020B0604020202020204" pitchFamily="34" charset="0"/>
              </a:rPr>
              <a:t> </a:t>
            </a:r>
            <a:r>
              <a:rPr lang="en-US" altLang="en-US" sz="2800" dirty="0">
                <a:solidFill>
                  <a:prstClr val="black"/>
                </a:solidFill>
                <a:latin typeface="Arial" panose="020B0604020202020204" pitchFamily="34" charset="0"/>
              </a:rPr>
              <a:t> </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Plaque buildup</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Changes in hormone levels   </a:t>
            </a:r>
            <a:endParaRPr lang="en-US" altLang="en-US" sz="2400" b="1" dirty="0">
              <a:solidFill>
                <a:prstClr val="black"/>
              </a:solidFill>
              <a:latin typeface="Arial" panose="020B0604020202020204" pitchFamily="34" charset="0"/>
            </a:endParaRPr>
          </a:p>
          <a:p>
            <a:pPr eaLnBrk="0" fontAlgn="base" hangingPunct="0">
              <a:spcBef>
                <a:spcPct val="20000"/>
              </a:spcBef>
              <a:spcAft>
                <a:spcPct val="0"/>
              </a:spcAft>
            </a:pPr>
            <a:r>
              <a:rPr lang="en-US" altLang="en-US" sz="2400" b="1" dirty="0">
                <a:solidFill>
                  <a:prstClr val="black"/>
                </a:solidFill>
                <a:latin typeface="Arial" panose="020B0604020202020204" pitchFamily="34" charset="0"/>
              </a:rPr>
              <a:t>Symptoms</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Mild gum swelling</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Tenderness, erythema, bleeding</a:t>
            </a:r>
          </a:p>
          <a:p>
            <a:pPr lvl="1" eaLnBrk="0" fontAlgn="base" hangingPunct="0">
              <a:spcBef>
                <a:spcPct val="20000"/>
              </a:spcBef>
              <a:spcAft>
                <a:spcPct val="0"/>
              </a:spcAft>
              <a:buFont typeface="Arial" panose="020B0604020202020204" pitchFamily="34" charset="0"/>
              <a:buChar char="•"/>
            </a:pPr>
            <a:r>
              <a:rPr lang="en-US" altLang="en-US" sz="2000" dirty="0">
                <a:solidFill>
                  <a:prstClr val="black"/>
                </a:solidFill>
                <a:latin typeface="Arial" panose="020B0604020202020204" pitchFamily="34" charset="0"/>
              </a:rPr>
              <a:t>Second to eighth month of gestation</a:t>
            </a:r>
          </a:p>
          <a:p>
            <a:pPr eaLnBrk="0" fontAlgn="base" hangingPunct="0">
              <a:spcBef>
                <a:spcPct val="20000"/>
              </a:spcBef>
              <a:spcAft>
                <a:spcPct val="0"/>
              </a:spcAft>
            </a:pPr>
            <a:r>
              <a:rPr lang="en-US" altLang="en-US" sz="2400" b="1" dirty="0">
                <a:solidFill>
                  <a:prstClr val="black"/>
                </a:solidFill>
                <a:latin typeface="Arial" panose="020B0604020202020204" pitchFamily="34" charset="0"/>
              </a:rPr>
              <a:t>Treatment</a:t>
            </a:r>
            <a:r>
              <a:rPr lang="en-US" altLang="en-US" sz="2800" b="1" dirty="0">
                <a:solidFill>
                  <a:prstClr val="black"/>
                </a:solidFill>
                <a:latin typeface="Arial" panose="020B0604020202020204" pitchFamily="34" charset="0"/>
              </a:rPr>
              <a:t>: </a:t>
            </a:r>
            <a:r>
              <a:rPr lang="en-US" altLang="en-US" sz="2000" dirty="0">
                <a:solidFill>
                  <a:prstClr val="black"/>
                </a:solidFill>
                <a:latin typeface="Arial" panose="020B0604020202020204" pitchFamily="34" charset="0"/>
              </a:rPr>
              <a:t>Improve oral hygiene and dental care  </a:t>
            </a:r>
          </a:p>
        </p:txBody>
      </p:sp>
      <p:pic>
        <p:nvPicPr>
          <p:cNvPr id="33796" name="Picture 11" descr="mild gingivitis">
            <a:extLst>
              <a:ext uri="{FF2B5EF4-FFF2-40B4-BE49-F238E27FC236}">
                <a16:creationId xmlns:a16="http://schemas.microsoft.com/office/drawing/2014/main" id="{3F202FB7-D3CC-4EAA-9E8E-6B2EF33D3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825" y="1012825"/>
            <a:ext cx="320675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9">
            <a:extLst>
              <a:ext uri="{FF2B5EF4-FFF2-40B4-BE49-F238E27FC236}">
                <a16:creationId xmlns:a16="http://schemas.microsoft.com/office/drawing/2014/main" id="{54C36D9B-F907-44E7-A56A-8A906D7CAAE4}"/>
              </a:ext>
            </a:extLst>
          </p:cNvPr>
          <p:cNvSpPr txBox="1">
            <a:spLocks noChangeArrowheads="1"/>
          </p:cNvSpPr>
          <p:nvPr/>
        </p:nvSpPr>
        <p:spPr bwMode="auto">
          <a:xfrm>
            <a:off x="8839200" y="3306762"/>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dirty="0">
                <a:solidFill>
                  <a:prstClr val="black"/>
                </a:solidFill>
                <a:latin typeface="Arial" panose="020B0604020202020204" pitchFamily="34" charset="0"/>
              </a:rPr>
              <a:t>Photo: Judith Skelton, MEd, PhD </a:t>
            </a:r>
          </a:p>
        </p:txBody>
      </p:sp>
      <p:pic>
        <p:nvPicPr>
          <p:cNvPr id="33798" name="Picture 12" descr="gingivitis mcdowell">
            <a:extLst>
              <a:ext uri="{FF2B5EF4-FFF2-40B4-BE49-F238E27FC236}">
                <a16:creationId xmlns:a16="http://schemas.microsoft.com/office/drawing/2014/main" id="{D7437E16-F27B-438B-8171-54BA49BAA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74"/>
          <a:stretch>
            <a:fillRect/>
          </a:stretch>
        </p:blipFill>
        <p:spPr bwMode="auto">
          <a:xfrm>
            <a:off x="8415337" y="3695701"/>
            <a:ext cx="3167063"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11">
            <a:extLst>
              <a:ext uri="{FF2B5EF4-FFF2-40B4-BE49-F238E27FC236}">
                <a16:creationId xmlns:a16="http://schemas.microsoft.com/office/drawing/2014/main" id="{9153E875-D9B1-4013-8763-5BA178D8033A}"/>
              </a:ext>
            </a:extLst>
          </p:cNvPr>
          <p:cNvSpPr txBox="1">
            <a:spLocks noChangeArrowheads="1"/>
          </p:cNvSpPr>
          <p:nvPr/>
        </p:nvSpPr>
        <p:spPr bwMode="auto">
          <a:xfrm>
            <a:off x="9091612" y="5699126"/>
            <a:ext cx="2514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algn="r" fontAlgn="base">
              <a:spcBef>
                <a:spcPct val="50000"/>
              </a:spcBef>
              <a:spcAft>
                <a:spcPct val="0"/>
              </a:spcAft>
            </a:pPr>
            <a:r>
              <a:rPr lang="en-US" altLang="en-US" dirty="0">
                <a:solidFill>
                  <a:prstClr val="black"/>
                </a:solidFill>
                <a:latin typeface="Arial" panose="020B0604020202020204" pitchFamily="34" charset="0"/>
              </a:rPr>
              <a:t>Photo: John McDowell, DDS </a:t>
            </a:r>
          </a:p>
        </p:txBody>
      </p:sp>
      <p:sp>
        <p:nvSpPr>
          <p:cNvPr id="33800" name="Slide Number Placeholder 11">
            <a:extLst>
              <a:ext uri="{FF2B5EF4-FFF2-40B4-BE49-F238E27FC236}">
                <a16:creationId xmlns:a16="http://schemas.microsoft.com/office/drawing/2014/main" id="{FF07C880-EC6F-4A6F-8A4A-427A4DF5089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FF"/>
                </a:solidFill>
                <a:latin typeface="Calibri" panose="020F0502020204030204" pitchFamily="34" charset="0"/>
                <a:cs typeface="Arial" panose="020B0604020202020204" pitchFamily="34" charset="0"/>
              </a:defRPr>
            </a:lvl1pPr>
            <a:lvl2pPr marL="742950" indent="-285750">
              <a:defRPr sz="1000">
                <a:solidFill>
                  <a:srgbClr val="FFFFFF"/>
                </a:solidFill>
                <a:latin typeface="Calibri" panose="020F0502020204030204" pitchFamily="34" charset="0"/>
                <a:cs typeface="Arial" panose="020B0604020202020204" pitchFamily="34" charset="0"/>
              </a:defRPr>
            </a:lvl2pPr>
            <a:lvl3pPr marL="1143000" indent="-228600">
              <a:defRPr sz="1000">
                <a:solidFill>
                  <a:srgbClr val="FFFFFF"/>
                </a:solidFill>
                <a:latin typeface="Calibri" panose="020F0502020204030204" pitchFamily="34" charset="0"/>
                <a:cs typeface="Arial" panose="020B0604020202020204" pitchFamily="34" charset="0"/>
              </a:defRPr>
            </a:lvl3pPr>
            <a:lvl4pPr marL="1600200" indent="-228600">
              <a:defRPr sz="1000">
                <a:solidFill>
                  <a:srgbClr val="FFFFFF"/>
                </a:solidFill>
                <a:latin typeface="Calibri" panose="020F0502020204030204" pitchFamily="34" charset="0"/>
                <a:cs typeface="Arial" panose="020B0604020202020204" pitchFamily="34" charset="0"/>
              </a:defRPr>
            </a:lvl4pPr>
            <a:lvl5pPr marL="2057400" indent="-228600">
              <a:defRPr sz="1000">
                <a:solidFill>
                  <a:srgbClr val="FFFFFF"/>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Calibri" panose="020F0502020204030204" pitchFamily="34" charset="0"/>
                <a:cs typeface="Arial" panose="020B0604020202020204" pitchFamily="34" charset="0"/>
              </a:defRPr>
            </a:lvl9pPr>
          </a:lstStyle>
          <a:p>
            <a:pPr fontAlgn="base">
              <a:spcBef>
                <a:spcPct val="0"/>
              </a:spcBef>
              <a:spcAft>
                <a:spcPct val="0"/>
              </a:spcAft>
            </a:pPr>
            <a:fld id="{580941B3-7361-40C5-887F-D6D2C14D6576}" type="slidenum">
              <a:rPr lang="en-US" altLang="en-US" sz="1200">
                <a:solidFill>
                  <a:prstClr val="white"/>
                </a:solidFill>
                <a:latin typeface="Arial" panose="020B0604020202020204" pitchFamily="34" charset="0"/>
              </a:rPr>
              <a:pPr fontAlgn="base">
                <a:spcBef>
                  <a:spcPct val="0"/>
                </a:spcBef>
                <a:spcAft>
                  <a:spcPct val="0"/>
                </a:spcAft>
              </a:pPr>
              <a:t>9</a:t>
            </a:fld>
            <a:endParaRPr lang="en-US" altLang="en-US" sz="1200">
              <a:solidFill>
                <a:prstClr val="white"/>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9073</Words>
  <Application>Microsoft Office PowerPoint</Application>
  <PresentationFormat>Widescreen</PresentationFormat>
  <Paragraphs>1097</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Unicode MS</vt:lpstr>
      <vt:lpstr>Calibri</vt:lpstr>
      <vt:lpstr>Courier New</vt:lpstr>
      <vt:lpstr>Georgia</vt:lpstr>
      <vt:lpstr>Tahoma</vt:lpstr>
      <vt:lpstr>Wingdings</vt:lpstr>
      <vt:lpstr>1_Office Theme</vt:lpstr>
      <vt:lpstr>PowerPoint Presentation</vt:lpstr>
      <vt:lpstr>PowerPoint Presentation</vt:lpstr>
      <vt:lpstr>Educational Objectives</vt:lpstr>
      <vt:lpstr>Oral Anatomy, Terminology  and Examination</vt:lpstr>
      <vt:lpstr>Oral Disease Risk Factors</vt:lpstr>
      <vt:lpstr>PowerPoint Presentation</vt:lpstr>
      <vt:lpstr>PowerPoint Presentation</vt:lpstr>
      <vt:lpstr>Tooth Anatomy</vt:lpstr>
      <vt:lpstr>Gingivitis </vt:lpstr>
      <vt:lpstr>Periodontitis </vt:lpstr>
      <vt:lpstr>Dental Caries</vt:lpstr>
      <vt:lpstr>Reduce the Risk of Caries Transmission from  Mother to Child</vt:lpstr>
      <vt:lpstr>The Maternal-Child Linkage</vt:lpstr>
      <vt:lpstr>PowerPoint Presentation</vt:lpstr>
      <vt:lpstr>Postpartum Interventions</vt:lpstr>
      <vt:lpstr>PowerPoint Presentation</vt:lpstr>
      <vt:lpstr>PowerPoint Presentation</vt:lpstr>
      <vt:lpstr>PowerPoint Presentation</vt:lpstr>
      <vt:lpstr>The Bottom Line</vt:lpstr>
      <vt:lpstr>PowerPoint Presentation</vt:lpstr>
      <vt:lpstr>Pregnancy Granuloma</vt:lpstr>
      <vt:lpstr>Hyperemesis Gravidarum</vt:lpstr>
      <vt:lpstr>Dental Treatment in Pregnancy is Safe</vt:lpstr>
      <vt:lpstr>The Dental Disconnect</vt:lpstr>
      <vt:lpstr>Barriers to Dental Care</vt:lpstr>
      <vt:lpstr>PowerPoint Presentation</vt:lpstr>
      <vt:lpstr>Treatment Tips</vt:lpstr>
      <vt:lpstr>Dental Radiographs</vt:lpstr>
      <vt:lpstr>Common Antibiotics</vt:lpstr>
      <vt:lpstr>Common Analgesics</vt:lpstr>
      <vt:lpstr>Common Anesthetics</vt:lpstr>
      <vt:lpstr>Amalgam Safety</vt:lpstr>
      <vt:lpstr>Preventive Agents</vt:lpstr>
      <vt:lpstr>What Can We Do?</vt:lpstr>
      <vt:lpstr>Providing Optimal Care</vt:lpstr>
      <vt:lpstr>PowerPoint Presentation</vt:lpstr>
      <vt:lpstr>PowerPoint Presentation</vt:lpstr>
      <vt:lpstr>Sample Referral Forms</vt:lpstr>
      <vt:lpstr>Resources</vt:lpstr>
      <vt:lpstr>Oral Health Issues Across the Life Span for Women</vt:lpstr>
      <vt:lpstr>Hormonal Changes and the Mouth</vt:lpstr>
      <vt:lpstr>Mouth Pain</vt:lpstr>
      <vt:lpstr>Oral Health and Annual Visits</vt:lpstr>
      <vt:lpstr>Expanding Your Oral Health Knowledge</vt:lpstr>
      <vt:lpstr>Take Home Messages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dc:creator>
  <cp:lastModifiedBy>Clark, Melinda</cp:lastModifiedBy>
  <cp:revision>28</cp:revision>
  <dcterms:created xsi:type="dcterms:W3CDTF">2019-11-01T16:22:55Z</dcterms:created>
  <dcterms:modified xsi:type="dcterms:W3CDTF">2021-08-30T16:24:08Z</dcterms:modified>
</cp:coreProperties>
</file>