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8" r:id="rId2"/>
    <p:sldMasterId id="2147483673" r:id="rId3"/>
    <p:sldMasterId id="2147483694" r:id="rId4"/>
    <p:sldMasterId id="2147483714" r:id="rId5"/>
    <p:sldMasterId id="2147483726" r:id="rId6"/>
  </p:sldMasterIdLst>
  <p:notesMasterIdLst>
    <p:notesMasterId r:id="rId51"/>
  </p:notesMasterIdLst>
  <p:handoutMasterIdLst>
    <p:handoutMasterId r:id="rId52"/>
  </p:handoutMasterIdLst>
  <p:sldIdLst>
    <p:sldId id="291" r:id="rId7"/>
    <p:sldId id="663" r:id="rId8"/>
    <p:sldId id="415" r:id="rId9"/>
    <p:sldId id="447" r:id="rId10"/>
    <p:sldId id="422" r:id="rId11"/>
    <p:sldId id="644" r:id="rId12"/>
    <p:sldId id="520" r:id="rId13"/>
    <p:sldId id="521" r:id="rId14"/>
    <p:sldId id="686" r:id="rId15"/>
    <p:sldId id="673" r:id="rId16"/>
    <p:sldId id="675" r:id="rId17"/>
    <p:sldId id="676" r:id="rId18"/>
    <p:sldId id="659" r:id="rId19"/>
    <p:sldId id="668" r:id="rId20"/>
    <p:sldId id="625" r:id="rId21"/>
    <p:sldId id="630" r:id="rId22"/>
    <p:sldId id="639" r:id="rId23"/>
    <p:sldId id="677" r:id="rId24"/>
    <p:sldId id="522" r:id="rId25"/>
    <p:sldId id="523" r:id="rId26"/>
    <p:sldId id="526" r:id="rId27"/>
    <p:sldId id="670" r:id="rId28"/>
    <p:sldId id="671" r:id="rId29"/>
    <p:sldId id="656" r:id="rId30"/>
    <p:sldId id="674" r:id="rId31"/>
    <p:sldId id="653" r:id="rId32"/>
    <p:sldId id="655" r:id="rId33"/>
    <p:sldId id="657" r:id="rId34"/>
    <p:sldId id="651" r:id="rId35"/>
    <p:sldId id="650" r:id="rId36"/>
    <p:sldId id="669" r:id="rId37"/>
    <p:sldId id="646" r:id="rId38"/>
    <p:sldId id="553" r:id="rId39"/>
    <p:sldId id="680" r:id="rId40"/>
    <p:sldId id="681" r:id="rId41"/>
    <p:sldId id="682" r:id="rId42"/>
    <p:sldId id="684" r:id="rId43"/>
    <p:sldId id="662" r:id="rId44"/>
    <p:sldId id="603" r:id="rId45"/>
    <p:sldId id="678" r:id="rId46"/>
    <p:sldId id="606" r:id="rId47"/>
    <p:sldId id="555" r:id="rId48"/>
    <p:sldId id="679" r:id="rId49"/>
    <p:sldId id="64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7939DD-443F-992D-1ECD-D99622A96A09}" name="Clark, Melinda" initials="MC" userId="S::clarkm@amc.edu::df843147-9116-4773-9c8b-1dde6adc74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nita Glicken" initials="" lastIdx="7" clrIdx="0"/>
  <p:cmAuthor id="7" name="Clark, Melinda" initials="CM" lastIdx="9" clrIdx="7"/>
  <p:cmAuthor id="1" name="Lisa Renee" initials="LR" lastIdx="13" clrIdx="1"/>
  <p:cmAuthor id="8" name="Stanley Zazula" initials="SZ" lastIdx="21" clrIdx="8"/>
  <p:cmAuthor id="2" name="Anita Glicken" initials="AG" lastIdx="6" clrIdx="2"/>
  <p:cmAuthor id="3" name="AMC" initials="A" lastIdx="3" clrIdx="3"/>
  <p:cmAuthor id="4" name="Laura Flores Cantrell" initials="LFC" lastIdx="18" clrIdx="4"/>
  <p:cmAuthor id="5" name="Maureen Finneran" initials="MF" lastIdx="5" clrIdx="5"/>
  <p:cmAuthor id="6" name="Faaiza Manzoor" initials="FM" lastIdx="177"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7F9FDF"/>
    <a:srgbClr val="49ECF7"/>
    <a:srgbClr val="4AA869"/>
    <a:srgbClr val="469884"/>
    <a:srgbClr val="3FB376"/>
    <a:srgbClr val="3597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2" autoAdjust="0"/>
    <p:restoredTop sz="61960" autoAdjust="0"/>
  </p:normalViewPr>
  <p:slideViewPr>
    <p:cSldViewPr snapToGrid="0" snapToObjects="1">
      <p:cViewPr varScale="1">
        <p:scale>
          <a:sx n="63" d="100"/>
          <a:sy n="63" d="100"/>
        </p:scale>
        <p:origin x="1770" y="78"/>
      </p:cViewPr>
      <p:guideLst>
        <p:guide orient="horz" pos="2160"/>
        <p:guide pos="2880"/>
      </p:guideLst>
    </p:cSldViewPr>
  </p:slideViewPr>
  <p:outlineViewPr>
    <p:cViewPr>
      <p:scale>
        <a:sx n="33" d="100"/>
        <a:sy n="33" d="100"/>
      </p:scale>
      <p:origin x="48" y="156"/>
    </p:cViewPr>
  </p:outlineViewPr>
  <p:notesTextViewPr>
    <p:cViewPr>
      <p:scale>
        <a:sx n="100" d="100"/>
        <a:sy n="100" d="100"/>
      </p:scale>
      <p:origin x="0" y="-2328"/>
    </p:cViewPr>
  </p:notesTextViewPr>
  <p:sorterViewPr>
    <p:cViewPr>
      <p:scale>
        <a:sx n="66" d="100"/>
        <a:sy n="66" d="100"/>
      </p:scale>
      <p:origin x="0" y="0"/>
    </p:cViewPr>
  </p:sorterViewPr>
  <p:notesViewPr>
    <p:cSldViewPr snapToGrid="0" snapToObjects="1">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EB9F7-D984-4456-88B6-BCBC5C180212}"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CEB6D9AE-70FC-4E31-87AC-103149C92C05}">
      <dgm:prSet custT="1"/>
      <dgm:spPr/>
      <dgm:t>
        <a:bodyPr/>
        <a:lstStyle/>
        <a:p>
          <a:pPr rtl="0"/>
          <a:r>
            <a:rPr lang="en-US" sz="3600" b="1" dirty="0"/>
            <a:t>Maybe </a:t>
          </a:r>
          <a:r>
            <a:rPr lang="en-US" sz="5400" b="1" dirty="0"/>
            <a:t>                        </a:t>
          </a:r>
          <a:endParaRPr lang="en-US" sz="5400" dirty="0"/>
        </a:p>
      </dgm:t>
    </dgm:pt>
    <dgm:pt modelId="{7C74F84D-0D80-4DBC-BC4B-08490F6E8E36}" type="parTrans" cxnId="{62BD97D3-5A11-44DE-8116-C28FC7BBEF68}">
      <dgm:prSet/>
      <dgm:spPr/>
      <dgm:t>
        <a:bodyPr/>
        <a:lstStyle/>
        <a:p>
          <a:endParaRPr lang="en-US"/>
        </a:p>
      </dgm:t>
    </dgm:pt>
    <dgm:pt modelId="{FF8ED829-04B9-4CEB-B27B-886AFB26DEA6}" type="sibTrans" cxnId="{62BD97D3-5A11-44DE-8116-C28FC7BBEF68}">
      <dgm:prSet/>
      <dgm:spPr/>
      <dgm:t>
        <a:bodyPr/>
        <a:lstStyle/>
        <a:p>
          <a:endParaRPr lang="en-US"/>
        </a:p>
      </dgm:t>
    </dgm:pt>
    <dgm:pt modelId="{AFFDBEF4-9236-49A5-BE0A-DDFEF4904506}">
      <dgm:prSet/>
      <dgm:spPr/>
      <dgm:t>
        <a:bodyPr/>
        <a:lstStyle/>
        <a:p>
          <a:pPr rtl="0"/>
          <a:r>
            <a:rPr lang="en-US" b="1" dirty="0"/>
            <a:t>AK, CA, CT, IA, MA, MT, NJ, NM, NY, NC, ND, OH, OR, RI, WA, and WI provide the most coverage (as of 2017</a:t>
          </a:r>
          <a:r>
            <a:rPr lang="en-US" dirty="0"/>
            <a:t>).</a:t>
          </a:r>
        </a:p>
      </dgm:t>
    </dgm:pt>
    <dgm:pt modelId="{0A425C7C-D601-43BA-BADD-26C8677C0AC6}" type="parTrans" cxnId="{BCDB94AE-DDB8-4E05-B283-D03CD16D69E6}">
      <dgm:prSet/>
      <dgm:spPr/>
      <dgm:t>
        <a:bodyPr/>
        <a:lstStyle/>
        <a:p>
          <a:endParaRPr lang="en-US"/>
        </a:p>
      </dgm:t>
    </dgm:pt>
    <dgm:pt modelId="{CA882836-F616-49A9-AE65-95CAA377C47A}" type="sibTrans" cxnId="{BCDB94AE-DDB8-4E05-B283-D03CD16D69E6}">
      <dgm:prSet/>
      <dgm:spPr/>
      <dgm:t>
        <a:bodyPr/>
        <a:lstStyle/>
        <a:p>
          <a:endParaRPr lang="en-US"/>
        </a:p>
      </dgm:t>
    </dgm:pt>
    <dgm:pt modelId="{643211C9-47DB-476A-B6DC-9FE67C3F6184}">
      <dgm:prSet custT="1"/>
      <dgm:spPr/>
      <dgm:t>
        <a:bodyPr/>
        <a:lstStyle/>
        <a:p>
          <a:pPr rtl="0"/>
          <a:r>
            <a:rPr lang="en-US" sz="2400" b="1" dirty="0"/>
            <a:t>State governments can choose to cover extensive, limited, or no adult dental care in Medicaid.</a:t>
          </a:r>
          <a:endParaRPr lang="en-US" sz="2400" dirty="0"/>
        </a:p>
      </dgm:t>
    </dgm:pt>
    <dgm:pt modelId="{21F43811-E6F9-4DCB-9A35-93DB5997758E}" type="parTrans" cxnId="{7CAB1CC5-27DB-4C25-9971-D6B25BF685CA}">
      <dgm:prSet/>
      <dgm:spPr/>
      <dgm:t>
        <a:bodyPr/>
        <a:lstStyle/>
        <a:p>
          <a:endParaRPr lang="en-US"/>
        </a:p>
      </dgm:t>
    </dgm:pt>
    <dgm:pt modelId="{05C5B3C5-C054-4895-BB15-4B1EC91C32B4}" type="sibTrans" cxnId="{7CAB1CC5-27DB-4C25-9971-D6B25BF685CA}">
      <dgm:prSet/>
      <dgm:spPr/>
      <dgm:t>
        <a:bodyPr/>
        <a:lstStyle/>
        <a:p>
          <a:endParaRPr lang="en-US"/>
        </a:p>
      </dgm:t>
    </dgm:pt>
    <dgm:pt modelId="{6879D88D-41CB-4140-A068-FDF392FAF7A9}" type="pres">
      <dgm:prSet presAssocID="{FECEB9F7-D984-4456-88B6-BCBC5C180212}" presName="Name0" presStyleCnt="0">
        <dgm:presLayoutVars>
          <dgm:dir/>
          <dgm:resizeHandles val="exact"/>
        </dgm:presLayoutVars>
      </dgm:prSet>
      <dgm:spPr/>
    </dgm:pt>
    <dgm:pt modelId="{5C88724E-1685-4514-80A3-473CD69852CF}" type="pres">
      <dgm:prSet presAssocID="{CEB6D9AE-70FC-4E31-87AC-103149C92C05}" presName="node" presStyleLbl="node1" presStyleIdx="0" presStyleCnt="3" custScaleY="257367">
        <dgm:presLayoutVars>
          <dgm:bulletEnabled val="1"/>
        </dgm:presLayoutVars>
      </dgm:prSet>
      <dgm:spPr/>
    </dgm:pt>
    <dgm:pt modelId="{663D8427-E3C6-4571-8D35-4B5C640A3C84}" type="pres">
      <dgm:prSet presAssocID="{FF8ED829-04B9-4CEB-B27B-886AFB26DEA6}" presName="sibTrans" presStyleLbl="sibTrans2D1" presStyleIdx="0" presStyleCnt="2"/>
      <dgm:spPr/>
    </dgm:pt>
    <dgm:pt modelId="{10A61F0B-DB27-4D0B-8D2B-A04194019845}" type="pres">
      <dgm:prSet presAssocID="{FF8ED829-04B9-4CEB-B27B-886AFB26DEA6}" presName="connectorText" presStyleLbl="sibTrans2D1" presStyleIdx="0" presStyleCnt="2"/>
      <dgm:spPr/>
    </dgm:pt>
    <dgm:pt modelId="{2CC50D8F-D553-40EB-8696-C7EB8EA854BC}" type="pres">
      <dgm:prSet presAssocID="{643211C9-47DB-476A-B6DC-9FE67C3F6184}" presName="node" presStyleLbl="node1" presStyleIdx="1" presStyleCnt="3" custScaleX="110368" custScaleY="220763">
        <dgm:presLayoutVars>
          <dgm:bulletEnabled val="1"/>
        </dgm:presLayoutVars>
      </dgm:prSet>
      <dgm:spPr/>
    </dgm:pt>
    <dgm:pt modelId="{2D3D9D61-38BD-4CEB-8E11-C28E0DC4ACD5}" type="pres">
      <dgm:prSet presAssocID="{05C5B3C5-C054-4895-BB15-4B1EC91C32B4}" presName="sibTrans" presStyleLbl="sibTrans2D1" presStyleIdx="1" presStyleCnt="2"/>
      <dgm:spPr/>
    </dgm:pt>
    <dgm:pt modelId="{D11E515A-C2F3-40DB-B821-9F4630C4495F}" type="pres">
      <dgm:prSet presAssocID="{05C5B3C5-C054-4895-BB15-4B1EC91C32B4}" presName="connectorText" presStyleLbl="sibTrans2D1" presStyleIdx="1" presStyleCnt="2"/>
      <dgm:spPr/>
    </dgm:pt>
    <dgm:pt modelId="{B620EBBD-458A-4773-8376-0297CE645F1F}" type="pres">
      <dgm:prSet presAssocID="{AFFDBEF4-9236-49A5-BE0A-DDFEF4904506}" presName="node" presStyleLbl="node1" presStyleIdx="2" presStyleCnt="3" custScaleY="160763">
        <dgm:presLayoutVars>
          <dgm:bulletEnabled val="1"/>
        </dgm:presLayoutVars>
      </dgm:prSet>
      <dgm:spPr/>
    </dgm:pt>
  </dgm:ptLst>
  <dgm:cxnLst>
    <dgm:cxn modelId="{C66B5904-7AD9-4013-A35C-A8136EE4CAB4}" type="presOf" srcId="{CEB6D9AE-70FC-4E31-87AC-103149C92C05}" destId="{5C88724E-1685-4514-80A3-473CD69852CF}" srcOrd="0" destOrd="0" presId="urn:microsoft.com/office/officeart/2005/8/layout/process1"/>
    <dgm:cxn modelId="{6E672430-73B4-4CE3-9C5E-DC6D94522C48}" type="presOf" srcId="{05C5B3C5-C054-4895-BB15-4B1EC91C32B4}" destId="{D11E515A-C2F3-40DB-B821-9F4630C4495F}" srcOrd="1" destOrd="0" presId="urn:microsoft.com/office/officeart/2005/8/layout/process1"/>
    <dgm:cxn modelId="{CCF17F37-549F-4171-9B74-FD65B5B57B3E}" type="presOf" srcId="{643211C9-47DB-476A-B6DC-9FE67C3F6184}" destId="{2CC50D8F-D553-40EB-8696-C7EB8EA854BC}" srcOrd="0" destOrd="0" presId="urn:microsoft.com/office/officeart/2005/8/layout/process1"/>
    <dgm:cxn modelId="{5A78DB5E-AD18-4FF4-AE48-700915B45160}" type="presOf" srcId="{05C5B3C5-C054-4895-BB15-4B1EC91C32B4}" destId="{2D3D9D61-38BD-4CEB-8E11-C28E0DC4ACD5}" srcOrd="0" destOrd="0" presId="urn:microsoft.com/office/officeart/2005/8/layout/process1"/>
    <dgm:cxn modelId="{11350978-011A-4191-B918-8B67FE3A8978}" type="presOf" srcId="{FECEB9F7-D984-4456-88B6-BCBC5C180212}" destId="{6879D88D-41CB-4140-A068-FDF392FAF7A9}" srcOrd="0" destOrd="0" presId="urn:microsoft.com/office/officeart/2005/8/layout/process1"/>
    <dgm:cxn modelId="{EE5F0B59-2316-40D0-A5C6-D07AF93E9592}" type="presOf" srcId="{FF8ED829-04B9-4CEB-B27B-886AFB26DEA6}" destId="{10A61F0B-DB27-4D0B-8D2B-A04194019845}" srcOrd="1" destOrd="0" presId="urn:microsoft.com/office/officeart/2005/8/layout/process1"/>
    <dgm:cxn modelId="{0BB5CBA1-B694-4C6F-BF4B-624F3F7B8170}" type="presOf" srcId="{FF8ED829-04B9-4CEB-B27B-886AFB26DEA6}" destId="{663D8427-E3C6-4571-8D35-4B5C640A3C84}" srcOrd="0" destOrd="0" presId="urn:microsoft.com/office/officeart/2005/8/layout/process1"/>
    <dgm:cxn modelId="{BCDB94AE-DDB8-4E05-B283-D03CD16D69E6}" srcId="{FECEB9F7-D984-4456-88B6-BCBC5C180212}" destId="{AFFDBEF4-9236-49A5-BE0A-DDFEF4904506}" srcOrd="2" destOrd="0" parTransId="{0A425C7C-D601-43BA-BADD-26C8677C0AC6}" sibTransId="{CA882836-F616-49A9-AE65-95CAA377C47A}"/>
    <dgm:cxn modelId="{7CAB1CC5-27DB-4C25-9971-D6B25BF685CA}" srcId="{FECEB9F7-D984-4456-88B6-BCBC5C180212}" destId="{643211C9-47DB-476A-B6DC-9FE67C3F6184}" srcOrd="1" destOrd="0" parTransId="{21F43811-E6F9-4DCB-9A35-93DB5997758E}" sibTransId="{05C5B3C5-C054-4895-BB15-4B1EC91C32B4}"/>
    <dgm:cxn modelId="{B02A60D2-557B-4D0B-87D5-10C5661FE9B5}" type="presOf" srcId="{AFFDBEF4-9236-49A5-BE0A-DDFEF4904506}" destId="{B620EBBD-458A-4773-8376-0297CE645F1F}" srcOrd="0" destOrd="0" presId="urn:microsoft.com/office/officeart/2005/8/layout/process1"/>
    <dgm:cxn modelId="{62BD97D3-5A11-44DE-8116-C28FC7BBEF68}" srcId="{FECEB9F7-D984-4456-88B6-BCBC5C180212}" destId="{CEB6D9AE-70FC-4E31-87AC-103149C92C05}" srcOrd="0" destOrd="0" parTransId="{7C74F84D-0D80-4DBC-BC4B-08490F6E8E36}" sibTransId="{FF8ED829-04B9-4CEB-B27B-886AFB26DEA6}"/>
    <dgm:cxn modelId="{274CAE60-D72D-4237-A7E7-32D3134FF898}" type="presParOf" srcId="{6879D88D-41CB-4140-A068-FDF392FAF7A9}" destId="{5C88724E-1685-4514-80A3-473CD69852CF}" srcOrd="0" destOrd="0" presId="urn:microsoft.com/office/officeart/2005/8/layout/process1"/>
    <dgm:cxn modelId="{E662D5D0-04D6-4C01-8DE4-5591D6947669}" type="presParOf" srcId="{6879D88D-41CB-4140-A068-FDF392FAF7A9}" destId="{663D8427-E3C6-4571-8D35-4B5C640A3C84}" srcOrd="1" destOrd="0" presId="urn:microsoft.com/office/officeart/2005/8/layout/process1"/>
    <dgm:cxn modelId="{5EF4D760-B785-4EEF-9EF0-96980669C81E}" type="presParOf" srcId="{663D8427-E3C6-4571-8D35-4B5C640A3C84}" destId="{10A61F0B-DB27-4D0B-8D2B-A04194019845}" srcOrd="0" destOrd="0" presId="urn:microsoft.com/office/officeart/2005/8/layout/process1"/>
    <dgm:cxn modelId="{CA30149F-FE63-41F6-BA99-B5534FF3E192}" type="presParOf" srcId="{6879D88D-41CB-4140-A068-FDF392FAF7A9}" destId="{2CC50D8F-D553-40EB-8696-C7EB8EA854BC}" srcOrd="2" destOrd="0" presId="urn:microsoft.com/office/officeart/2005/8/layout/process1"/>
    <dgm:cxn modelId="{F95FED39-5569-465E-BE20-27955E95DC8C}" type="presParOf" srcId="{6879D88D-41CB-4140-A068-FDF392FAF7A9}" destId="{2D3D9D61-38BD-4CEB-8E11-C28E0DC4ACD5}" srcOrd="3" destOrd="0" presId="urn:microsoft.com/office/officeart/2005/8/layout/process1"/>
    <dgm:cxn modelId="{C6FB4134-71C2-43E6-B93E-D3B67F0B19C7}" type="presParOf" srcId="{2D3D9D61-38BD-4CEB-8E11-C28E0DC4ACD5}" destId="{D11E515A-C2F3-40DB-B821-9F4630C4495F}" srcOrd="0" destOrd="0" presId="urn:microsoft.com/office/officeart/2005/8/layout/process1"/>
    <dgm:cxn modelId="{6C138198-7140-4965-AF21-89CB6F3EA73F}" type="presParOf" srcId="{6879D88D-41CB-4140-A068-FDF392FAF7A9}" destId="{B620EBBD-458A-4773-8376-0297CE645F1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82637-E145-4411-9B46-6A500D8B481C}" type="doc">
      <dgm:prSet loTypeId="urn:microsoft.com/office/officeart/2005/8/layout/venn1" loCatId="relationship" qsTypeId="urn:microsoft.com/office/officeart/2005/8/quickstyle/simple1" qsCatId="simple" csTypeId="urn:microsoft.com/office/officeart/2005/8/colors/accent1_2" csCatId="accent1" phldr="1"/>
      <dgm:spPr/>
    </dgm:pt>
    <dgm:pt modelId="{D0F5C827-00F8-46EE-B2D5-BA8754CCC628}">
      <dgm:prSet custT="1"/>
      <dgm:spPr>
        <a:solidFill>
          <a:schemeClr val="accent1">
            <a:lumMod val="60000"/>
            <a:lumOff val="40000"/>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itchFamily="34" charset="0"/>
            </a:rPr>
            <a:t>Teeth</a:t>
          </a:r>
        </a:p>
      </dgm:t>
    </dgm:pt>
    <dgm:pt modelId="{774C81BE-72CB-4953-ABB5-D873E27C2362}" type="parTrans" cxnId="{381774D8-EE27-44D4-9F60-100094B3F02F}">
      <dgm:prSet/>
      <dgm:spPr/>
      <dgm:t>
        <a:bodyPr/>
        <a:lstStyle/>
        <a:p>
          <a:endParaRPr lang="en-US"/>
        </a:p>
      </dgm:t>
    </dgm:pt>
    <dgm:pt modelId="{34E0A9E0-441E-4A12-B9C7-455C185BD424}" type="sibTrans" cxnId="{381774D8-EE27-44D4-9F60-100094B3F02F}">
      <dgm:prSet/>
      <dgm:spPr/>
      <dgm:t>
        <a:bodyPr/>
        <a:lstStyle/>
        <a:p>
          <a:endParaRPr lang="en-US"/>
        </a:p>
      </dgm:t>
    </dgm:pt>
    <dgm:pt modelId="{17FE4BE8-C14F-4793-A854-31066C0B2EC3}">
      <dgm:prSet custT="1"/>
      <dgm:spPr>
        <a:solidFill>
          <a:schemeClr val="tx2">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itchFamily="34" charset="0"/>
            </a:rPr>
            <a:t>Bacteria </a:t>
          </a:r>
        </a:p>
      </dgm:t>
    </dgm:pt>
    <dgm:pt modelId="{5FB20592-1457-4030-A655-23BFE8D04E72}" type="parTrans" cxnId="{0DE0F749-E121-4526-9C18-41379A97368D}">
      <dgm:prSet/>
      <dgm:spPr/>
      <dgm:t>
        <a:bodyPr/>
        <a:lstStyle/>
        <a:p>
          <a:endParaRPr lang="en-US"/>
        </a:p>
      </dgm:t>
    </dgm:pt>
    <dgm:pt modelId="{2F333C35-63DD-4279-B95C-89264EE03179}" type="sibTrans" cxnId="{0DE0F749-E121-4526-9C18-41379A97368D}">
      <dgm:prSet/>
      <dgm:spPr/>
      <dgm:t>
        <a:bodyPr/>
        <a:lstStyle/>
        <a:p>
          <a:endParaRPr lang="en-US"/>
        </a:p>
      </dgm:t>
    </dgm:pt>
    <dgm:pt modelId="{4748BA06-C557-5047-934E-FE69568826AF}">
      <dgm:prSet custT="1"/>
      <dgm:spPr>
        <a:solidFill>
          <a:schemeClr val="accent1">
            <a:lumMod val="60000"/>
            <a:lumOff val="40000"/>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itchFamily="34" charset="0"/>
            </a:rPr>
            <a:t>Carbohydrate</a:t>
          </a:r>
        </a:p>
      </dgm:t>
    </dgm:pt>
    <dgm:pt modelId="{4E68ABC7-F571-F04E-BC68-6353C416AE07}" type="parTrans" cxnId="{ACDD6C31-4AC8-0D4C-8419-F6A198B663A3}">
      <dgm:prSet/>
      <dgm:spPr/>
      <dgm:t>
        <a:bodyPr/>
        <a:lstStyle/>
        <a:p>
          <a:endParaRPr lang="en-US"/>
        </a:p>
      </dgm:t>
    </dgm:pt>
    <dgm:pt modelId="{65061821-611A-8A48-B888-B9C3DABE6FE1}" type="sibTrans" cxnId="{ACDD6C31-4AC8-0D4C-8419-F6A198B663A3}">
      <dgm:prSet/>
      <dgm:spPr/>
      <dgm:t>
        <a:bodyPr/>
        <a:lstStyle/>
        <a:p>
          <a:endParaRPr lang="en-US"/>
        </a:p>
      </dgm:t>
    </dgm:pt>
    <dgm:pt modelId="{FB80FC24-1287-4D8D-A2A2-09E5B4D5CB82}" type="pres">
      <dgm:prSet presAssocID="{94782637-E145-4411-9B46-6A500D8B481C}" presName="compositeShape" presStyleCnt="0">
        <dgm:presLayoutVars>
          <dgm:chMax val="7"/>
          <dgm:dir/>
          <dgm:resizeHandles val="exact"/>
        </dgm:presLayoutVars>
      </dgm:prSet>
      <dgm:spPr/>
    </dgm:pt>
    <dgm:pt modelId="{734A1041-AD17-40B9-AF70-6FB802490AD9}" type="pres">
      <dgm:prSet presAssocID="{D0F5C827-00F8-46EE-B2D5-BA8754CCC628}" presName="circ1" presStyleLbl="vennNode1" presStyleIdx="0" presStyleCnt="3" custLinFactNeighborX="-453" custLinFactNeighborY="-721"/>
      <dgm:spPr/>
    </dgm:pt>
    <dgm:pt modelId="{B60170BE-B241-4A2F-AFE1-A53A0C45E4C8}" type="pres">
      <dgm:prSet presAssocID="{D0F5C827-00F8-46EE-B2D5-BA8754CCC628}" presName="circ1Tx" presStyleLbl="revTx" presStyleIdx="0" presStyleCnt="0">
        <dgm:presLayoutVars>
          <dgm:chMax val="0"/>
          <dgm:chPref val="0"/>
          <dgm:bulletEnabled val="1"/>
        </dgm:presLayoutVars>
      </dgm:prSet>
      <dgm:spPr/>
    </dgm:pt>
    <dgm:pt modelId="{8FC31549-8002-1242-BF8E-3B3D8854CFD4}" type="pres">
      <dgm:prSet presAssocID="{4748BA06-C557-5047-934E-FE69568826AF}" presName="circ2" presStyleLbl="vennNode1" presStyleIdx="1" presStyleCnt="3"/>
      <dgm:spPr/>
    </dgm:pt>
    <dgm:pt modelId="{05BB01C9-B512-414B-8248-0118940D6FD2}" type="pres">
      <dgm:prSet presAssocID="{4748BA06-C557-5047-934E-FE69568826AF}" presName="circ2Tx" presStyleLbl="revTx" presStyleIdx="0" presStyleCnt="0">
        <dgm:presLayoutVars>
          <dgm:chMax val="0"/>
          <dgm:chPref val="0"/>
          <dgm:bulletEnabled val="1"/>
        </dgm:presLayoutVars>
      </dgm:prSet>
      <dgm:spPr/>
    </dgm:pt>
    <dgm:pt modelId="{9A19444E-5195-C54D-9D8E-3455983740B3}" type="pres">
      <dgm:prSet presAssocID="{17FE4BE8-C14F-4793-A854-31066C0B2EC3}" presName="circ3" presStyleLbl="vennNode1" presStyleIdx="2" presStyleCnt="3" custLinFactNeighborX="467" custLinFactNeighborY="767"/>
      <dgm:spPr/>
    </dgm:pt>
    <dgm:pt modelId="{E939B23E-8B43-8640-B932-050C890B553E}" type="pres">
      <dgm:prSet presAssocID="{17FE4BE8-C14F-4793-A854-31066C0B2EC3}" presName="circ3Tx" presStyleLbl="revTx" presStyleIdx="0" presStyleCnt="0">
        <dgm:presLayoutVars>
          <dgm:chMax val="0"/>
          <dgm:chPref val="0"/>
          <dgm:bulletEnabled val="1"/>
        </dgm:presLayoutVars>
      </dgm:prSet>
      <dgm:spPr/>
    </dgm:pt>
  </dgm:ptLst>
  <dgm:cxnLst>
    <dgm:cxn modelId="{A9B69E15-E465-DB44-9B6B-9619B4115921}" type="presOf" srcId="{4748BA06-C557-5047-934E-FE69568826AF}" destId="{05BB01C9-B512-414B-8248-0118940D6FD2}" srcOrd="1" destOrd="0" presId="urn:microsoft.com/office/officeart/2005/8/layout/venn1"/>
    <dgm:cxn modelId="{F1640A1B-D3CC-184D-823C-0E68F142FC9F}" type="presOf" srcId="{D0F5C827-00F8-46EE-B2D5-BA8754CCC628}" destId="{B60170BE-B241-4A2F-AFE1-A53A0C45E4C8}" srcOrd="1" destOrd="0" presId="urn:microsoft.com/office/officeart/2005/8/layout/venn1"/>
    <dgm:cxn modelId="{ACDD6C31-4AC8-0D4C-8419-F6A198B663A3}" srcId="{94782637-E145-4411-9B46-6A500D8B481C}" destId="{4748BA06-C557-5047-934E-FE69568826AF}" srcOrd="1" destOrd="0" parTransId="{4E68ABC7-F571-F04E-BC68-6353C416AE07}" sibTransId="{65061821-611A-8A48-B888-B9C3DABE6FE1}"/>
    <dgm:cxn modelId="{8FA16835-BD02-014C-B07A-280FB5636F4E}" type="presOf" srcId="{94782637-E145-4411-9B46-6A500D8B481C}" destId="{FB80FC24-1287-4D8D-A2A2-09E5B4D5CB82}" srcOrd="0" destOrd="0" presId="urn:microsoft.com/office/officeart/2005/8/layout/venn1"/>
    <dgm:cxn modelId="{2FC42B38-C68A-0E42-8BC4-AA44848C2F8D}" type="presOf" srcId="{D0F5C827-00F8-46EE-B2D5-BA8754CCC628}" destId="{734A1041-AD17-40B9-AF70-6FB802490AD9}" srcOrd="0" destOrd="0" presId="urn:microsoft.com/office/officeart/2005/8/layout/venn1"/>
    <dgm:cxn modelId="{CBFFB741-AEAF-264B-80E6-B96EA4F4D2B4}" type="presOf" srcId="{17FE4BE8-C14F-4793-A854-31066C0B2EC3}" destId="{E939B23E-8B43-8640-B932-050C890B553E}" srcOrd="1" destOrd="0" presId="urn:microsoft.com/office/officeart/2005/8/layout/venn1"/>
    <dgm:cxn modelId="{0DE0F749-E121-4526-9C18-41379A97368D}" srcId="{94782637-E145-4411-9B46-6A500D8B481C}" destId="{17FE4BE8-C14F-4793-A854-31066C0B2EC3}" srcOrd="2" destOrd="0" parTransId="{5FB20592-1457-4030-A655-23BFE8D04E72}" sibTransId="{2F333C35-63DD-4279-B95C-89264EE03179}"/>
    <dgm:cxn modelId="{A8591D58-BD00-5340-BEF2-207A6539E1DD}" type="presOf" srcId="{17FE4BE8-C14F-4793-A854-31066C0B2EC3}" destId="{9A19444E-5195-C54D-9D8E-3455983740B3}" srcOrd="0" destOrd="0" presId="urn:microsoft.com/office/officeart/2005/8/layout/venn1"/>
    <dgm:cxn modelId="{E848A0A6-08EF-9D46-9FDC-F20C68E5AF14}" type="presOf" srcId="{4748BA06-C557-5047-934E-FE69568826AF}" destId="{8FC31549-8002-1242-BF8E-3B3D8854CFD4}" srcOrd="0" destOrd="0" presId="urn:microsoft.com/office/officeart/2005/8/layout/venn1"/>
    <dgm:cxn modelId="{381774D8-EE27-44D4-9F60-100094B3F02F}" srcId="{94782637-E145-4411-9B46-6A500D8B481C}" destId="{D0F5C827-00F8-46EE-B2D5-BA8754CCC628}" srcOrd="0" destOrd="0" parTransId="{774C81BE-72CB-4953-ABB5-D873E27C2362}" sibTransId="{34E0A9E0-441E-4A12-B9C7-455C185BD424}"/>
    <dgm:cxn modelId="{84E97156-714A-2048-8D9C-7EA6B2A00196}" type="presParOf" srcId="{FB80FC24-1287-4D8D-A2A2-09E5B4D5CB82}" destId="{734A1041-AD17-40B9-AF70-6FB802490AD9}" srcOrd="0" destOrd="0" presId="urn:microsoft.com/office/officeart/2005/8/layout/venn1"/>
    <dgm:cxn modelId="{87FF92D7-2E99-094E-9597-D75DF6C148B7}" type="presParOf" srcId="{FB80FC24-1287-4D8D-A2A2-09E5B4D5CB82}" destId="{B60170BE-B241-4A2F-AFE1-A53A0C45E4C8}" srcOrd="1" destOrd="0" presId="urn:microsoft.com/office/officeart/2005/8/layout/venn1"/>
    <dgm:cxn modelId="{57953CD4-D36E-3446-9117-3DC59A1D4183}" type="presParOf" srcId="{FB80FC24-1287-4D8D-A2A2-09E5B4D5CB82}" destId="{8FC31549-8002-1242-BF8E-3B3D8854CFD4}" srcOrd="2" destOrd="0" presId="urn:microsoft.com/office/officeart/2005/8/layout/venn1"/>
    <dgm:cxn modelId="{0DC1DEC9-B429-5645-B18A-2FAA4B6311B3}" type="presParOf" srcId="{FB80FC24-1287-4D8D-A2A2-09E5B4D5CB82}" destId="{05BB01C9-B512-414B-8248-0118940D6FD2}" srcOrd="3" destOrd="0" presId="urn:microsoft.com/office/officeart/2005/8/layout/venn1"/>
    <dgm:cxn modelId="{538B8832-B90E-864A-BF21-261FB0976F6B}" type="presParOf" srcId="{FB80FC24-1287-4D8D-A2A2-09E5B4D5CB82}" destId="{9A19444E-5195-C54D-9D8E-3455983740B3}" srcOrd="4" destOrd="0" presId="urn:microsoft.com/office/officeart/2005/8/layout/venn1"/>
    <dgm:cxn modelId="{7ABF4ED1-74DA-B64C-80A3-40801204B06E}" type="presParOf" srcId="{FB80FC24-1287-4D8D-A2A2-09E5B4D5CB82}" destId="{E939B23E-8B43-8640-B932-050C890B553E}"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E12B1A-A04E-4AAD-874D-532505144D97}" type="doc">
      <dgm:prSet loTypeId="urn:microsoft.com/office/officeart/2005/8/layout/cycle2" loCatId="cycle" qsTypeId="urn:microsoft.com/office/officeart/2005/8/quickstyle/simple5" qsCatId="simple" csTypeId="urn:microsoft.com/office/officeart/2005/8/colors/accent0_3" csCatId="mainScheme" phldr="1"/>
      <dgm:spPr/>
      <dgm:t>
        <a:bodyPr/>
        <a:lstStyle/>
        <a:p>
          <a:endParaRPr lang="en-US"/>
        </a:p>
      </dgm:t>
    </dgm:pt>
    <dgm:pt modelId="{261688D6-990C-40CA-A206-05F5975A015A}">
      <dgm:prSet phldrT="[Text]" custT="1"/>
      <dgm:spPr/>
      <dgm:t>
        <a:bodyPr/>
        <a:lstStyle/>
        <a:p>
          <a:r>
            <a:rPr lang="en-US" sz="2000" dirty="0"/>
            <a:t>Gum disease worsens diabetes control</a:t>
          </a:r>
        </a:p>
      </dgm:t>
    </dgm:pt>
    <dgm:pt modelId="{7456645F-A496-426D-9A3D-7C104DD76E82}" type="parTrans" cxnId="{B54BAC2A-5333-42DA-965D-0971BD0992D3}">
      <dgm:prSet/>
      <dgm:spPr/>
      <dgm:t>
        <a:bodyPr/>
        <a:lstStyle/>
        <a:p>
          <a:endParaRPr lang="en-US"/>
        </a:p>
      </dgm:t>
    </dgm:pt>
    <dgm:pt modelId="{846425E5-990F-4BDD-B27C-B171C9580B49}" type="sibTrans" cxnId="{B54BAC2A-5333-42DA-965D-0971BD0992D3}">
      <dgm:prSet/>
      <dgm:spPr/>
      <dgm:t>
        <a:bodyPr/>
        <a:lstStyle/>
        <a:p>
          <a:endParaRPr lang="en-US"/>
        </a:p>
      </dgm:t>
    </dgm:pt>
    <dgm:pt modelId="{B4868156-08D2-45A5-A734-E21C00124B5A}">
      <dgm:prSet phldrT="[Text]" custT="1"/>
      <dgm:spPr/>
      <dgm:t>
        <a:bodyPr/>
        <a:lstStyle/>
        <a:p>
          <a:r>
            <a:rPr lang="en-US" sz="2000" dirty="0"/>
            <a:t>Severe gum disease increases risk of developing diabetes</a:t>
          </a:r>
        </a:p>
      </dgm:t>
    </dgm:pt>
    <dgm:pt modelId="{26FF27C0-CD78-4279-935E-9C59510BE7C8}" type="parTrans" cxnId="{97C783B8-C75F-4008-B95E-CFC9FC27AB86}">
      <dgm:prSet/>
      <dgm:spPr/>
      <dgm:t>
        <a:bodyPr/>
        <a:lstStyle/>
        <a:p>
          <a:endParaRPr lang="en-US"/>
        </a:p>
      </dgm:t>
    </dgm:pt>
    <dgm:pt modelId="{80722933-BF03-494D-A658-EFAA2DC48704}" type="sibTrans" cxnId="{97C783B8-C75F-4008-B95E-CFC9FC27AB86}">
      <dgm:prSet/>
      <dgm:spPr/>
      <dgm:t>
        <a:bodyPr/>
        <a:lstStyle/>
        <a:p>
          <a:endParaRPr lang="en-US"/>
        </a:p>
      </dgm:t>
    </dgm:pt>
    <dgm:pt modelId="{84A8E776-D1A4-47B4-ABDC-E6E9EF481F58}">
      <dgm:prSet phldrT="[Text]" custT="1"/>
      <dgm:spPr/>
      <dgm:t>
        <a:bodyPr/>
        <a:lstStyle/>
        <a:p>
          <a:r>
            <a:rPr lang="en-US" sz="2000" dirty="0"/>
            <a:t>Poor diabetes control increases risk of severe gum disease </a:t>
          </a:r>
        </a:p>
      </dgm:t>
    </dgm:pt>
    <dgm:pt modelId="{EA9873DC-6B07-4507-ACBC-D2D74FB4084F}" type="parTrans" cxnId="{5918951D-D220-4991-B1C2-A998A22FB35F}">
      <dgm:prSet/>
      <dgm:spPr/>
      <dgm:t>
        <a:bodyPr/>
        <a:lstStyle/>
        <a:p>
          <a:endParaRPr lang="en-US"/>
        </a:p>
      </dgm:t>
    </dgm:pt>
    <dgm:pt modelId="{3BE91884-BA9A-45C0-9049-49EEF70FDBFF}" type="sibTrans" cxnId="{5918951D-D220-4991-B1C2-A998A22FB35F}">
      <dgm:prSet/>
      <dgm:spPr/>
      <dgm:t>
        <a:bodyPr/>
        <a:lstStyle/>
        <a:p>
          <a:endParaRPr lang="en-US"/>
        </a:p>
      </dgm:t>
    </dgm:pt>
    <dgm:pt modelId="{79C97E4C-C1DC-4C84-9152-C4AEC1EEBF05}" type="pres">
      <dgm:prSet presAssocID="{1CE12B1A-A04E-4AAD-874D-532505144D97}" presName="cycle" presStyleCnt="0">
        <dgm:presLayoutVars>
          <dgm:dir/>
          <dgm:resizeHandles val="exact"/>
        </dgm:presLayoutVars>
      </dgm:prSet>
      <dgm:spPr/>
    </dgm:pt>
    <dgm:pt modelId="{62C04240-0969-46E2-9B20-44CA3BEFEEE1}" type="pres">
      <dgm:prSet presAssocID="{261688D6-990C-40CA-A206-05F5975A015A}" presName="node" presStyleLbl="node1" presStyleIdx="0" presStyleCnt="3" custScaleX="117923" custRadScaleRad="99054" custRadScaleInc="-4254">
        <dgm:presLayoutVars>
          <dgm:bulletEnabled val="1"/>
        </dgm:presLayoutVars>
      </dgm:prSet>
      <dgm:spPr/>
    </dgm:pt>
    <dgm:pt modelId="{7D0D0A5F-972E-4D71-B2A6-53A5F58871B4}" type="pres">
      <dgm:prSet presAssocID="{846425E5-990F-4BDD-B27C-B171C9580B49}" presName="sibTrans" presStyleLbl="sibTrans2D1" presStyleIdx="0" presStyleCnt="3" custScaleX="155568" custScaleY="119917" custLinFactNeighborX="48744" custLinFactNeighborY="-6374"/>
      <dgm:spPr/>
    </dgm:pt>
    <dgm:pt modelId="{9DF5A487-B82D-4122-95E6-CC95EBA7F1D5}" type="pres">
      <dgm:prSet presAssocID="{846425E5-990F-4BDD-B27C-B171C9580B49}" presName="connectorText" presStyleLbl="sibTrans2D1" presStyleIdx="0" presStyleCnt="3"/>
      <dgm:spPr/>
    </dgm:pt>
    <dgm:pt modelId="{0117DFAC-30BB-4D4A-B40D-4416337016A7}" type="pres">
      <dgm:prSet presAssocID="{B4868156-08D2-45A5-A734-E21C00124B5A}" presName="node" presStyleLbl="node1" presStyleIdx="1" presStyleCnt="3" custScaleX="131120" custScaleY="103666" custRadScaleRad="99236" custRadScaleInc="-23404">
        <dgm:presLayoutVars>
          <dgm:bulletEnabled val="1"/>
        </dgm:presLayoutVars>
      </dgm:prSet>
      <dgm:spPr/>
    </dgm:pt>
    <dgm:pt modelId="{AEE93091-489F-4A7E-A667-A6D67FAA49DE}" type="pres">
      <dgm:prSet presAssocID="{80722933-BF03-494D-A658-EFAA2DC48704}" presName="sibTrans" presStyleLbl="sibTrans2D1" presStyleIdx="1" presStyleCnt="3" custScaleX="95657" custScaleY="104235" custLinFactNeighborX="-15497" custLinFactNeighborY="3044"/>
      <dgm:spPr/>
    </dgm:pt>
    <dgm:pt modelId="{1B42D682-F226-416D-B534-83C2D91FF402}" type="pres">
      <dgm:prSet presAssocID="{80722933-BF03-494D-A658-EFAA2DC48704}" presName="connectorText" presStyleLbl="sibTrans2D1" presStyleIdx="1" presStyleCnt="3"/>
      <dgm:spPr/>
    </dgm:pt>
    <dgm:pt modelId="{6092257D-884F-4090-9057-56C635C50010}" type="pres">
      <dgm:prSet presAssocID="{84A8E776-D1A4-47B4-ABDC-E6E9EF481F58}" presName="node" presStyleLbl="node1" presStyleIdx="2" presStyleCnt="3" custScaleX="124707" custScaleY="110082" custRadScaleRad="121115" custRadScaleInc="28342">
        <dgm:presLayoutVars>
          <dgm:bulletEnabled val="1"/>
        </dgm:presLayoutVars>
      </dgm:prSet>
      <dgm:spPr/>
    </dgm:pt>
    <dgm:pt modelId="{49FC2B3F-A71C-4DCE-9C06-A842758EA64E}" type="pres">
      <dgm:prSet presAssocID="{3BE91884-BA9A-45C0-9049-49EEF70FDBFF}" presName="sibTrans" presStyleLbl="sibTrans2D1" presStyleIdx="2" presStyleCnt="3" custScaleX="134928" custScaleY="99528" custLinFactNeighborX="-23670" custLinFactNeighborY="-15847"/>
      <dgm:spPr/>
    </dgm:pt>
    <dgm:pt modelId="{D7E483AD-1738-4857-8849-93E0E272BE81}" type="pres">
      <dgm:prSet presAssocID="{3BE91884-BA9A-45C0-9049-49EEF70FDBFF}" presName="connectorText" presStyleLbl="sibTrans2D1" presStyleIdx="2" presStyleCnt="3"/>
      <dgm:spPr/>
    </dgm:pt>
  </dgm:ptLst>
  <dgm:cxnLst>
    <dgm:cxn modelId="{5918951D-D220-4991-B1C2-A998A22FB35F}" srcId="{1CE12B1A-A04E-4AAD-874D-532505144D97}" destId="{84A8E776-D1A4-47B4-ABDC-E6E9EF481F58}" srcOrd="2" destOrd="0" parTransId="{EA9873DC-6B07-4507-ACBC-D2D74FB4084F}" sibTransId="{3BE91884-BA9A-45C0-9049-49EEF70FDBFF}"/>
    <dgm:cxn modelId="{B54BAC2A-5333-42DA-965D-0971BD0992D3}" srcId="{1CE12B1A-A04E-4AAD-874D-532505144D97}" destId="{261688D6-990C-40CA-A206-05F5975A015A}" srcOrd="0" destOrd="0" parTransId="{7456645F-A496-426D-9A3D-7C104DD76E82}" sibTransId="{846425E5-990F-4BDD-B27C-B171C9580B49}"/>
    <dgm:cxn modelId="{AF985733-C208-4244-8C95-5ABFC9FC3B23}" type="presOf" srcId="{3BE91884-BA9A-45C0-9049-49EEF70FDBFF}" destId="{D7E483AD-1738-4857-8849-93E0E272BE81}" srcOrd="1" destOrd="0" presId="urn:microsoft.com/office/officeart/2005/8/layout/cycle2"/>
    <dgm:cxn modelId="{A8DF2364-210D-4714-B91E-B6425F36AA51}" type="presOf" srcId="{84A8E776-D1A4-47B4-ABDC-E6E9EF481F58}" destId="{6092257D-884F-4090-9057-56C635C50010}" srcOrd="0" destOrd="0" presId="urn:microsoft.com/office/officeart/2005/8/layout/cycle2"/>
    <dgm:cxn modelId="{5ED0977B-395E-4534-BB01-CDAEEE0BA175}" type="presOf" srcId="{261688D6-990C-40CA-A206-05F5975A015A}" destId="{62C04240-0969-46E2-9B20-44CA3BEFEEE1}" srcOrd="0" destOrd="0" presId="urn:microsoft.com/office/officeart/2005/8/layout/cycle2"/>
    <dgm:cxn modelId="{D8796591-AF47-48AA-9E39-35B59BDA959F}" type="presOf" srcId="{B4868156-08D2-45A5-A734-E21C00124B5A}" destId="{0117DFAC-30BB-4D4A-B40D-4416337016A7}" srcOrd="0" destOrd="0" presId="urn:microsoft.com/office/officeart/2005/8/layout/cycle2"/>
    <dgm:cxn modelId="{9F298FA7-33DA-4D54-9C92-E9208073391C}" type="presOf" srcId="{846425E5-990F-4BDD-B27C-B171C9580B49}" destId="{9DF5A487-B82D-4122-95E6-CC95EBA7F1D5}" srcOrd="1" destOrd="0" presId="urn:microsoft.com/office/officeart/2005/8/layout/cycle2"/>
    <dgm:cxn modelId="{0B6A81B6-598B-423D-B048-99CAEB8F0A81}" type="presOf" srcId="{1CE12B1A-A04E-4AAD-874D-532505144D97}" destId="{79C97E4C-C1DC-4C84-9152-C4AEC1EEBF05}" srcOrd="0" destOrd="0" presId="urn:microsoft.com/office/officeart/2005/8/layout/cycle2"/>
    <dgm:cxn modelId="{97C783B8-C75F-4008-B95E-CFC9FC27AB86}" srcId="{1CE12B1A-A04E-4AAD-874D-532505144D97}" destId="{B4868156-08D2-45A5-A734-E21C00124B5A}" srcOrd="1" destOrd="0" parTransId="{26FF27C0-CD78-4279-935E-9C59510BE7C8}" sibTransId="{80722933-BF03-494D-A658-EFAA2DC48704}"/>
    <dgm:cxn modelId="{66DC17D5-1B58-4F5C-8452-473C89219AA7}" type="presOf" srcId="{80722933-BF03-494D-A658-EFAA2DC48704}" destId="{AEE93091-489F-4A7E-A667-A6D67FAA49DE}" srcOrd="0" destOrd="0" presId="urn:microsoft.com/office/officeart/2005/8/layout/cycle2"/>
    <dgm:cxn modelId="{7DE31DDA-AA09-46B5-881A-20709ACBEBCC}" type="presOf" srcId="{846425E5-990F-4BDD-B27C-B171C9580B49}" destId="{7D0D0A5F-972E-4D71-B2A6-53A5F58871B4}" srcOrd="0" destOrd="0" presId="urn:microsoft.com/office/officeart/2005/8/layout/cycle2"/>
    <dgm:cxn modelId="{D9A0F8F4-663F-477E-8B78-B9E0DFB1E2AF}" type="presOf" srcId="{3BE91884-BA9A-45C0-9049-49EEF70FDBFF}" destId="{49FC2B3F-A71C-4DCE-9C06-A842758EA64E}" srcOrd="0" destOrd="0" presId="urn:microsoft.com/office/officeart/2005/8/layout/cycle2"/>
    <dgm:cxn modelId="{58C36AF7-C505-45B8-9389-980C9F380D6E}" type="presOf" srcId="{80722933-BF03-494D-A658-EFAA2DC48704}" destId="{1B42D682-F226-416D-B534-83C2D91FF402}" srcOrd="1" destOrd="0" presId="urn:microsoft.com/office/officeart/2005/8/layout/cycle2"/>
    <dgm:cxn modelId="{99B2E652-7FEA-4DA5-8700-B06B7CEDFFAE}" type="presParOf" srcId="{79C97E4C-C1DC-4C84-9152-C4AEC1EEBF05}" destId="{62C04240-0969-46E2-9B20-44CA3BEFEEE1}" srcOrd="0" destOrd="0" presId="urn:microsoft.com/office/officeart/2005/8/layout/cycle2"/>
    <dgm:cxn modelId="{BEC230CA-19BB-445F-8CD1-CBF664A21E3E}" type="presParOf" srcId="{79C97E4C-C1DC-4C84-9152-C4AEC1EEBF05}" destId="{7D0D0A5F-972E-4D71-B2A6-53A5F58871B4}" srcOrd="1" destOrd="0" presId="urn:microsoft.com/office/officeart/2005/8/layout/cycle2"/>
    <dgm:cxn modelId="{4BFCED25-8EEB-477D-8646-D4E53AAA0CDB}" type="presParOf" srcId="{7D0D0A5F-972E-4D71-B2A6-53A5F58871B4}" destId="{9DF5A487-B82D-4122-95E6-CC95EBA7F1D5}" srcOrd="0" destOrd="0" presId="urn:microsoft.com/office/officeart/2005/8/layout/cycle2"/>
    <dgm:cxn modelId="{42E52DB9-84E4-40FD-BE73-E0B0FFB6DF70}" type="presParOf" srcId="{79C97E4C-C1DC-4C84-9152-C4AEC1EEBF05}" destId="{0117DFAC-30BB-4D4A-B40D-4416337016A7}" srcOrd="2" destOrd="0" presId="urn:microsoft.com/office/officeart/2005/8/layout/cycle2"/>
    <dgm:cxn modelId="{1812A57A-EEBC-4770-A83A-27DAC944D2EC}" type="presParOf" srcId="{79C97E4C-C1DC-4C84-9152-C4AEC1EEBF05}" destId="{AEE93091-489F-4A7E-A667-A6D67FAA49DE}" srcOrd="3" destOrd="0" presId="urn:microsoft.com/office/officeart/2005/8/layout/cycle2"/>
    <dgm:cxn modelId="{AB70132A-2D82-4786-9508-85E0A47E29A2}" type="presParOf" srcId="{AEE93091-489F-4A7E-A667-A6D67FAA49DE}" destId="{1B42D682-F226-416D-B534-83C2D91FF402}" srcOrd="0" destOrd="0" presId="urn:microsoft.com/office/officeart/2005/8/layout/cycle2"/>
    <dgm:cxn modelId="{B888B2B8-33F6-4766-B523-8EE10F4E9857}" type="presParOf" srcId="{79C97E4C-C1DC-4C84-9152-C4AEC1EEBF05}" destId="{6092257D-884F-4090-9057-56C635C50010}" srcOrd="4" destOrd="0" presId="urn:microsoft.com/office/officeart/2005/8/layout/cycle2"/>
    <dgm:cxn modelId="{B4E8171B-5B2B-453F-8B39-1C45AE1C5998}" type="presParOf" srcId="{79C97E4C-C1DC-4C84-9152-C4AEC1EEBF05}" destId="{49FC2B3F-A71C-4DCE-9C06-A842758EA64E}" srcOrd="5" destOrd="0" presId="urn:microsoft.com/office/officeart/2005/8/layout/cycle2"/>
    <dgm:cxn modelId="{18474FEA-16B9-45AB-A326-D263519FC2E1}" type="presParOf" srcId="{49FC2B3F-A71C-4DCE-9C06-A842758EA64E}" destId="{D7E483AD-1738-4857-8849-93E0E272BE8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8724E-1685-4514-80A3-473CD69852CF}">
      <dsp:nvSpPr>
        <dsp:cNvPr id="0" name=""/>
        <dsp:cNvSpPr/>
      </dsp:nvSpPr>
      <dsp:spPr>
        <a:xfrm>
          <a:off x="4874" y="0"/>
          <a:ext cx="2066921" cy="45899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Maybe </a:t>
          </a:r>
          <a:r>
            <a:rPr lang="en-US" sz="5400" b="1" kern="1200" dirty="0"/>
            <a:t>                        </a:t>
          </a:r>
          <a:endParaRPr lang="en-US" sz="5400" kern="1200" dirty="0"/>
        </a:p>
      </dsp:txBody>
      <dsp:txXfrm>
        <a:off x="65412" y="60538"/>
        <a:ext cx="1945845" cy="4468853"/>
      </dsp:txXfrm>
    </dsp:sp>
    <dsp:sp modelId="{663D8427-E3C6-4571-8D35-4B5C640A3C84}">
      <dsp:nvSpPr>
        <dsp:cNvPr id="0" name=""/>
        <dsp:cNvSpPr/>
      </dsp:nvSpPr>
      <dsp:spPr>
        <a:xfrm>
          <a:off x="2278487" y="2038666"/>
          <a:ext cx="438187" cy="51259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78487" y="2141185"/>
        <a:ext cx="306731" cy="307558"/>
      </dsp:txXfrm>
    </dsp:sp>
    <dsp:sp modelId="{2CC50D8F-D553-40EB-8696-C7EB8EA854BC}">
      <dsp:nvSpPr>
        <dsp:cNvPr id="0" name=""/>
        <dsp:cNvSpPr/>
      </dsp:nvSpPr>
      <dsp:spPr>
        <a:xfrm>
          <a:off x="2898564" y="326401"/>
          <a:ext cx="2281219" cy="39371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State governments can choose to cover extensive, limited, or no adult dental care in Medicaid.</a:t>
          </a:r>
          <a:endParaRPr lang="en-US" sz="2400" kern="1200" dirty="0"/>
        </a:p>
      </dsp:txBody>
      <dsp:txXfrm>
        <a:off x="2965379" y="393216"/>
        <a:ext cx="2147589" cy="3803496"/>
      </dsp:txXfrm>
    </dsp:sp>
    <dsp:sp modelId="{2D3D9D61-38BD-4CEB-8E11-C28E0DC4ACD5}">
      <dsp:nvSpPr>
        <dsp:cNvPr id="0" name=""/>
        <dsp:cNvSpPr/>
      </dsp:nvSpPr>
      <dsp:spPr>
        <a:xfrm>
          <a:off x="5386475" y="2038666"/>
          <a:ext cx="438187" cy="51259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386475" y="2141185"/>
        <a:ext cx="306731" cy="307558"/>
      </dsp:txXfrm>
    </dsp:sp>
    <dsp:sp modelId="{B620EBBD-458A-4773-8376-0297CE645F1F}">
      <dsp:nvSpPr>
        <dsp:cNvPr id="0" name=""/>
        <dsp:cNvSpPr/>
      </dsp:nvSpPr>
      <dsp:spPr>
        <a:xfrm>
          <a:off x="6006552" y="861426"/>
          <a:ext cx="2066921" cy="28670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dirty="0"/>
            <a:t>AK, CA, CT, IA, MA, MT, NJ, NM, NY, NC, ND, OH, OR, RI, WA, and WI provide the most coverage (as of 2017</a:t>
          </a:r>
          <a:r>
            <a:rPr lang="en-US" sz="2100" kern="1200" dirty="0"/>
            <a:t>).</a:t>
          </a:r>
        </a:p>
      </dsp:txBody>
      <dsp:txXfrm>
        <a:off x="6067090" y="921964"/>
        <a:ext cx="1945845" cy="274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A1041-AD17-40B9-AF70-6FB802490AD9}">
      <dsp:nvSpPr>
        <dsp:cNvPr id="0" name=""/>
        <dsp:cNvSpPr/>
      </dsp:nvSpPr>
      <dsp:spPr>
        <a:xfrm>
          <a:off x="1435484" y="33798"/>
          <a:ext cx="2480911" cy="2480911"/>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dirty="0">
              <a:ln>
                <a:noFill/>
              </a:ln>
              <a:solidFill>
                <a:schemeClr val="tx1"/>
              </a:solidFill>
              <a:effectLst/>
              <a:latin typeface="Arial" pitchFamily="34" charset="0"/>
            </a:rPr>
            <a:t>Teeth</a:t>
          </a:r>
        </a:p>
      </dsp:txBody>
      <dsp:txXfrm>
        <a:off x="1766273" y="467957"/>
        <a:ext cx="1819334" cy="1116410"/>
      </dsp:txXfrm>
    </dsp:sp>
    <dsp:sp modelId="{8FC31549-8002-1242-BF8E-3B3D8854CFD4}">
      <dsp:nvSpPr>
        <dsp:cNvPr id="0" name=""/>
        <dsp:cNvSpPr/>
      </dsp:nvSpPr>
      <dsp:spPr>
        <a:xfrm>
          <a:off x="2341918" y="1602255"/>
          <a:ext cx="2480911" cy="2480911"/>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kern="1200" cap="none" normalizeH="0" baseline="0" dirty="0">
              <a:ln>
                <a:noFill/>
              </a:ln>
              <a:solidFill>
                <a:schemeClr val="tx1"/>
              </a:solidFill>
              <a:effectLst/>
              <a:latin typeface="Arial" pitchFamily="34" charset="0"/>
            </a:rPr>
            <a:t>Carbohydrate</a:t>
          </a:r>
        </a:p>
      </dsp:txBody>
      <dsp:txXfrm>
        <a:off x="3100664" y="2243157"/>
        <a:ext cx="1488546" cy="1364501"/>
      </dsp:txXfrm>
    </dsp:sp>
    <dsp:sp modelId="{9A19444E-5195-C54D-9D8E-3455983740B3}">
      <dsp:nvSpPr>
        <dsp:cNvPr id="0" name=""/>
        <dsp:cNvSpPr/>
      </dsp:nvSpPr>
      <dsp:spPr>
        <a:xfrm>
          <a:off x="563113" y="1621283"/>
          <a:ext cx="2480911" cy="2480911"/>
        </a:xfrm>
        <a:prstGeom prst="ellipse">
          <a:avLst/>
        </a:prstGeom>
        <a:solidFill>
          <a:schemeClr val="tx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kern="1200" cap="none" normalizeH="0" baseline="0" dirty="0">
              <a:ln>
                <a:noFill/>
              </a:ln>
              <a:solidFill>
                <a:schemeClr val="tx1"/>
              </a:solidFill>
              <a:effectLst/>
              <a:latin typeface="Arial" pitchFamily="34" charset="0"/>
            </a:rPr>
            <a:t>Bacteria </a:t>
          </a:r>
        </a:p>
      </dsp:txBody>
      <dsp:txXfrm>
        <a:off x="796732" y="2262185"/>
        <a:ext cx="1488546" cy="13645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04240-0969-46E2-9B20-44CA3BEFEEE1}">
      <dsp:nvSpPr>
        <dsp:cNvPr id="0" name=""/>
        <dsp:cNvSpPr/>
      </dsp:nvSpPr>
      <dsp:spPr>
        <a:xfrm>
          <a:off x="1782395" y="-29432"/>
          <a:ext cx="2152655" cy="1825475"/>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Gum disease worsens diabetes control</a:t>
          </a:r>
        </a:p>
      </dsp:txBody>
      <dsp:txXfrm>
        <a:off x="2097644" y="237903"/>
        <a:ext cx="1522157" cy="1290805"/>
      </dsp:txXfrm>
    </dsp:sp>
    <dsp:sp modelId="{7D0D0A5F-972E-4D71-B2A6-53A5F58871B4}">
      <dsp:nvSpPr>
        <dsp:cNvPr id="0" name=""/>
        <dsp:cNvSpPr/>
      </dsp:nvSpPr>
      <dsp:spPr>
        <a:xfrm rot="3099885">
          <a:off x="3539743" y="1443931"/>
          <a:ext cx="457783" cy="738806"/>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565819" y="1537830"/>
        <a:ext cx="320448" cy="443284"/>
      </dsp:txXfrm>
    </dsp:sp>
    <dsp:sp modelId="{0117DFAC-30BB-4D4A-B40D-4416337016A7}">
      <dsp:nvSpPr>
        <dsp:cNvPr id="0" name=""/>
        <dsp:cNvSpPr/>
      </dsp:nvSpPr>
      <dsp:spPr>
        <a:xfrm>
          <a:off x="3240199" y="1933002"/>
          <a:ext cx="2393563" cy="189239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Severe gum disease increases risk of developing diabetes</a:t>
          </a:r>
        </a:p>
      </dsp:txBody>
      <dsp:txXfrm>
        <a:off x="3590728" y="2210137"/>
        <a:ext cx="1692505" cy="1338127"/>
      </dsp:txXfrm>
    </dsp:sp>
    <dsp:sp modelId="{AEE93091-489F-4A7E-A667-A6D67FAA49DE}">
      <dsp:nvSpPr>
        <dsp:cNvPr id="0" name=""/>
        <dsp:cNvSpPr/>
      </dsp:nvSpPr>
      <dsp:spPr>
        <a:xfrm rot="10800796">
          <a:off x="2449360" y="2576475"/>
          <a:ext cx="488580" cy="642189"/>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rot="10800000">
        <a:off x="2595934" y="2704930"/>
        <a:ext cx="342006" cy="385313"/>
      </dsp:txXfrm>
    </dsp:sp>
    <dsp:sp modelId="{6092257D-884F-4090-9057-56C635C50010}">
      <dsp:nvSpPr>
        <dsp:cNvPr id="0" name=""/>
        <dsp:cNvSpPr/>
      </dsp:nvSpPr>
      <dsp:spPr>
        <a:xfrm>
          <a:off x="0" y="1873677"/>
          <a:ext cx="2276496" cy="2009520"/>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Poor diabetes control increases risk of severe gum disease </a:t>
          </a:r>
        </a:p>
      </dsp:txBody>
      <dsp:txXfrm>
        <a:off x="333385" y="2167964"/>
        <a:ext cx="1609726" cy="1420946"/>
      </dsp:txXfrm>
    </dsp:sp>
    <dsp:sp modelId="{49FC2B3F-A71C-4DCE-9C06-A842758EA64E}">
      <dsp:nvSpPr>
        <dsp:cNvPr id="0" name=""/>
        <dsp:cNvSpPr/>
      </dsp:nvSpPr>
      <dsp:spPr>
        <a:xfrm rot="18646344">
          <a:off x="1726920" y="1452163"/>
          <a:ext cx="433318" cy="613190"/>
        </a:xfrm>
        <a:prstGeom prst="rightArrow">
          <a:avLst>
            <a:gd name="adj1" fmla="val 60000"/>
            <a:gd name="adj2" fmla="val 50000"/>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1749471" y="1624024"/>
        <a:ext cx="303323" cy="3679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47DD68A-F239-47AD-B11C-E4B23F7638B9}" type="datetimeFigureOut">
              <a:rPr lang="en-US" smtClean="0"/>
              <a:pPr/>
              <a:t>12/1/2023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3E77C5-40C3-44CA-8EDA-A20146C0C221}" type="slidenum">
              <a:rPr lang="en-US" smtClean="0"/>
              <a:pPr/>
              <a:t>‹#›</a:t>
            </a:fld>
            <a:endParaRPr lang="en-US" dirty="0"/>
          </a:p>
        </p:txBody>
      </p:sp>
    </p:spTree>
    <p:extLst>
      <p:ext uri="{BB962C8B-B14F-4D97-AF65-F5344CB8AC3E}">
        <p14:creationId xmlns:p14="http://schemas.microsoft.com/office/powerpoint/2010/main" val="40176042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1C4F7-8305-AA45-8CC6-C8A07E7AA80E}" type="datetimeFigureOut">
              <a:rPr lang="en-US" smtClean="0"/>
              <a:pPr/>
              <a:t>12/1/2023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BB0B88-A29F-5841-9EB5-8A2D9080139C}" type="slidenum">
              <a:rPr lang="en-US" smtClean="0"/>
              <a:pPr/>
              <a:t>‹#›</a:t>
            </a:fld>
            <a:endParaRPr lang="en-US" dirty="0"/>
          </a:p>
        </p:txBody>
      </p:sp>
    </p:spTree>
    <p:extLst>
      <p:ext uri="{BB962C8B-B14F-4D97-AF65-F5344CB8AC3E}">
        <p14:creationId xmlns:p14="http://schemas.microsoft.com/office/powerpoint/2010/main" val="1620449199"/>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tatehealthfacts.kff.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nchs/hus/sources-definitions/nhis.ht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ata.census.gov/"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oralhealth/publications/OHSR-2019-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nchs/hus/sources-definitions/nhis.htm"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cdc.gov/oralhealth/publications/OHSR-2019-index.html" TargetMode="External"/><Relationship Id="rId4" Type="http://schemas.openxmlformats.org/officeDocument/2006/relationships/hyperlink" Target="https://data.census.gov/"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idcr.nih.gov/AboutNIDCR/SurgeonGenera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dc.gov/oralhealth/pdfs_and_other_files/Oral-Health-Surveillance-Report-2019-h.pdf"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idcr.nih.gov/sites/default/files/2017-10/hck1ocv.%40www.surgeon.fullrpt.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Image Placeholder 5"/>
          <p:cNvSpPr>
            <a:spLocks noGrp="1" noRot="1" noChangeAspect="1" noTextEdit="1"/>
          </p:cNvSpPr>
          <p:nvPr>
            <p:ph type="sldImg"/>
          </p:nvPr>
        </p:nvSpPr>
        <p:spPr>
          <a:ln/>
        </p:spPr>
      </p:sp>
      <p:sp>
        <p:nvSpPr>
          <p:cNvPr id="21508"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oral health module is intended to</a:t>
            </a:r>
            <a:r>
              <a:rPr lang="en-US" baseline="0" dirty="0">
                <a:latin typeface="Arial" panose="020B0604020202020204" pitchFamily="34" charset="0"/>
                <a:cs typeface="Arial" panose="020B0604020202020204" pitchFamily="34" charset="0"/>
              </a:rPr>
              <a:t> educate </a:t>
            </a:r>
            <a:r>
              <a:rPr lang="en-US" i="0" baseline="0" dirty="0">
                <a:latin typeface="Arial" panose="020B0604020202020204" pitchFamily="34" charset="0"/>
                <a:cs typeface="Arial" panose="020B0604020202020204" pitchFamily="34" charset="0"/>
              </a:rPr>
              <a:t>all types of </a:t>
            </a:r>
            <a:r>
              <a:rPr lang="en-US" baseline="0" dirty="0">
                <a:latin typeface="Arial" panose="020B0604020202020204" pitchFamily="34" charset="0"/>
                <a:cs typeface="Arial" panose="020B0604020202020204" pitchFamily="34" charset="0"/>
              </a:rPr>
              <a:t>front line health workers who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Times New Roman"/>
                <a:cs typeface="Arial" panose="020B0604020202020204" pitchFamily="34" charset="0"/>
              </a:rPr>
              <a:t>work under different titles and in many settings who:</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Have shared culture and are trusted members of the communities they serve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Provide outreach, advocacy, patient education, care coordination, health care navigation, and social support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This workforce includes those with the following titles: community health workers</a:t>
            </a:r>
            <a:r>
              <a:rPr lang="en-US" sz="1200" baseline="0" dirty="0">
                <a:latin typeface="Arial" panose="020B0604020202020204" pitchFamily="34" charset="0"/>
                <a:cs typeface="Arial" panose="020B0604020202020204" pitchFamily="34" charset="0"/>
              </a:rPr>
              <a:t> and r</a:t>
            </a:r>
            <a:r>
              <a:rPr lang="en-US" sz="1200" dirty="0">
                <a:latin typeface="Arial" panose="020B0604020202020204" pitchFamily="34" charset="0"/>
                <a:cs typeface="Arial" panose="020B0604020202020204" pitchFamily="34" charset="0"/>
              </a:rPr>
              <a:t>epresentatives</a:t>
            </a:r>
            <a:r>
              <a:rPr lang="en-US" baseline="0" dirty="0">
                <a:latin typeface="Arial" panose="020B0604020202020204" pitchFamily="34" charset="0"/>
                <a:cs typeface="Arial" panose="020B0604020202020204" pitchFamily="34" charset="0"/>
              </a:rPr>
              <a:t>, </a:t>
            </a:r>
            <a:r>
              <a:rPr lang="en-US" baseline="0" dirty="0" err="1">
                <a:latin typeface="Arial" panose="020B0604020202020204" pitchFamily="34" charset="0"/>
                <a:cs typeface="Arial" panose="020B0604020202020204" pitchFamily="34" charset="0"/>
              </a:rPr>
              <a:t>promotores</a:t>
            </a:r>
            <a:r>
              <a:rPr lang="en-US" baseline="0" dirty="0">
                <a:latin typeface="Arial" panose="020B0604020202020204" pitchFamily="34" charset="0"/>
                <a:cs typeface="Arial" panose="020B0604020202020204" pitchFamily="34" charset="0"/>
              </a:rPr>
              <a:t> de </a:t>
            </a:r>
            <a:r>
              <a:rPr lang="en-US" baseline="0" dirty="0" err="1">
                <a:latin typeface="Arial" panose="020B0604020202020204" pitchFamily="34" charset="0"/>
                <a:cs typeface="Arial" panose="020B0604020202020204" pitchFamily="34" charset="0"/>
              </a:rPr>
              <a:t>salud</a:t>
            </a:r>
            <a:r>
              <a:rPr lang="en-US" baseline="0" dirty="0">
                <a:latin typeface="Arial" panose="020B0604020202020204" pitchFamily="34" charset="0"/>
                <a:cs typeface="Arial" panose="020B0604020202020204" pitchFamily="34" charset="0"/>
              </a:rPr>
              <a:t>, health educators</a:t>
            </a:r>
            <a:r>
              <a:rPr lang="en-US" sz="1200" kern="1200" dirty="0">
                <a:solidFill>
                  <a:schemeClr val="tx1"/>
                </a:solidFill>
                <a:effectLst/>
                <a:latin typeface="Arial" panose="020B0604020202020204" pitchFamily="34" charset="0"/>
                <a:cs typeface="Arial" panose="020B0604020202020204" pitchFamily="34" charset="0"/>
              </a:rPr>
              <a:t>, case managers, care coordinators, public health</a:t>
            </a:r>
            <a:r>
              <a:rPr lang="en-US" sz="1200" kern="1200" baseline="0" dirty="0">
                <a:solidFill>
                  <a:schemeClr val="tx1"/>
                </a:solidFill>
                <a:effectLst/>
                <a:latin typeface="Arial" panose="020B0604020202020204" pitchFamily="34" charset="0"/>
                <a:cs typeface="Arial" panose="020B0604020202020204" pitchFamily="34" charset="0"/>
              </a:rPr>
              <a:t> or </a:t>
            </a:r>
            <a:r>
              <a:rPr lang="en-US" sz="1200" kern="1200" dirty="0">
                <a:solidFill>
                  <a:schemeClr val="tx1"/>
                </a:solidFill>
                <a:effectLst/>
                <a:latin typeface="Arial" panose="020B0604020202020204" pitchFamily="34" charset="0"/>
                <a:cs typeface="Arial" panose="020B0604020202020204" pitchFamily="34" charset="0"/>
              </a:rPr>
              <a:t>community health workers or</a:t>
            </a:r>
            <a:r>
              <a:rPr lang="en-US" sz="1200" kern="1200" baseline="0" dirty="0">
                <a:solidFill>
                  <a:schemeClr val="tx1"/>
                </a:solidFill>
                <a:effectLst/>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community health advocates,</a:t>
            </a:r>
            <a:r>
              <a:rPr lang="en-US" sz="1200" kern="1200" baseline="0" dirty="0">
                <a:solidFill>
                  <a:schemeClr val="tx1"/>
                </a:solidFill>
                <a:effectLst/>
                <a:latin typeface="Arial" panose="020B0604020202020204" pitchFamily="34" charset="0"/>
                <a:cs typeface="Arial" panose="020B0604020202020204" pitchFamily="34" charset="0"/>
              </a:rPr>
              <a:t> </a:t>
            </a:r>
            <a:r>
              <a:rPr lang="en-US" sz="1200" kern="1200" dirty="0">
                <a:solidFill>
                  <a:schemeClr val="tx1"/>
                </a:solidFill>
                <a:effectLst/>
                <a:latin typeface="Arial" panose="020B0604020202020204" pitchFamily="34" charset="0"/>
                <a:cs typeface="Arial" panose="020B0604020202020204" pitchFamily="34" charset="0"/>
              </a:rPr>
              <a:t>health advisors or advocates, patient navigators</a:t>
            </a:r>
            <a:r>
              <a:rPr lang="en-US" sz="1200" kern="1200" baseline="0" dirty="0">
                <a:solidFill>
                  <a:schemeClr val="tx1"/>
                </a:solidFill>
                <a:effectLst/>
                <a:latin typeface="Arial" panose="020B0604020202020204" pitchFamily="34" charset="0"/>
                <a:cs typeface="Arial" panose="020B0604020202020204" pitchFamily="34" charset="0"/>
              </a:rPr>
              <a:t>, o</a:t>
            </a:r>
            <a:r>
              <a:rPr lang="en-US" sz="1200" dirty="0">
                <a:latin typeface="Arial" panose="020B0604020202020204" pitchFamily="34" charset="0"/>
                <a:cs typeface="Arial" panose="020B0604020202020204" pitchFamily="34" charset="0"/>
              </a:rPr>
              <a:t>utreach workers,</a:t>
            </a:r>
            <a:r>
              <a:rPr lang="en-US" sz="1200" baseline="0" dirty="0">
                <a:latin typeface="Arial" panose="020B0604020202020204" pitchFamily="34" charset="0"/>
                <a:cs typeface="Arial" panose="020B0604020202020204" pitchFamily="34" charset="0"/>
              </a:rPr>
              <a:t> f</a:t>
            </a:r>
            <a:r>
              <a:rPr lang="en-US" sz="1200" dirty="0">
                <a:latin typeface="Arial" panose="020B0604020202020204" pitchFamily="34" charset="0"/>
                <a:cs typeface="Arial" panose="020B0604020202020204" pitchFamily="34" charset="0"/>
              </a:rPr>
              <a:t>amily resource workers,</a:t>
            </a:r>
            <a:r>
              <a:rPr lang="en-US" sz="1200" baseline="0" dirty="0">
                <a:latin typeface="Arial" panose="020B0604020202020204" pitchFamily="34" charset="0"/>
                <a:cs typeface="Arial" panose="020B0604020202020204" pitchFamily="34" charset="0"/>
              </a:rPr>
              <a:t> and p</a:t>
            </a:r>
            <a:r>
              <a:rPr lang="en-US" sz="1200" dirty="0">
                <a:latin typeface="Arial" panose="020B0604020202020204" pitchFamily="34" charset="0"/>
                <a:cs typeface="Arial" panose="020B0604020202020204" pitchFamily="34" charset="0"/>
              </a:rPr>
              <a:t>eer health promoters.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sz="120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i="0" dirty="0">
                <a:latin typeface="Arial" panose="020B0604020202020204" pitchFamily="34" charset="0"/>
                <a:cs typeface="Arial" panose="020B0604020202020204" pitchFamily="34" charset="0"/>
              </a:rPr>
              <a:t>This slide deck provides a basic introduction to Adult</a:t>
            </a:r>
            <a:r>
              <a:rPr lang="en-US" altLang="en-US" sz="1200" i="0" baseline="0" dirty="0">
                <a:latin typeface="Arial" panose="020B0604020202020204" pitchFamily="34" charset="0"/>
                <a:cs typeface="Arial" panose="020B0604020202020204" pitchFamily="34" charset="0"/>
              </a:rPr>
              <a:t> Oral Health.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i="0" baseline="0" dirty="0">
                <a:latin typeface="Arial" panose="020B0604020202020204" pitchFamily="34" charset="0"/>
                <a:cs typeface="Arial" panose="020B0604020202020204" pitchFamily="34" charset="0"/>
              </a:rPr>
              <a:t>Additional clinical content on adult oral health can be found in the Pregnancy and Women’s Oral Health module as well as at Smiles for Life: </a:t>
            </a:r>
            <a:r>
              <a:rPr lang="en-US" altLang="en-US" sz="1200" i="0" u="sng" baseline="0" dirty="0" err="1">
                <a:latin typeface="Arial" panose="020B0604020202020204" pitchFamily="34" charset="0"/>
                <a:cs typeface="Arial" panose="020B0604020202020204" pitchFamily="34" charset="0"/>
              </a:rPr>
              <a:t>www.smilesforlifeoralhealth.org</a:t>
            </a:r>
            <a:r>
              <a:rPr lang="en-US" altLang="en-US" sz="1200" i="0" u="sng" baseline="0" dirty="0">
                <a:latin typeface="Arial" panose="020B0604020202020204" pitchFamily="34" charset="0"/>
                <a:cs typeface="Arial" panose="020B0604020202020204" pitchFamily="34" charset="0"/>
              </a:rPr>
              <a:t>.</a:t>
            </a:r>
            <a:r>
              <a:rPr lang="en-US" altLang="en-US" sz="1200" i="0" baseline="0" dirty="0">
                <a:latin typeface="Arial" panose="020B0604020202020204" pitchFamily="34" charset="0"/>
                <a:cs typeface="Arial" panose="020B0604020202020204" pitchFamily="34"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This slide deck may benefit</a:t>
            </a:r>
            <a:r>
              <a:rPr lang="en-US" altLang="en-US" baseline="0" dirty="0">
                <a:latin typeface="Arial" panose="020B0604020202020204" pitchFamily="34" charset="0"/>
                <a:cs typeface="Arial" panose="020B0604020202020204" pitchFamily="34" charset="0"/>
              </a:rPr>
              <a:t> from the use of interactive activities described in detail in the first FLHW module (Introductory Module) or in the FLHW Handbook. </a:t>
            </a:r>
          </a:p>
          <a:p>
            <a:r>
              <a:rPr lang="en-US" altLang="en-US" baseline="0" dirty="0">
                <a:latin typeface="Arial" panose="020B0604020202020204" pitchFamily="34" charset="0"/>
                <a:cs typeface="Arial" panose="020B0604020202020204" pitchFamily="34" charset="0"/>
              </a:rPr>
              <a:t>The activities can be used individually or collectively to support deeper personal engagement and reflection.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Smiles for Life, 4th Edition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Copyright STFM 2005-2023</a:t>
            </a:r>
            <a:endParaRPr lang="en-US" sz="1200" b="1" i="1" dirty="0">
              <a:effectLst/>
            </a:endParaRPr>
          </a:p>
          <a:p>
            <a:endParaRPr lang="en-US" altLang="en-US"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You may elect</a:t>
            </a:r>
            <a:r>
              <a:rPr lang="en-US" baseline="0" dirty="0">
                <a:latin typeface="Arial" panose="020B0604020202020204" pitchFamily="34" charset="0"/>
                <a:cs typeface="Arial" panose="020B0604020202020204" pitchFamily="34" charset="0"/>
              </a:rPr>
              <a:t> to hide slides if you have time constraints or feel they do not add value to your presentation. </a:t>
            </a:r>
            <a:r>
              <a:rPr lang="en-US" dirty="0">
                <a:latin typeface="Arial" panose="020B0604020202020204" pitchFamily="34" charset="0"/>
                <a:cs typeface="Arial" panose="020B0604020202020204" pitchFamily="34" charset="0"/>
              </a:rPr>
              <a:t>Simply</a:t>
            </a:r>
            <a:r>
              <a:rPr lang="en-US" baseline="0" dirty="0">
                <a:latin typeface="Arial" panose="020B0604020202020204" pitchFamily="34" charset="0"/>
                <a:cs typeface="Arial" panose="020B0604020202020204" pitchFamily="34" charset="0"/>
              </a:rPr>
              <a:t> right-click and select the “Hide Slide” feature at the bottom or click the Slide Show tab and select “Hide Slide”. </a:t>
            </a:r>
            <a:endParaRPr lang="en-US" altLang="en-US" baseline="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66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a:t>
            </a:r>
            <a:r>
              <a:rPr lang="en-US" sz="1200" b="0" i="0" kern="1200" baseline="0" dirty="0">
                <a:solidFill>
                  <a:schemeClr val="tx1"/>
                </a:solidFill>
                <a:effectLst/>
                <a:latin typeface="+mn-lt"/>
                <a:ea typeface="+mn-ea"/>
                <a:cs typeface="+mn-cs"/>
              </a:rPr>
              <a:t> what happens to adults when they do not have access to a dental provider - </a:t>
            </a:r>
            <a:r>
              <a:rPr lang="en-US" sz="1200" b="0" i="0" kern="1200" dirty="0">
                <a:solidFill>
                  <a:schemeClr val="tx1"/>
                </a:solidFill>
                <a:effectLst/>
                <a:latin typeface="+mn-lt"/>
                <a:ea typeface="+mn-ea"/>
                <a:cs typeface="+mn-cs"/>
              </a:rPr>
              <a:t>t</a:t>
            </a:r>
            <a:r>
              <a:rPr lang="en-US" sz="1200" b="0" i="0" kern="1200" baseline="0" dirty="0">
                <a:solidFill>
                  <a:schemeClr val="tx1"/>
                </a:solidFill>
                <a:effectLst/>
                <a:latin typeface="+mn-lt"/>
                <a:ea typeface="+mn-ea"/>
                <a:cs typeface="+mn-cs"/>
              </a:rPr>
              <a:t>hose who cannot afford necessary dental care or find a dentist to care for them in their area?</a:t>
            </a:r>
          </a:p>
          <a:p>
            <a:r>
              <a:rPr lang="en-US" sz="1200" b="0" i="0" kern="1200" baseline="0" dirty="0">
                <a:solidFill>
                  <a:schemeClr val="tx1"/>
                </a:solidFill>
                <a:effectLst/>
                <a:latin typeface="+mn-lt"/>
                <a:ea typeface="+mn-ea"/>
                <a:cs typeface="+mn-cs"/>
              </a:rPr>
              <a:t>This story is one of dozens that make national news, highlighting a death from untreated tooth decay.</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In this case it was a 24 year old Cincinnati father who died from a tooth infection in 2011.</a:t>
            </a:r>
          </a:p>
          <a:p>
            <a:pPr marL="171450" indent="-171450">
              <a:buFont typeface="Arial"/>
              <a:buChar char="•"/>
            </a:pPr>
            <a:r>
              <a:rPr lang="en-US" dirty="0">
                <a:effectLst/>
              </a:rPr>
              <a:t>Kyle Willis' wisdom tooth started hurting and</a:t>
            </a:r>
            <a:r>
              <a:rPr lang="en-US" baseline="0" dirty="0">
                <a:effectLst/>
              </a:rPr>
              <a:t> the </a:t>
            </a:r>
            <a:r>
              <a:rPr lang="en-US" dirty="0">
                <a:effectLst/>
              </a:rPr>
              <a:t>dentist told him it needed to be pulled, he decided to forgo the procedure, because he was unemployed and had no health insurance.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effectLst/>
              </a:rPr>
              <a:t>His face started swelling and he developed headache, so Willis went to the emergency room, where he received prescriptions for antibiotics and pain medications. </a:t>
            </a:r>
          </a:p>
          <a:p>
            <a:pPr marL="171450" indent="-171450">
              <a:buFont typeface="Arial"/>
              <a:buChar char="•"/>
            </a:pPr>
            <a:r>
              <a:rPr lang="en-US" dirty="0">
                <a:effectLst/>
              </a:rPr>
              <a:t>Willis couldn't afford both, so he chose the pain medications.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effectLst/>
              </a:rPr>
              <a:t>The tooth infection spread, causing his brain to swell</a:t>
            </a:r>
            <a:r>
              <a:rPr lang="en-US" baseline="0" dirty="0">
                <a:effectLst/>
              </a:rPr>
              <a:t> and he died within 2 weeks of the first report of pain</a:t>
            </a:r>
            <a:r>
              <a:rPr lang="en-US" dirty="0">
                <a:effectLst/>
              </a:rPr>
              <a:t>. </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Fortunately, death is uncommon, but many people suffer persistent and serious consequences from tooth decay. </a:t>
            </a:r>
            <a:endParaRPr lang="en-US" b="1" dirty="0">
              <a:effectLst/>
            </a:endParaRPr>
          </a:p>
          <a:p>
            <a:endParaRPr lang="en-US" dirty="0"/>
          </a:p>
        </p:txBody>
      </p:sp>
    </p:spTree>
    <p:extLst>
      <p:ext uri="{BB962C8B-B14F-4D97-AF65-F5344CB8AC3E}">
        <p14:creationId xmlns:p14="http://schemas.microsoft.com/office/powerpoint/2010/main" val="403888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dirty="0">
                <a:ea typeface="ＭＳ Ｐゴシック" charset="0"/>
              </a:rPr>
              <a:t>We have a growing population of older adults. There are currently more than 43 million elderly in the U.S. Those over age 65 make up nearly 14% of the population, with 6% over age 75.</a:t>
            </a:r>
          </a:p>
          <a:p>
            <a:pPr>
              <a:defRPr/>
            </a:pPr>
            <a:endParaRPr lang="en-US" dirty="0">
              <a:ea typeface="ＭＳ Ｐゴシック" charset="0"/>
            </a:endParaRPr>
          </a:p>
          <a:p>
            <a:pPr>
              <a:defRPr/>
            </a:pPr>
            <a:r>
              <a:rPr lang="en-US" dirty="0">
                <a:ea typeface="ＭＳ Ｐゴシック" charset="0"/>
              </a:rPr>
              <a:t>By 2050, the number of elderly will double to over 80 million, more than 20% of the population. The 85 and older age group will dramatically rise, nearly 300%.</a:t>
            </a:r>
          </a:p>
          <a:p>
            <a:pPr>
              <a:defRPr/>
            </a:pPr>
            <a:endParaRPr lang="en-US" b="0" dirty="0">
              <a:ea typeface="ＭＳ Ｐゴシック" charset="0"/>
            </a:endParaRPr>
          </a:p>
          <a:p>
            <a:pPr>
              <a:defRPr/>
            </a:pPr>
            <a:r>
              <a:rPr lang="en-US" b="0" dirty="0">
                <a:ea typeface="ＭＳ Ｐゴシック" charset="0"/>
              </a:rPr>
              <a:t>Why</a:t>
            </a:r>
            <a:r>
              <a:rPr lang="en-US" b="0" baseline="0" dirty="0">
                <a:ea typeface="ＭＳ Ｐゴシック" charset="0"/>
              </a:rPr>
              <a:t> might this be important when considering adult oral health?</a:t>
            </a:r>
            <a:endParaRPr lang="en-US" b="0" dirty="0">
              <a:ea typeface="ＭＳ Ｐゴシック" charset="0"/>
            </a:endParaRPr>
          </a:p>
          <a:p>
            <a:pPr>
              <a:defRPr/>
            </a:pPr>
            <a:endParaRPr lang="en-US" b="0" u="sng" dirty="0">
              <a:ea typeface="ＭＳ Ｐゴシック" charset="0"/>
            </a:endParaRPr>
          </a:p>
          <a:p>
            <a:pPr>
              <a:defRPr/>
            </a:pPr>
            <a:r>
              <a:rPr lang="en-US" b="0" u="sng" dirty="0">
                <a:ea typeface="ＭＳ Ｐゴシック" charset="0"/>
              </a:rPr>
              <a:t>References</a:t>
            </a:r>
          </a:p>
          <a:p>
            <a:pPr marL="171450" indent="-171450">
              <a:buFont typeface="Arial" panose="020B0604020202020204" pitchFamily="34" charset="0"/>
              <a:buChar char="•"/>
              <a:defRPr/>
            </a:pPr>
            <a:r>
              <a:rPr lang="en-US" dirty="0">
                <a:ea typeface="ＭＳ Ｐゴシック" charset="0"/>
              </a:rPr>
              <a:t>Kaiser Family Foundation State Health Facts. Demographics and the Economy:(2009 data). Accessed on 3/7/2014 at </a:t>
            </a:r>
            <a:r>
              <a:rPr lang="en-US" u="sng" dirty="0">
                <a:ea typeface="ＭＳ Ｐゴシック" charset="0"/>
                <a:hlinkClick r:id="rId3"/>
              </a:rPr>
              <a:t>www.statehealthfacts.kff.org</a:t>
            </a:r>
            <a:r>
              <a:rPr lang="en-US" dirty="0">
                <a:ea typeface="ＭＳ Ｐゴシック" charset="0"/>
              </a:rPr>
              <a:t>.Table 2. Projections of the Population by Selected Age Groups and Sex for the United States: 2015-2060 (NP2012-T2). Population Division, U.S. Census Bureau; Release Date: December 2012 Accessed on 3/7/2014 at www.census.gov/population/projections</a:t>
            </a:r>
          </a:p>
          <a:p>
            <a:pPr marL="171450" indent="-171450">
              <a:buFont typeface="Arial" panose="020B0604020202020204" pitchFamily="34" charset="0"/>
              <a:buChar char="•"/>
              <a:defRPr/>
            </a:pPr>
            <a:r>
              <a:rPr lang="en-US" dirty="0">
                <a:ea typeface="ＭＳ Ｐゴシック" charset="0"/>
              </a:rPr>
              <a:t>Werner CA, The Older Population, U.S. Census Bureau, 2010 Census Briefs. Accessed on 3/7/2014 at www.census.gov/prod/cen2010/briefs/c2010br-09.pdf</a:t>
            </a:r>
          </a:p>
        </p:txBody>
      </p:sp>
      <p:sp>
        <p:nvSpPr>
          <p:cNvPr id="8397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2FBFBB17-382E-47E2-8820-2E78CBA8FE81}" type="slidenum">
              <a:rPr lang="en-US" altLang="en-US" smtClean="0"/>
              <a:pPr eaLnBrk="1" hangingPunct="1">
                <a:defRPr/>
              </a:pPr>
              <a:t>11</a:t>
            </a:fld>
            <a:endParaRPr lang="en-US" altLang="en-US"/>
          </a:p>
        </p:txBody>
      </p:sp>
    </p:spTree>
    <p:extLst>
      <p:ext uri="{BB962C8B-B14F-4D97-AF65-F5344CB8AC3E}">
        <p14:creationId xmlns:p14="http://schemas.microsoft.com/office/powerpoint/2010/main" val="62141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altLang="en-US" dirty="0"/>
              <a:t>Encourage regular dental visits for your client, however,</a:t>
            </a:r>
            <a:r>
              <a:rPr lang="en-US" altLang="en-US" baseline="0" dirty="0"/>
              <a:t> recognize they may face many challenges such as those on this slide.</a:t>
            </a:r>
            <a:endParaRPr lang="en-US" altLang="en-US" dirty="0"/>
          </a:p>
          <a:p>
            <a:pPr lvl="0"/>
            <a:endParaRPr lang="en-US" dirty="0"/>
          </a:p>
          <a:p>
            <a:pPr lvl="0"/>
            <a:r>
              <a:rPr lang="en-US" dirty="0"/>
              <a:t>Accessing health care can be difficult for older adults, especially access to the oral health care system</a:t>
            </a:r>
          </a:p>
          <a:p>
            <a:pPr lvl="0"/>
            <a:endParaRPr lang="en-US" dirty="0"/>
          </a:p>
          <a:p>
            <a:pPr algn="l">
              <a:buFont typeface="Arial" panose="020B0604020202020204" pitchFamily="34" charset="0"/>
              <a:buChar char="•"/>
            </a:pPr>
            <a:r>
              <a:rPr lang="en-US" b="0" i="0" dirty="0">
                <a:solidFill>
                  <a:srgbClr val="4D5156"/>
                </a:solidFill>
                <a:effectLst/>
                <a:latin typeface="Roboto" panose="02000000000000000000" pitchFamily="2" charset="0"/>
              </a:rPr>
              <a:t> In 2022, 64.1% of</a:t>
            </a:r>
            <a:r>
              <a:rPr lang="en-US" b="0" i="0" dirty="0">
                <a:solidFill>
                  <a:srgbClr val="000000"/>
                </a:solidFill>
                <a:effectLst/>
                <a:latin typeface="Open Sans" panose="020B0606030504020204" pitchFamily="34" charset="0"/>
              </a:rPr>
              <a:t> adults aged 18-64 had a dental exam or cleaning in the past year.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Open Sans" panose="020B0606030504020204" pitchFamily="34" charset="0"/>
              </a:rPr>
              <a:t> Percentage of adults aged 65 and over who had a dental visit in the past 12 months decreases with age, from 67.7% among adults aged 65–74 to 64.1% among those aged 75–84 to 57.9% among those aged 85 and over.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Open Sans" panose="020B0606030504020204" pitchFamily="34" charset="0"/>
              </a:rPr>
              <a:t> Poor and near-poor older adults were less likely to have had a dental visit in the past year (42.7% and 42.8%, respectively) compared with adults who were not poor (74.4%).</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 One</a:t>
            </a:r>
            <a:r>
              <a:rPr lang="en-US" altLang="en-US" baseline="0" dirty="0"/>
              <a:t> reason for this lack of dental insurance</a:t>
            </a:r>
            <a:r>
              <a:rPr lang="en-US" b="0" i="0" dirty="0">
                <a:solidFill>
                  <a:srgbClr val="000000"/>
                </a:solidFill>
                <a:effectLst/>
                <a:latin typeface="Open Sans" panose="020B0606030504020204" pitchFamily="34" charset="0"/>
              </a:rPr>
              <a:t>s = &lt; 1/3 (29.2%) of adults aged 65+ have dental insurance. Rate higher among those aged 65–74 (34.3%) compared with older age groups, and lower among Hispanic adults (17.5%) compared with other race and Hispanic-origin groups.</a:t>
            </a:r>
            <a:endParaRPr lang="en-US" altLang="en-US" baseline="0" dirty="0"/>
          </a:p>
          <a:p>
            <a:pPr algn="l">
              <a:buFont typeface="Arial" panose="020B0604020202020204" pitchFamily="34" charset="0"/>
              <a:buChar char="•"/>
            </a:pPr>
            <a:r>
              <a:rPr lang="en-US" altLang="en-US" dirty="0"/>
              <a:t> Medicare excludes routine preventive and outpatient treatment. </a:t>
            </a:r>
          </a:p>
          <a:p>
            <a:pPr marL="628650" lvl="1" indent="-171450">
              <a:buFont typeface="Arial"/>
              <a:buChar char="•"/>
            </a:pPr>
            <a:r>
              <a:rPr lang="en-US" altLang="en-US" dirty="0"/>
              <a:t>Medicare will allow for treatment in the hospital for dental care if hospitalization is necessary for medical treatment (</a:t>
            </a:r>
            <a:r>
              <a:rPr lang="en-US" altLang="en-US" dirty="0" err="1"/>
              <a:t>ie</a:t>
            </a:r>
            <a:r>
              <a:rPr lang="en-US" altLang="en-US" dirty="0"/>
              <a:t>. radiation treatment, jaw fracture) or if dental treatment is deemed complicated enough to warrant inpatient management.</a:t>
            </a:r>
          </a:p>
          <a:p>
            <a:pPr marL="628650" lvl="1" indent="-171450">
              <a:buFont typeface="Arial"/>
              <a:buChar char="•"/>
            </a:pPr>
            <a:r>
              <a:rPr lang="en-US" altLang="en-US" dirty="0"/>
              <a:t>Medicare Part C or Medicare Advantage plans may include dental coverage, similar to private insurance.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altLang="en-US" dirty="0"/>
              <a:t>Dental coverage was also less likely for minorities, those without college or high school degrees, those living in rural areas, and, as expected, those without teeth. Lack of dental insurance plays a huge role in whether elderly individuals go to the dentist.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altLang="en-US" dirty="0"/>
              <a:t>AARP does have a dental insurance option for its members. Information can be found by typing AARP Dental Insurance into an</a:t>
            </a:r>
            <a:r>
              <a:rPr lang="en-US" altLang="en-US" baseline="0" dirty="0"/>
              <a:t> internet</a:t>
            </a:r>
            <a:r>
              <a:rPr lang="en-US" altLang="en-US" dirty="0"/>
              <a:t> search engine then following the prompts to the web site. </a:t>
            </a:r>
          </a:p>
          <a:p>
            <a:pPr lvl="0"/>
            <a:endParaRPr lang="en-US" dirty="0"/>
          </a:p>
          <a:p>
            <a:pPr lvl="0"/>
            <a:r>
              <a:rPr lang="en-US" dirty="0"/>
              <a:t>Beyond insurance there are other barriers to accessing oral health care also including: </a:t>
            </a:r>
          </a:p>
          <a:p>
            <a:pPr lvl="0"/>
            <a:r>
              <a:rPr lang="en-US" dirty="0"/>
              <a:t>• Living on a fixed income </a:t>
            </a:r>
          </a:p>
          <a:p>
            <a:pPr marL="628650" lvl="1" indent="-171450">
              <a:buFont typeface="Arial" panose="020B0604020202020204" pitchFamily="34" charset="0"/>
              <a:buChar char="•"/>
            </a:pPr>
            <a:r>
              <a:rPr lang="en-US" altLang="en-US" dirty="0"/>
              <a:t>10.3% of those over 65 live in poverty (2021 Census Bureau) </a:t>
            </a:r>
          </a:p>
          <a:p>
            <a:pPr marL="628650" lvl="1" indent="-171450">
              <a:buFont typeface="Arial" panose="020B0604020202020204" pitchFamily="34" charset="0"/>
              <a:buChar char="•"/>
            </a:pPr>
            <a:r>
              <a:rPr lang="en-US" altLang="en-US" dirty="0"/>
              <a:t>Minority elders tend to have lower income. </a:t>
            </a:r>
          </a:p>
          <a:p>
            <a:pPr lvl="0"/>
            <a:r>
              <a:rPr lang="en-US" dirty="0"/>
              <a:t>• Cost of oral health care </a:t>
            </a:r>
          </a:p>
          <a:p>
            <a:pPr lvl="0"/>
            <a:r>
              <a:rPr lang="en-US" dirty="0"/>
              <a:t>• A limited number of oral health programs that offer affordable services </a:t>
            </a:r>
          </a:p>
          <a:p>
            <a:pPr lvl="0"/>
            <a:r>
              <a:rPr lang="en-US" dirty="0"/>
              <a:t>• Mobility limitations and lack of transportation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40C28"/>
                </a:solidFill>
                <a:effectLst/>
                <a:latin typeface="Google Sans"/>
              </a:rPr>
              <a:t>46%</a:t>
            </a:r>
            <a:r>
              <a:rPr lang="en-US" b="0" i="0" dirty="0">
                <a:solidFill>
                  <a:srgbClr val="202124"/>
                </a:solidFill>
                <a:effectLst/>
                <a:latin typeface="Google Sans"/>
              </a:rPr>
              <a:t> of Americans ages 75 and older and 24% of those ages 65 to 74 have a disability (</a:t>
            </a:r>
            <a:r>
              <a:rPr lang="en-US" altLang="en-US" dirty="0"/>
              <a:t>2021 Census Bureau) </a:t>
            </a:r>
            <a:endParaRPr lang="en-US" b="0" i="0" dirty="0">
              <a:solidFill>
                <a:srgbClr val="202124"/>
              </a:solidFill>
              <a:effectLst/>
              <a:latin typeface="Google San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17.5% of those over 65 live in rural areas with less access to medical and dental care</a:t>
            </a:r>
            <a:endParaRPr lang="en-US" dirty="0"/>
          </a:p>
          <a:p>
            <a:pPr lvl="0"/>
            <a:r>
              <a:rPr lang="en-US" dirty="0"/>
              <a:t>• Translation for immigrant older adults </a:t>
            </a:r>
          </a:p>
          <a:p>
            <a:pPr lvl="0"/>
            <a:r>
              <a:rPr lang="en-US" dirty="0"/>
              <a:t>• Limited number of dental providers that feel comfortable providing care to medically compromised and older adults</a:t>
            </a:r>
            <a:endParaRPr lang="en-US" sz="1200" kern="1200" dirty="0">
              <a:solidFill>
                <a:schemeClr val="tx1"/>
              </a:solidFill>
              <a:effectLst/>
              <a:latin typeface="+mn-lt"/>
              <a:ea typeface="+mn-ea"/>
              <a:cs typeface="+mn-cs"/>
            </a:endParaRPr>
          </a:p>
          <a:p>
            <a:pPr marL="0" indent="0">
              <a:buFont typeface="Arial"/>
              <a:buNone/>
            </a:pPr>
            <a:endParaRPr lang="en-US" sz="1200" kern="1200" dirty="0">
              <a:solidFill>
                <a:schemeClr val="tx1"/>
              </a:solidFill>
              <a:effectLst/>
              <a:latin typeface="+mn-lt"/>
              <a:ea typeface="+mn-ea"/>
              <a:cs typeface="+mn-cs"/>
            </a:endParaRPr>
          </a:p>
          <a:p>
            <a:pPr marL="0" indent="0">
              <a:buFont typeface="Arial"/>
              <a:buNone/>
            </a:pPr>
            <a:r>
              <a:rPr lang="en-US" sz="1200" kern="1200" dirty="0">
                <a:solidFill>
                  <a:schemeClr val="tx1"/>
                </a:solidFill>
                <a:effectLst/>
                <a:latin typeface="+mn-lt"/>
                <a:ea typeface="+mn-ea"/>
                <a:cs typeface="+mn-cs"/>
              </a:rPr>
              <a:t> </a:t>
            </a:r>
            <a:r>
              <a:rPr lang="en-US" altLang="en-US" dirty="0"/>
              <a:t>FLHWs can assist clients in accessing care.</a:t>
            </a:r>
            <a:r>
              <a:rPr lang="en-US" altLang="en-US" baseline="0" dirty="0"/>
              <a:t> </a:t>
            </a:r>
            <a:endParaRPr lang="en-US" altLang="en-US" dirty="0"/>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0" u="sng" dirty="0"/>
              <a:t>References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Open Sans" panose="020B0606030504020204" pitchFamily="34" charset="0"/>
              </a:rPr>
              <a:t>National Center for Health Statistics, National Health Interview Survey. See </a:t>
            </a:r>
            <a:r>
              <a:rPr lang="en-US" b="0" i="0" u="none" strike="noStrike" dirty="0">
                <a:solidFill>
                  <a:srgbClr val="075290"/>
                </a:solidFill>
                <a:effectLst/>
                <a:latin typeface="Open Sans" panose="020B0606030504020204" pitchFamily="34" charset="0"/>
                <a:hlinkClick r:id="rId3"/>
              </a:rPr>
              <a:t>Sources and Definitions, National Health Interview Survey (NHIS)</a:t>
            </a:r>
            <a:r>
              <a:rPr lang="en-US" b="0" i="0" dirty="0">
                <a:solidFill>
                  <a:srgbClr val="000000"/>
                </a:solidFill>
                <a:effectLst/>
                <a:latin typeface="Open Sans" panose="020B0606030504020204" pitchFamily="34" charset="0"/>
              </a:rPr>
              <a:t> and </a:t>
            </a:r>
            <a:r>
              <a:rPr lang="en-US" b="0" i="1" dirty="0">
                <a:solidFill>
                  <a:srgbClr val="000000"/>
                </a:solidFill>
                <a:effectLst/>
                <a:latin typeface="Open Sans" panose="020B0606030504020204" pitchFamily="34" charset="0"/>
              </a:rPr>
              <a:t>Health, United States, 2020–2021</a:t>
            </a:r>
            <a:r>
              <a:rPr lang="en-US" b="0" i="0" dirty="0">
                <a:solidFill>
                  <a:srgbClr val="000000"/>
                </a:solidFill>
                <a:effectLst/>
                <a:latin typeface="Open Sans" panose="020B0606030504020204" pitchFamily="34" charset="0"/>
              </a:rPr>
              <a:t> </a:t>
            </a:r>
          </a:p>
          <a:p>
            <a:pPr marL="171450" indent="-171450">
              <a:buFont typeface="Arial" panose="020B0604020202020204" pitchFamily="34" charset="0"/>
              <a:buChar char="•"/>
            </a:pPr>
            <a:r>
              <a:rPr lang="en-US" b="0" i="0" dirty="0">
                <a:solidFill>
                  <a:srgbClr val="414042"/>
                </a:solidFill>
                <a:effectLst/>
                <a:latin typeface="Open Sans" panose="020B0606030504020204" pitchFamily="34" charset="0"/>
              </a:rPr>
              <a:t>U.S. Census Bureau. (n.d.). U.S. Department of Commerce. from </a:t>
            </a:r>
            <a:r>
              <a:rPr lang="en-US" b="0" i="0" u="sng" dirty="0">
                <a:solidFill>
                  <a:srgbClr val="860038"/>
                </a:solidFill>
                <a:effectLst/>
                <a:latin typeface="Open Sans" panose="020B0606030504020204" pitchFamily="34" charset="0"/>
                <a:hlinkClick r:id="rId4"/>
              </a:rPr>
              <a:t>https://data.census.gov/</a:t>
            </a:r>
            <a:endParaRPr lang="en-US" altLang="en-US" dirty="0"/>
          </a:p>
          <a:p>
            <a:pPr marL="171450" indent="-171450">
              <a:buFont typeface="Arial" panose="020B0604020202020204" pitchFamily="34" charset="0"/>
              <a:buChar char="•"/>
            </a:pPr>
            <a:r>
              <a:rPr lang="en-US" altLang="en-US" dirty="0"/>
              <a:t>Medicare Dental Services, U. S. Department of Health and Human Services, Center for Medicare and Medicaid Services. https://www.cms.gov/MedicareDentalCoverage</a:t>
            </a:r>
          </a:p>
          <a:p>
            <a:pPr marL="171450" indent="-171450">
              <a:buFont typeface="Arial"/>
              <a:buChar char="•"/>
            </a:pPr>
            <a:endParaRPr lang="en-US" altLang="en-US" sz="1100" dirty="0"/>
          </a:p>
          <a:p>
            <a:pPr marL="0" lvl="0" indent="0" fontAlgn="base" hangingPunct="0">
              <a:buFont typeface="Arial"/>
              <a:buNone/>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11469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What</a:t>
            </a:r>
            <a:r>
              <a:rPr lang="en-US" sz="1200" b="0" i="0" kern="1200" baseline="0" dirty="0">
                <a:solidFill>
                  <a:schemeClr val="tx1"/>
                </a:solidFill>
                <a:effectLst/>
                <a:latin typeface="+mn-lt"/>
                <a:ea typeface="+mn-ea"/>
                <a:cs typeface="+mn-cs"/>
              </a:rPr>
              <a:t> about Medicare?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Why</a:t>
            </a:r>
            <a:r>
              <a:rPr lang="en-US" sz="1200" b="0" i="0" kern="1200" baseline="0" dirty="0">
                <a:solidFill>
                  <a:schemeClr val="tx1"/>
                </a:solidFill>
                <a:effectLst/>
                <a:latin typeface="+mn-lt"/>
                <a:ea typeface="+mn-ea"/>
                <a:cs typeface="+mn-cs"/>
              </a:rPr>
              <a:t> can adults not receive the dental care they need?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federal government has not prioritized dental health in the health care spending.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Medicare covers little oral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Advocates are talking to Health and Human Services and Congress about the need for adult oral health coverage in Medicare.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For additional information or to find out how you can help, contact Families USA.</a:t>
            </a:r>
          </a:p>
        </p:txBody>
      </p:sp>
      <p:sp>
        <p:nvSpPr>
          <p:cNvPr id="4" name="Footer Placeholder 3"/>
          <p:cNvSpPr>
            <a:spLocks noGrp="1"/>
          </p:cNvSpPr>
          <p:nvPr>
            <p:ph type="ftr" sz="quarter" idx="10"/>
          </p:nvPr>
        </p:nvSpPr>
        <p:spPr/>
        <p:txBody>
          <a:bodyPr/>
          <a:lstStyle/>
          <a:p>
            <a:r>
              <a:rPr lang="en-US"/>
              <a:t>FamiliesUSA.org</a:t>
            </a:r>
            <a:endParaRPr lang="en-US" dirty="0"/>
          </a:p>
        </p:txBody>
      </p:sp>
      <p:sp>
        <p:nvSpPr>
          <p:cNvPr id="5" name="Slide Number Placeholder 4"/>
          <p:cNvSpPr>
            <a:spLocks noGrp="1"/>
          </p:cNvSpPr>
          <p:nvPr>
            <p:ph type="sldNum" sz="quarter" idx="11"/>
          </p:nvPr>
        </p:nvSpPr>
        <p:spPr/>
        <p:txBody>
          <a:bodyPr/>
          <a:lstStyle/>
          <a:p>
            <a:fld id="{51CECAC9-F51C-4923-8A99-5CB11F4BE9EB}" type="slidenum">
              <a:rPr lang="en-US" smtClean="0"/>
              <a:pPr/>
              <a:t>13</a:t>
            </a:fld>
            <a:endParaRPr lang="en-US" dirty="0"/>
          </a:p>
        </p:txBody>
      </p:sp>
    </p:spTree>
    <p:extLst>
      <p:ext uri="{BB962C8B-B14F-4D97-AF65-F5344CB8AC3E}">
        <p14:creationId xmlns:p14="http://schemas.microsoft.com/office/powerpoint/2010/main" val="120809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Why</a:t>
            </a:r>
            <a:r>
              <a:rPr lang="en-US" sz="1200" b="0" i="0" kern="1200" baseline="0" dirty="0">
                <a:solidFill>
                  <a:schemeClr val="tx1"/>
                </a:solidFill>
                <a:effectLst/>
                <a:latin typeface="+mn-lt"/>
                <a:ea typeface="+mn-ea"/>
                <a:cs typeface="+mn-cs"/>
              </a:rPr>
              <a:t> can adults not receive the dental care they need? Though most people (certainly not all) have medical insurance, dental insurance is still viewed as “elective” and, therefore, may not be offered by an employer or employees may not choose to pay the fees.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Also, dental coverage is limited in the scope of procedures it will cover and the cap for spending can be reached very quickly, meaning that any future work that year must be paid out-of-pocket.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The federal government has not prioritized dental health in the health care spending. Though children in most states receiving Medicaid or </a:t>
            </a:r>
            <a:r>
              <a:rPr lang="en-US" sz="1200" b="0" i="0" kern="1200" dirty="0">
                <a:solidFill>
                  <a:schemeClr val="tx1"/>
                </a:solidFill>
                <a:effectLst/>
                <a:latin typeface="+mn-lt"/>
                <a:ea typeface="+mn-ea"/>
                <a:cs typeface="+mn-cs"/>
              </a:rPr>
              <a:t>Medicaid-</a:t>
            </a:r>
            <a:r>
              <a:rPr lang="en-US" sz="1200" b="0" i="0" kern="1200" baseline="0" dirty="0">
                <a:solidFill>
                  <a:schemeClr val="tx1"/>
                </a:solidFill>
                <a:effectLst/>
                <a:latin typeface="+mn-lt"/>
                <a:ea typeface="+mn-ea"/>
                <a:cs typeface="+mn-cs"/>
              </a:rPr>
              <a:t>Managed care automatically also have dental insurance (which is not a guarantee of access), M</a:t>
            </a:r>
            <a:r>
              <a:rPr lang="en-US" sz="1200" b="0" i="0" kern="1200" dirty="0">
                <a:solidFill>
                  <a:schemeClr val="tx1"/>
                </a:solidFill>
                <a:effectLst/>
                <a:latin typeface="+mn-lt"/>
                <a:ea typeface="+mn-ea"/>
                <a:cs typeface="+mn-cs"/>
              </a:rPr>
              <a:t>edicaid often does not cover adult dental care to the same extent,</a:t>
            </a:r>
            <a:r>
              <a:rPr lang="en-US" sz="1200" b="0" i="0" kern="1200" baseline="0" dirty="0">
                <a:solidFill>
                  <a:schemeClr val="tx1"/>
                </a:solidFill>
                <a:effectLst/>
                <a:latin typeface="+mn-lt"/>
                <a:ea typeface="+mn-ea"/>
                <a:cs typeface="+mn-cs"/>
              </a:rPr>
              <a:t> only for certain populations (such as pregnant women), </a:t>
            </a:r>
            <a:r>
              <a:rPr lang="en-US" sz="1200" b="0" i="0" kern="1200" dirty="0">
                <a:solidFill>
                  <a:schemeClr val="tx1"/>
                </a:solidFill>
                <a:effectLst/>
                <a:latin typeface="+mn-lt"/>
                <a:ea typeface="+mn-ea"/>
                <a:cs typeface="+mn-cs"/>
              </a:rPr>
              <a:t>or provides no dental</a:t>
            </a:r>
            <a:r>
              <a:rPr lang="en-US" sz="1200" b="0" i="0" kern="1200" baseline="0" dirty="0">
                <a:solidFill>
                  <a:schemeClr val="tx1"/>
                </a:solidFill>
                <a:effectLst/>
                <a:latin typeface="+mn-lt"/>
                <a:ea typeface="+mn-ea"/>
                <a:cs typeface="+mn-cs"/>
              </a:rPr>
              <a:t> coverage </a:t>
            </a:r>
            <a:r>
              <a:rPr lang="en-US" sz="1200" b="0" i="0" kern="1200" dirty="0">
                <a:solidFill>
                  <a:schemeClr val="tx1"/>
                </a:solidFill>
                <a:effectLst/>
                <a:latin typeface="+mn-lt"/>
                <a:ea typeface="+mn-ea"/>
                <a:cs typeface="+mn-cs"/>
              </a:rPr>
              <a:t>at all.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Individuals under 21 who are covered by Medicaid will have dental coverage.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Those over 21 with Medicaid, may or may not, depending in which state they live. Some states cover routine preventive care whereas others may cover only emergency dental needs.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FamiliesUSA.org</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CECAC9-F51C-4923-8A99-5CB11F4BE9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5372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4878561-0A9E-465C-98FB-04972E495DF0}" type="slidenum">
              <a:rPr lang="en-US" altLang="en-US" smtClean="0">
                <a:solidFill>
                  <a:prstClr val="black"/>
                </a:solidFill>
              </a:rPr>
              <a:pPr/>
              <a:t>15</a:t>
            </a:fld>
            <a:endParaRPr lang="en-US" altLang="en-US">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latin typeface="Arial" pitchFamily="34" charset="0"/>
              </a:rPr>
              <a:t>Speaker: </a:t>
            </a:r>
            <a:r>
              <a:rPr lang="en-US" altLang="en-US" dirty="0">
                <a:latin typeface="Arial" pitchFamily="34" charset="0"/>
              </a:rPr>
              <a:t>This slide</a:t>
            </a:r>
            <a:r>
              <a:rPr lang="en-US" altLang="en-US" baseline="0" dirty="0">
                <a:latin typeface="Arial" pitchFamily="34" charset="0"/>
              </a:rPr>
              <a:t> m</a:t>
            </a:r>
            <a:r>
              <a:rPr lang="en-US" altLang="en-US" dirty="0">
                <a:latin typeface="Arial" pitchFamily="34" charset="0"/>
              </a:rPr>
              <a:t>ay be hidden</a:t>
            </a:r>
            <a:r>
              <a:rPr lang="en-US" altLang="en-US" baseline="0" dirty="0">
                <a:latin typeface="Arial" pitchFamily="34" charset="0"/>
              </a:rPr>
              <a:t> if content has already been covered in the Child and/or Pregnancy Oral Health Module. To unhide, right click the slide and select “Unhide Slide”. </a:t>
            </a:r>
            <a:endParaRPr lang="en-US" altLang="en-US" dirty="0">
              <a:latin typeface="Arial" pitchFamily="34" charset="0"/>
            </a:endParaRPr>
          </a:p>
          <a:p>
            <a:endParaRPr lang="en-US" altLang="en-US" dirty="0">
              <a:latin typeface="Arial" pitchFamily="34" charset="0"/>
            </a:endParaRPr>
          </a:p>
          <a:p>
            <a:r>
              <a:rPr lang="en-US" altLang="en-US" dirty="0">
                <a:latin typeface="Arial" pitchFamily="34" charset="0"/>
              </a:rPr>
              <a:t>Let’s review </a:t>
            </a:r>
            <a:r>
              <a:rPr lang="en-US" altLang="en-US" baseline="0" dirty="0">
                <a:latin typeface="Arial" pitchFamily="34" charset="0"/>
              </a:rPr>
              <a:t>what causes</a:t>
            </a:r>
            <a:r>
              <a:rPr lang="en-US" altLang="en-US" dirty="0">
                <a:latin typeface="Arial" pitchFamily="34" charset="0"/>
              </a:rPr>
              <a:t> tooth decay, so that we can consider</a:t>
            </a:r>
            <a:r>
              <a:rPr lang="en-US" altLang="en-US" baseline="0" dirty="0">
                <a:latin typeface="Arial" pitchFamily="34" charset="0"/>
              </a:rPr>
              <a:t> </a:t>
            </a:r>
            <a:r>
              <a:rPr lang="en-US" altLang="en-US" dirty="0">
                <a:latin typeface="Arial" pitchFamily="34" charset="0"/>
              </a:rPr>
              <a:t>ways to prevent it.</a:t>
            </a:r>
          </a:p>
          <a:p>
            <a:endParaRPr lang="en-US" altLang="en-US" dirty="0">
              <a:latin typeface="Arial" pitchFamily="34" charset="0"/>
            </a:endParaRPr>
          </a:p>
          <a:p>
            <a:pPr>
              <a:defRPr/>
            </a:pPr>
            <a:r>
              <a:rPr lang="en-US" b="0" dirty="0"/>
              <a:t>What Causes Dental Decay? </a:t>
            </a:r>
          </a:p>
          <a:p>
            <a:pPr marL="162175" indent="-162175">
              <a:buFont typeface="Arial" panose="020B0604020202020204" pitchFamily="34" charset="0"/>
              <a:buChar char="•"/>
              <a:defRPr/>
            </a:pPr>
            <a:r>
              <a:rPr lang="en-US" dirty="0"/>
              <a:t>Tooth decay is a multi-step process that results in destruction of the tooth structure. </a:t>
            </a:r>
          </a:p>
          <a:p>
            <a:pPr marL="162175" marR="0" lvl="1" indent="-162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a:t>
            </a:r>
            <a:r>
              <a:rPr lang="en-US" baseline="0" dirty="0"/>
              <a:t> </a:t>
            </a:r>
            <a:r>
              <a:rPr lang="en-US" dirty="0"/>
              <a:t>bacteria in the mouth (</a:t>
            </a:r>
            <a:r>
              <a:rPr lang="en-US" dirty="0" err="1"/>
              <a:t>mutans</a:t>
            </a:r>
            <a:r>
              <a:rPr lang="en-US" dirty="0"/>
              <a:t> streptococci) convert the sugar from carbohydrates in our diet to acid. The acid takes away</a:t>
            </a:r>
            <a:r>
              <a:rPr lang="en-US" baseline="0" dirty="0"/>
              <a:t> the minerals in </a:t>
            </a:r>
            <a:r>
              <a:rPr lang="en-US" dirty="0"/>
              <a:t>the tooth enamel. </a:t>
            </a:r>
          </a:p>
          <a:p>
            <a:pPr marL="628650" lvl="1" indent="-171450">
              <a:buFont typeface="Arial"/>
              <a:buChar char="•"/>
              <a:defRPr/>
            </a:pPr>
            <a:r>
              <a:rPr lang="en-US" dirty="0"/>
              <a:t>Not all carbohydrates ar</a:t>
            </a:r>
            <a:r>
              <a:rPr lang="en-US" baseline="0" dirty="0"/>
              <a:t>e bad, but things to avoid or limit are </a:t>
            </a:r>
            <a:r>
              <a:rPr lang="en-US" dirty="0"/>
              <a:t>sugary cereals, stick foods, cakes, jams, jellies, sugary drinks. </a:t>
            </a:r>
          </a:p>
          <a:p>
            <a:pPr marL="162175" indent="-162175">
              <a:buFont typeface="Arial" panose="020B0604020202020204" pitchFamily="34" charset="0"/>
              <a:buChar char="•"/>
              <a:defRPr/>
            </a:pPr>
            <a:r>
              <a:rPr lang="en-US" dirty="0"/>
              <a:t>If the cycle of acid production and demineralization continues, the enamel will weaken and break down into a cavity. </a:t>
            </a:r>
          </a:p>
          <a:p>
            <a:pPr>
              <a:defRPr/>
            </a:pPr>
            <a:endParaRPr lang="en-US" dirty="0"/>
          </a:p>
          <a:p>
            <a:pPr>
              <a:defRPr/>
            </a:pPr>
            <a:r>
              <a:rPr lang="en-US" b="0" u="sng" dirty="0"/>
              <a:t>References</a:t>
            </a:r>
          </a:p>
          <a:p>
            <a:pPr marL="171450" indent="-171450">
              <a:buFont typeface="Arial" panose="020B0604020202020204" pitchFamily="34" charset="0"/>
              <a:buChar char="•"/>
              <a:defRPr/>
            </a:pPr>
            <a:r>
              <a:rPr lang="en-US" i="0" dirty="0"/>
              <a:t>Fisher-Owens SA, </a:t>
            </a:r>
            <a:r>
              <a:rPr lang="en-US" i="0" dirty="0" err="1"/>
              <a:t>Gansky</a:t>
            </a:r>
            <a:r>
              <a:rPr lang="en-US" i="0" dirty="0"/>
              <a:t> SA , Platt LJ et al. Influences on Children's Oral Health: A Conceptual Model. Pediatrics. 2007. Vol. 120(3): pp. e510 -e520. </a:t>
            </a:r>
          </a:p>
          <a:p>
            <a:pPr marL="171450" indent="-171450">
              <a:buFont typeface="Arial" panose="020B0604020202020204" pitchFamily="34" charset="0"/>
              <a:buChar char="•"/>
              <a:defRPr/>
            </a:pPr>
            <a:r>
              <a:rPr lang="en-US" i="0" dirty="0" err="1"/>
              <a:t>Colak</a:t>
            </a:r>
            <a:r>
              <a:rPr lang="en-US" i="0" dirty="0"/>
              <a:t> H, </a:t>
            </a:r>
            <a:r>
              <a:rPr lang="en-US" i="0" dirty="0" err="1"/>
              <a:t>Dülgergil</a:t>
            </a:r>
            <a:r>
              <a:rPr lang="en-US" i="0" dirty="0"/>
              <a:t> CT, </a:t>
            </a:r>
            <a:r>
              <a:rPr lang="en-US" i="0" dirty="0" err="1"/>
              <a:t>Dalli</a:t>
            </a:r>
            <a:r>
              <a:rPr lang="en-US" i="0" dirty="0"/>
              <a:t> M, </a:t>
            </a:r>
            <a:r>
              <a:rPr lang="en-US" i="0" dirty="0" err="1"/>
              <a:t>Hamidi</a:t>
            </a:r>
            <a:r>
              <a:rPr lang="en-US" i="0" dirty="0"/>
              <a:t> MM. Early childhood caries update: A review of causes, diagnoses, and treatments. J Nat </a:t>
            </a:r>
            <a:r>
              <a:rPr lang="en-US" i="0" dirty="0" err="1"/>
              <a:t>Sci</a:t>
            </a:r>
            <a:r>
              <a:rPr lang="en-US" i="0" dirty="0"/>
              <a:t> </a:t>
            </a:r>
            <a:r>
              <a:rPr lang="en-US" i="0" dirty="0" err="1"/>
              <a:t>Biol</a:t>
            </a:r>
            <a:r>
              <a:rPr lang="en-US" i="0" dirty="0"/>
              <a:t> Med. 2013;4(1):29-38. </a:t>
            </a:r>
            <a:endParaRPr lang="en-US" altLang="en-US" i="0" dirty="0">
              <a:latin typeface="Arial" pitchFamily="34" charset="0"/>
            </a:endParaRPr>
          </a:p>
          <a:p>
            <a:endParaRPr lang="en-US" altLang="en-US" dirty="0">
              <a:latin typeface="Arial" pitchFamily="34" charset="0"/>
            </a:endParaRPr>
          </a:p>
        </p:txBody>
      </p:sp>
    </p:spTree>
    <p:extLst>
      <p:ext uri="{BB962C8B-B14F-4D97-AF65-F5344CB8AC3E}">
        <p14:creationId xmlns:p14="http://schemas.microsoft.com/office/powerpoint/2010/main" val="3204825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effectLst/>
              </a:rPr>
              <a:t>Of all adults (above age 18) in the U.S., 26% has untreated tooth decay</a:t>
            </a:r>
          </a:p>
          <a:p>
            <a:pPr marL="171450" indent="-171450">
              <a:buFont typeface="Arial" panose="020B0604020202020204" pitchFamily="34" charset="0"/>
              <a:buChar char="•"/>
            </a:pPr>
            <a:r>
              <a:rPr lang="en-US" sz="1200" dirty="0"/>
              <a:t>Over age 65, ~ 1 in 5 has untreated tooth decay</a:t>
            </a:r>
          </a:p>
          <a:p>
            <a:pPr marL="171450" indent="-171450">
              <a:buFont typeface="Arial" panose="020B0604020202020204" pitchFamily="34" charset="0"/>
              <a:buChar char="•"/>
            </a:pPr>
            <a:r>
              <a:rPr lang="en-US" sz="1200" dirty="0">
                <a:effectLst/>
              </a:rPr>
              <a:t>1 in 6 older adults (17%) has </a:t>
            </a:r>
            <a:r>
              <a:rPr lang="en-US" sz="1200" dirty="0"/>
              <a:t>complete tooth loss</a:t>
            </a:r>
          </a:p>
          <a:p>
            <a:pPr marL="171450" indent="-171450">
              <a:buFont typeface="Arial" panose="020B0604020202020204" pitchFamily="34" charset="0"/>
              <a:buChar char="•"/>
            </a:pPr>
            <a:endParaRPr lang="en-US" dirty="0"/>
          </a:p>
          <a:p>
            <a:pPr marL="57150" indent="0" algn="l">
              <a:buNone/>
            </a:pPr>
            <a:r>
              <a:rPr lang="en-US" dirty="0"/>
              <a:t>With advances in oral health are, more older adults are retaining their natural teeth than in past decades, however, many have high levels</a:t>
            </a:r>
            <a:r>
              <a:rPr lang="en-US" baseline="0" dirty="0"/>
              <a:t> of disease.</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0" u="sng" dirty="0"/>
              <a:t>Reference</a:t>
            </a:r>
            <a:endParaRPr lang="en-US" sz="1200" b="0" u="sng"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Open Sans" panose="020B0606030504020204" pitchFamily="34" charset="0"/>
              </a:rPr>
              <a:t>NCHS, National Health and Nutrition Examination Survey, 2015–2016.</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Open Sans" panose="020B0606030504020204" pitchFamily="34" charset="0"/>
              </a:rPr>
              <a:t>Centers </a:t>
            </a:r>
            <a:r>
              <a:rPr lang="en-US" b="0" i="0" dirty="0">
                <a:solidFill>
                  <a:srgbClr val="000000"/>
                </a:solidFill>
                <a:effectLst/>
                <a:latin typeface="Open Sans" panose="020B0606030504020204" pitchFamily="34" charset="0"/>
              </a:rPr>
              <a:t>for Disease Control and Prevention. </a:t>
            </a:r>
            <a:r>
              <a:rPr lang="en-US" b="0" i="0" u="sng" dirty="0">
                <a:solidFill>
                  <a:srgbClr val="075290"/>
                </a:solidFill>
                <a:effectLst/>
                <a:latin typeface="Open Sans" panose="020B0606030504020204" pitchFamily="34" charset="0"/>
                <a:hlinkClick r:id="rId3"/>
              </a:rPr>
              <a:t>Oral Health Surveillance Report: Trends in Dental Caries and Sealants, Tooth Retention, and Edentulism, United States, 1999–2004 to 2011–2016</a:t>
            </a:r>
            <a:r>
              <a:rPr lang="en-US" b="0" i="0" dirty="0">
                <a:solidFill>
                  <a:srgbClr val="000000"/>
                </a:solidFill>
                <a:effectLst/>
                <a:latin typeface="Open Sans" panose="020B0606030504020204" pitchFamily="34" charset="0"/>
              </a:rPr>
              <a:t>. Atlanta, GA: Centers for Disease Control and Prevention, US Dept of Health and Human Services; 2019.</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01959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82147FD8-FFE6-4012-918F-4C749AC4389B}" type="slidenum">
              <a:rPr lang="en-US" altLang="en-US" smtClean="0"/>
              <a:pPr eaLnBrk="1" hangingPunct="1">
                <a:defRPr/>
              </a:pPr>
              <a:t>17</a:t>
            </a:fld>
            <a:endParaRPr lang="en-US" altLang="en-US"/>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Older adults have increasingly complicated dental needs because they retain more of their teeth, often with high levels of disease. </a:t>
            </a:r>
            <a:br>
              <a:rPr lang="en-US" altLang="en-US" b="1" dirty="0"/>
            </a:br>
            <a:r>
              <a:rPr lang="en-US" altLang="en-US" dirty="0"/>
              <a:t>Complete tooth loss declined from 50% to 17% in the past 60 years due to: </a:t>
            </a:r>
            <a:endParaRPr lang="en-US" altLang="en-US" sz="1100" dirty="0"/>
          </a:p>
          <a:p>
            <a:pPr marL="171450" indent="-171450">
              <a:buFont typeface="Arial" panose="020B0604020202020204" pitchFamily="34" charset="0"/>
              <a:buChar char="•"/>
              <a:defRPr/>
            </a:pPr>
            <a:r>
              <a:rPr lang="en-US" altLang="en-US" dirty="0"/>
              <a:t>Water fluoridation </a:t>
            </a:r>
            <a:endParaRPr lang="en-US" altLang="en-US" sz="1100" dirty="0"/>
          </a:p>
          <a:p>
            <a:pPr marL="171450" indent="-171450">
              <a:buFont typeface="Arial" panose="020B0604020202020204" pitchFamily="34" charset="0"/>
              <a:buChar char="•"/>
              <a:defRPr/>
            </a:pPr>
            <a:r>
              <a:rPr lang="en-US" altLang="en-US" dirty="0"/>
              <a:t>Improved dental care </a:t>
            </a:r>
            <a:endParaRPr lang="en-US" altLang="en-US" sz="1100" dirty="0"/>
          </a:p>
          <a:p>
            <a:pPr marL="171450" indent="-171450">
              <a:buFont typeface="Arial" panose="020B0604020202020204" pitchFamily="34" charset="0"/>
              <a:buChar char="•"/>
              <a:defRPr/>
            </a:pPr>
            <a:r>
              <a:rPr lang="en-US" altLang="en-US" dirty="0"/>
              <a:t>Increased emphasis on prevention</a:t>
            </a:r>
            <a:endParaRPr lang="en-US" altLang="en-US" sz="1100" b="0" dirty="0"/>
          </a:p>
          <a:p>
            <a:pPr marL="0" indent="0">
              <a:buFont typeface="Arial" panose="020B0604020202020204" pitchFamily="34" charset="0"/>
              <a:buNone/>
            </a:pPr>
            <a:endParaRPr lang="en-US" altLang="en-US" sz="1100" b="0" dirty="0"/>
          </a:p>
          <a:p>
            <a:pPr marL="0" indent="0">
              <a:buFont typeface="Arial" panose="020B0604020202020204" pitchFamily="34" charset="0"/>
              <a:buNone/>
            </a:pPr>
            <a:r>
              <a:rPr lang="en-US" altLang="en-US" sz="1100" b="0" dirty="0"/>
              <a:t>BUT:</a:t>
            </a:r>
          </a:p>
          <a:p>
            <a:pPr marL="0" indent="0">
              <a:buFont typeface="Arial" panose="020B0604020202020204" pitchFamily="34" charset="0"/>
              <a:buNone/>
            </a:pPr>
            <a:r>
              <a:rPr lang="en-US" altLang="en-US" b="0" dirty="0"/>
              <a:t>Many are homebound or institutionalized:</a:t>
            </a:r>
          </a:p>
          <a:p>
            <a:pPr marL="171450" lvl="0" indent="-171450">
              <a:buFont typeface="Arial"/>
              <a:buChar char="•"/>
            </a:pPr>
            <a:r>
              <a:rPr lang="en-US" altLang="en-US" dirty="0"/>
              <a:t>1 </a:t>
            </a:r>
            <a:r>
              <a:rPr lang="en-US" altLang="en-US" b="0" dirty="0"/>
              <a:t>million older adults </a:t>
            </a:r>
            <a:r>
              <a:rPr lang="en-US" altLang="en-US" dirty="0"/>
              <a:t>receive homecare</a:t>
            </a:r>
          </a:p>
          <a:p>
            <a:pPr marL="171450" lvl="0" indent="-171450">
              <a:buFont typeface="Arial"/>
              <a:buChar char="•"/>
            </a:pPr>
            <a:r>
              <a:rPr lang="en-US" altLang="en-US" dirty="0"/>
              <a:t>1.3 million </a:t>
            </a:r>
            <a:r>
              <a:rPr lang="en-US" altLang="en-US" b="0" dirty="0"/>
              <a:t>older adults </a:t>
            </a:r>
            <a:r>
              <a:rPr lang="en-US" altLang="en-US" dirty="0"/>
              <a:t> live in nursing facilities</a:t>
            </a:r>
          </a:p>
          <a:p>
            <a:pPr marL="171450" lvl="0" indent="-171450">
              <a:buFont typeface="Arial"/>
              <a:buChar char="•"/>
            </a:pPr>
            <a:r>
              <a:rPr lang="en-US" altLang="en-US" dirty="0"/>
              <a:t>25% of </a:t>
            </a:r>
            <a:r>
              <a:rPr lang="en-US" altLang="en-US" b="0" dirty="0"/>
              <a:t>older adults </a:t>
            </a:r>
            <a:r>
              <a:rPr lang="en-US" altLang="en-US" dirty="0"/>
              <a:t> have difficulty performing at least one activity of daily living (ADL)</a:t>
            </a:r>
          </a:p>
          <a:p>
            <a:pPr marL="171450" lvl="0" indent="-171450">
              <a:buFont typeface="Arial"/>
              <a:buChar char="•"/>
            </a:pPr>
            <a:r>
              <a:rPr lang="en-US" altLang="en-US" dirty="0"/>
              <a:t>1.3 million </a:t>
            </a:r>
            <a:r>
              <a:rPr lang="en-US" altLang="en-US" b="0" dirty="0"/>
              <a:t>older adults</a:t>
            </a:r>
            <a:r>
              <a:rPr lang="en-US" altLang="en-US" dirty="0"/>
              <a:t> reside in nursing facilities. Medicare and Medicaid require oral health assessment and care for residents. </a:t>
            </a:r>
          </a:p>
          <a:p>
            <a:pPr marL="171450" lvl="0" indent="-171450">
              <a:buFont typeface="Arial"/>
              <a:buChar char="•"/>
            </a:pPr>
            <a:r>
              <a:rPr lang="en-US" altLang="en-US" dirty="0"/>
              <a:t>However, studies show oral care is not consistently delivered.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altLang="en-US" dirty="0"/>
              <a:t> 70-90% of residents cannot brush their own teeth or care for dentures.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altLang="en-US" dirty="0"/>
              <a:t> Only 16% receive </a:t>
            </a:r>
            <a:r>
              <a:rPr lang="en-US" altLang="en-US" b="0" dirty="0"/>
              <a:t>any</a:t>
            </a:r>
            <a:r>
              <a:rPr lang="en-US" altLang="en-US" dirty="0"/>
              <a:t> oral care and average brushing time in one study was 16 seconds. </a:t>
            </a:r>
          </a:p>
          <a:p>
            <a:pPr marL="628650" lvl="1" indent="-171450">
              <a:buFont typeface="Arial" panose="020B0604020202020204" pitchFamily="34" charset="0"/>
              <a:buChar char="•"/>
            </a:pPr>
            <a:endParaRPr lang="en-US" altLang="en-US" dirty="0"/>
          </a:p>
          <a:p>
            <a:pPr marL="171450" lvl="0" indent="-171450">
              <a:buFont typeface="Arial" panose="020B0604020202020204" pitchFamily="34" charset="0"/>
              <a:buChar char="•"/>
            </a:pPr>
            <a:r>
              <a:rPr lang="en-US" altLang="en-US" dirty="0"/>
              <a:t>A majority have medical conditions that compete for time, attention, and finances:</a:t>
            </a:r>
            <a:endParaRPr lang="en-US" altLang="en-US" sz="1200" dirty="0"/>
          </a:p>
          <a:p>
            <a:pPr marL="628650" lvl="1" indent="-171450">
              <a:buFont typeface="Arial" panose="020B0604020202020204" pitchFamily="34" charset="0"/>
              <a:buChar char="•"/>
            </a:pPr>
            <a:r>
              <a:rPr lang="en-US" altLang="en-US" sz="1100" dirty="0"/>
              <a:t>80% of </a:t>
            </a:r>
            <a:r>
              <a:rPr lang="en-US" altLang="en-US" sz="1100" b="0" dirty="0"/>
              <a:t>older adults</a:t>
            </a:r>
            <a:r>
              <a:rPr lang="en-US" altLang="en-US" sz="1100" dirty="0"/>
              <a:t> have one or more chronic diseases. </a:t>
            </a:r>
          </a:p>
          <a:p>
            <a:pPr marL="628650" lvl="1" indent="-171450">
              <a:buFont typeface="Arial" panose="020B0604020202020204" pitchFamily="34" charset="0"/>
              <a:buChar char="•"/>
            </a:pPr>
            <a:r>
              <a:rPr lang="en-US" altLang="en-US" sz="1100" dirty="0"/>
              <a:t>30% of </a:t>
            </a:r>
            <a:r>
              <a:rPr lang="en-US" altLang="en-US" sz="1100" b="0" dirty="0"/>
              <a:t>older adults</a:t>
            </a:r>
            <a:r>
              <a:rPr lang="en-US" altLang="en-US" sz="1100" dirty="0"/>
              <a:t> have three or more chronic diseases.</a:t>
            </a:r>
          </a:p>
          <a:p>
            <a:pPr marL="628650" lvl="1" indent="-171450">
              <a:buFont typeface="Arial" panose="020B0604020202020204" pitchFamily="34" charset="0"/>
              <a:buChar char="•"/>
            </a:pPr>
            <a:endParaRPr lang="en-US" altLang="en-US" sz="1100" dirty="0"/>
          </a:p>
          <a:p>
            <a:pPr lvl="0"/>
            <a:r>
              <a:rPr lang="en-US" dirty="0"/>
              <a:t>Mobility limitations </a:t>
            </a:r>
          </a:p>
          <a:p>
            <a:pPr marL="171450" lvl="0" indent="-171450">
              <a:buFont typeface="Arial" panose="020B0604020202020204" pitchFamily="34" charset="0"/>
              <a:buChar char="•"/>
            </a:pPr>
            <a:r>
              <a:rPr lang="en-US" b="0" i="0" dirty="0">
                <a:solidFill>
                  <a:srgbClr val="040C28"/>
                </a:solidFill>
                <a:effectLst/>
                <a:latin typeface="Google Sans"/>
              </a:rPr>
              <a:t>46%</a:t>
            </a:r>
            <a:r>
              <a:rPr lang="en-US" b="0" i="0" dirty="0">
                <a:solidFill>
                  <a:srgbClr val="202124"/>
                </a:solidFill>
                <a:effectLst/>
                <a:latin typeface="Google Sans"/>
              </a:rPr>
              <a:t> of Americans ages 75 and older and 24% of those ages 65 to 74 have a disability (</a:t>
            </a:r>
            <a:r>
              <a:rPr lang="en-US" altLang="en-US" dirty="0"/>
              <a:t>2021 Census Bureau) </a:t>
            </a:r>
            <a:endParaRPr lang="en-US" b="0" i="0" dirty="0">
              <a:solidFill>
                <a:srgbClr val="202124"/>
              </a:solidFill>
              <a:effectLst/>
              <a:latin typeface="Google San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0" u="sng"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0" u="sng" dirty="0"/>
              <a:t>References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Open Sans" panose="020B0606030504020204" pitchFamily="34" charset="0"/>
              </a:rPr>
              <a:t>National Center for Health Statistics, National Health Interview Survey. See </a:t>
            </a:r>
            <a:r>
              <a:rPr lang="en-US" b="0" i="0" u="none" strike="noStrike" dirty="0">
                <a:solidFill>
                  <a:srgbClr val="075290"/>
                </a:solidFill>
                <a:effectLst/>
                <a:latin typeface="Open Sans" panose="020B0606030504020204" pitchFamily="34" charset="0"/>
                <a:hlinkClick r:id="rId3"/>
              </a:rPr>
              <a:t>Sources and Definitions, National Health Interview Survey (NHIS)</a:t>
            </a:r>
            <a:r>
              <a:rPr lang="en-US" b="0" i="0" dirty="0">
                <a:solidFill>
                  <a:srgbClr val="000000"/>
                </a:solidFill>
                <a:effectLst/>
                <a:latin typeface="Open Sans" panose="020B0606030504020204" pitchFamily="34" charset="0"/>
              </a:rPr>
              <a:t> and </a:t>
            </a:r>
            <a:r>
              <a:rPr lang="en-US" b="0" i="1" dirty="0">
                <a:solidFill>
                  <a:srgbClr val="000000"/>
                </a:solidFill>
                <a:effectLst/>
                <a:latin typeface="Open Sans" panose="020B0606030504020204" pitchFamily="34" charset="0"/>
              </a:rPr>
              <a:t>Health, United States, 2020–2021</a:t>
            </a:r>
            <a:r>
              <a:rPr lang="en-US" b="0" i="0" dirty="0">
                <a:solidFill>
                  <a:srgbClr val="000000"/>
                </a:solidFill>
                <a:effectLst/>
                <a:latin typeface="Open Sans" panose="020B0606030504020204" pitchFamily="34" charset="0"/>
              </a:rPr>
              <a:t> </a:t>
            </a:r>
          </a:p>
          <a:p>
            <a:pPr marL="171450" indent="-171450">
              <a:buFont typeface="Arial" panose="020B0604020202020204" pitchFamily="34" charset="0"/>
              <a:buChar char="•"/>
            </a:pPr>
            <a:r>
              <a:rPr lang="en-US" b="0" i="0" dirty="0">
                <a:solidFill>
                  <a:srgbClr val="414042"/>
                </a:solidFill>
                <a:effectLst/>
                <a:latin typeface="Open Sans" panose="020B0606030504020204" pitchFamily="34" charset="0"/>
              </a:rPr>
              <a:t>U.S. Census Bureau. (n.d.). U.S. Department of Commerce. from </a:t>
            </a:r>
            <a:r>
              <a:rPr lang="en-US" b="0" i="0" u="sng" dirty="0">
                <a:solidFill>
                  <a:srgbClr val="860038"/>
                </a:solidFill>
                <a:effectLst/>
                <a:latin typeface="Open Sans" panose="020B0606030504020204" pitchFamily="34" charset="0"/>
                <a:hlinkClick r:id="rId4"/>
              </a:rPr>
              <a:t>https://data.census.gov/</a:t>
            </a:r>
            <a:endParaRPr lang="en-US" sz="1200" b="0" i="0" u="sng" dirty="0">
              <a:solidFill>
                <a:schemeClr val="tx1"/>
              </a:solidFill>
              <a:effectLst/>
              <a:latin typeface="+mn-lt"/>
            </a:endParaRPr>
          </a:p>
          <a:p>
            <a:pPr marL="171450" indent="-171450">
              <a:buFont typeface="Arial" panose="020B0604020202020204" pitchFamily="34" charset="0"/>
              <a:buChar char="•"/>
            </a:pPr>
            <a:r>
              <a:rPr lang="en-US" sz="1600" b="0" i="0" dirty="0">
                <a:solidFill>
                  <a:srgbClr val="000000"/>
                </a:solidFill>
                <a:effectLst/>
                <a:latin typeface="Open Sans" panose="020B0606030504020204" pitchFamily="34" charset="0"/>
              </a:rPr>
              <a:t>Centers for Disease Control and Prevention. </a:t>
            </a:r>
            <a:r>
              <a:rPr lang="en-US" sz="1600" b="0" i="0" u="sng" dirty="0">
                <a:solidFill>
                  <a:srgbClr val="075290"/>
                </a:solidFill>
                <a:effectLst/>
                <a:latin typeface="Open Sans" panose="020B0606030504020204" pitchFamily="34" charset="0"/>
                <a:hlinkClick r:id="rId5"/>
              </a:rPr>
              <a:t>Oral Health Surveillance Report: Trends in Dental Caries and Sealants, Tooth Retention, and Edentulism, United States, 1999–2004 to 2011–2016</a:t>
            </a:r>
            <a:r>
              <a:rPr lang="en-US" sz="1600" b="0" i="0" dirty="0">
                <a:solidFill>
                  <a:srgbClr val="000000"/>
                </a:solidFill>
                <a:effectLst/>
                <a:latin typeface="Open Sans" panose="020B0606030504020204" pitchFamily="34" charset="0"/>
              </a:rPr>
              <a:t>. Atlanta, GA: Centers for Disease Control and Prevention, US Dept of Health and Human Services; 2019.</a:t>
            </a:r>
            <a:endParaRPr lang="en-US" sz="1600" b="0" i="0" dirty="0">
              <a:solidFill>
                <a:srgbClr val="000000"/>
              </a:solidFill>
              <a:effectLst/>
              <a:latin typeface="Open Sans" panose="020B0606030504020204" pitchFamily="34" charset="0"/>
              <a:ea typeface="ＭＳ Ｐゴシック" charset="0"/>
            </a:endParaRPr>
          </a:p>
          <a:p>
            <a:pPr marL="0" indent="0">
              <a:buFont typeface="Arial"/>
              <a:buNone/>
            </a:pPr>
            <a:endParaRPr lang="en-US" altLang="en-US" sz="1600" dirty="0"/>
          </a:p>
          <a:p>
            <a:endParaRPr lang="en-US" altLang="en-US" sz="1600" dirty="0"/>
          </a:p>
          <a:p>
            <a:endParaRPr lang="en-US" altLang="en-US" sz="1600" dirty="0"/>
          </a:p>
        </p:txBody>
      </p:sp>
    </p:spTree>
    <p:extLst>
      <p:ext uri="{BB962C8B-B14F-4D97-AF65-F5344CB8AC3E}">
        <p14:creationId xmlns:p14="http://schemas.microsoft.com/office/powerpoint/2010/main" val="134967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pitchFamily="34" charset="0"/>
              </a:defRPr>
            </a:lvl1pPr>
            <a:lvl2pPr marL="702756" indent="-270291" eaLnBrk="0" hangingPunct="0">
              <a:spcBef>
                <a:spcPct val="30000"/>
              </a:spcBef>
              <a:buFont typeface="Arial" pitchFamily="34" charset="0"/>
              <a:buChar char="•"/>
              <a:defRPr sz="1100">
                <a:solidFill>
                  <a:schemeClr val="tx1"/>
                </a:solidFill>
                <a:latin typeface="Arial" pitchFamily="34" charset="0"/>
              </a:defRPr>
            </a:lvl2pPr>
            <a:lvl3pPr marL="1081164" indent="-216233" eaLnBrk="0" hangingPunct="0">
              <a:spcBef>
                <a:spcPct val="30000"/>
              </a:spcBef>
              <a:buFont typeface="Courier New" pitchFamily="49" charset="0"/>
              <a:buChar char="o"/>
              <a:defRPr sz="1100">
                <a:solidFill>
                  <a:schemeClr val="tx1"/>
                </a:solidFill>
                <a:latin typeface="Arial" pitchFamily="34" charset="0"/>
              </a:defRPr>
            </a:lvl3pPr>
            <a:lvl4pPr marL="1513629" indent="-216233" eaLnBrk="0" hangingPunct="0">
              <a:spcBef>
                <a:spcPct val="30000"/>
              </a:spcBef>
              <a:buFont typeface="Arial" pitchFamily="34" charset="0"/>
              <a:buChar char="-"/>
              <a:defRPr sz="1100">
                <a:solidFill>
                  <a:schemeClr val="tx1"/>
                </a:solidFill>
                <a:latin typeface="Arial" pitchFamily="34" charset="0"/>
              </a:defRPr>
            </a:lvl4pPr>
            <a:lvl5pPr marL="1946095" indent="-216233" eaLnBrk="0" hangingPunct="0">
              <a:spcBef>
                <a:spcPct val="30000"/>
              </a:spcBef>
              <a:defRPr sz="1100">
                <a:solidFill>
                  <a:schemeClr val="tx1"/>
                </a:solidFill>
                <a:latin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11A0A7DC-DD01-4DF1-B34A-F8D4D23E9E32}" type="slidenum">
              <a:rPr lang="en-US" altLang="en-US" sz="1200">
                <a:cs typeface="Arial" pitchFamily="34" charset="0"/>
              </a:rPr>
              <a:pPr eaLnBrk="1" hangingPunct="1">
                <a:spcBef>
                  <a:spcPct val="0"/>
                </a:spcBef>
              </a:pPr>
              <a:t>18</a:t>
            </a:fld>
            <a:endParaRPr lang="en-US" altLang="en-US" sz="1200">
              <a:cs typeface="Arial" pitchFamily="34" charset="0"/>
            </a:endParaRPr>
          </a:p>
        </p:txBody>
      </p:sp>
      <p:sp>
        <p:nvSpPr>
          <p:cNvPr id="87043" name="Slide Image Placeholder 5"/>
          <p:cNvSpPr>
            <a:spLocks noGrp="1" noRot="1" noChangeAspect="1" noTextEdit="1"/>
          </p:cNvSpPr>
          <p:nvPr>
            <p:ph type="sldImg"/>
          </p:nvPr>
        </p:nvSpPr>
        <p:spPr>
          <a:ln/>
        </p:spPr>
      </p:sp>
      <p:sp>
        <p:nvSpPr>
          <p:cNvPr id="87044" name="Notes Placeholder 6"/>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latin typeface="Arial" pitchFamily="34" charset="0"/>
              </a:rPr>
              <a:t>Let’s look at how teeth</a:t>
            </a:r>
            <a:r>
              <a:rPr lang="en-US" altLang="en-US" baseline="0" dirty="0">
                <a:latin typeface="Arial" pitchFamily="34" charset="0"/>
              </a:rPr>
              <a:t> may change with age. </a:t>
            </a:r>
          </a:p>
          <a:p>
            <a:pPr marL="171450" indent="-171450">
              <a:buFont typeface="Arial" panose="020B0604020202020204" pitchFamily="34" charset="0"/>
              <a:buChar char="•"/>
            </a:pPr>
            <a:r>
              <a:rPr lang="en-US" altLang="en-US" dirty="0"/>
              <a:t>With age, teeth can become darker or more yellow in appearance. Enamel thins allowing the naturally darker dentin layer to show through more prominently.</a:t>
            </a:r>
          </a:p>
          <a:p>
            <a:pPr marL="171450" indent="-171450">
              <a:buFont typeface="Arial" panose="020B0604020202020204" pitchFamily="34" charset="0"/>
              <a:buChar char="•"/>
            </a:pPr>
            <a:r>
              <a:rPr lang="en-US" altLang="en-US" dirty="0"/>
              <a:t>Teeth may stain when exposed to nicotine and coffee. </a:t>
            </a:r>
          </a:p>
          <a:p>
            <a:pPr marL="171450" indent="-171450">
              <a:buFont typeface="Arial" panose="020B0604020202020204" pitchFamily="34" charset="0"/>
              <a:buChar char="•"/>
            </a:pPr>
            <a:r>
              <a:rPr lang="en-US" altLang="en-US" dirty="0"/>
              <a:t>However, with diligent oral care, older adults can maintain a nice smile.</a:t>
            </a:r>
          </a:p>
          <a:p>
            <a:pPr marL="171450" indent="-171450">
              <a:buFont typeface="Arial"/>
              <a:buChar char="•"/>
            </a:pPr>
            <a:endParaRPr lang="en-US" altLang="en-US" dirty="0">
              <a:latin typeface="Arial" pitchFamily="34" charset="0"/>
            </a:endParaRPr>
          </a:p>
        </p:txBody>
      </p:sp>
    </p:spTree>
    <p:extLst>
      <p:ext uri="{BB962C8B-B14F-4D97-AF65-F5344CB8AC3E}">
        <p14:creationId xmlns:p14="http://schemas.microsoft.com/office/powerpoint/2010/main" val="3285277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pitchFamily="34" charset="0"/>
              </a:defRPr>
            </a:lvl1pPr>
            <a:lvl2pPr marL="702756" indent="-270291" eaLnBrk="0" hangingPunct="0">
              <a:spcBef>
                <a:spcPct val="30000"/>
              </a:spcBef>
              <a:buFont typeface="Arial" pitchFamily="34" charset="0"/>
              <a:buChar char="•"/>
              <a:defRPr sz="1100">
                <a:solidFill>
                  <a:schemeClr val="tx1"/>
                </a:solidFill>
                <a:latin typeface="Arial" pitchFamily="34" charset="0"/>
              </a:defRPr>
            </a:lvl2pPr>
            <a:lvl3pPr marL="1081164" indent="-216233" eaLnBrk="0" hangingPunct="0">
              <a:spcBef>
                <a:spcPct val="30000"/>
              </a:spcBef>
              <a:buFont typeface="Courier New" pitchFamily="49" charset="0"/>
              <a:buChar char="o"/>
              <a:defRPr sz="1100">
                <a:solidFill>
                  <a:schemeClr val="tx1"/>
                </a:solidFill>
                <a:latin typeface="Arial" pitchFamily="34" charset="0"/>
              </a:defRPr>
            </a:lvl3pPr>
            <a:lvl4pPr marL="1513629" indent="-216233" eaLnBrk="0" hangingPunct="0">
              <a:spcBef>
                <a:spcPct val="30000"/>
              </a:spcBef>
              <a:buFont typeface="Arial" pitchFamily="34" charset="0"/>
              <a:buChar char="-"/>
              <a:defRPr sz="1100">
                <a:solidFill>
                  <a:schemeClr val="tx1"/>
                </a:solidFill>
                <a:latin typeface="Arial" pitchFamily="34" charset="0"/>
              </a:defRPr>
            </a:lvl4pPr>
            <a:lvl5pPr marL="1946095" indent="-216233" eaLnBrk="0" hangingPunct="0">
              <a:spcBef>
                <a:spcPct val="30000"/>
              </a:spcBef>
              <a:defRPr sz="1100">
                <a:solidFill>
                  <a:schemeClr val="tx1"/>
                </a:solidFill>
                <a:latin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940B6C1B-1D3A-499F-A21D-2D27667BD1D3}" type="slidenum">
              <a:rPr lang="en-US" altLang="en-US" sz="1200">
                <a:cs typeface="Arial" pitchFamily="34" charset="0"/>
              </a:rPr>
              <a:pPr eaLnBrk="1" hangingPunct="1">
                <a:spcBef>
                  <a:spcPct val="0"/>
                </a:spcBef>
              </a:pPr>
              <a:t>19</a:t>
            </a:fld>
            <a:endParaRPr lang="en-US" altLang="en-US" sz="1200">
              <a:cs typeface="Arial" pitchFamily="34" charset="0"/>
            </a:endParaRPr>
          </a:p>
        </p:txBody>
      </p:sp>
      <p:sp>
        <p:nvSpPr>
          <p:cNvPr id="84995" name="Slide Image Placeholder 6"/>
          <p:cNvSpPr>
            <a:spLocks noGrp="1" noRot="1" noChangeAspect="1" noTextEdit="1"/>
          </p:cNvSpPr>
          <p:nvPr>
            <p:ph type="sldImg"/>
          </p:nvPr>
        </p:nvSpPr>
        <p:spPr>
          <a:ln/>
        </p:spPr>
      </p:sp>
      <p:sp>
        <p:nvSpPr>
          <p:cNvPr id="84996" name="Notes Placeholder 8"/>
          <p:cNvSpPr>
            <a:spLocks noGrp="1"/>
          </p:cNvSpPr>
          <p:nvPr>
            <p:ph type="body"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0" dirty="0">
                <a:latin typeface="Arial" pitchFamily="34" charset="0"/>
              </a:rPr>
              <a:t>Speaker Note: Gingivitis and Periodontitis were both reviewed in depth in the pregnancy module. This and the following periodontitis slide can be used as a review/reinforcement that these conditions are very common and cause significant health issues in all adults (not just pregnant women) or may be hidden if time is a concern. </a:t>
            </a:r>
          </a:p>
          <a:p>
            <a:endParaRPr lang="en-US" altLang="en-US" b="1" dirty="0">
              <a:latin typeface="Arial" pitchFamily="34" charset="0"/>
            </a:endParaRPr>
          </a:p>
          <a:p>
            <a:r>
              <a:rPr lang="en-US" altLang="en-US" b="1" dirty="0">
                <a:latin typeface="Arial" pitchFamily="34" charset="0"/>
              </a:rPr>
              <a:t>In addition to</a:t>
            </a:r>
            <a:r>
              <a:rPr lang="en-US" altLang="en-US" b="1" baseline="0" dirty="0">
                <a:latin typeface="Arial" pitchFamily="34" charset="0"/>
              </a:rPr>
              <a:t> tooth decay, adults may also have other gum and teeth issues.</a:t>
            </a:r>
          </a:p>
          <a:p>
            <a:pPr marL="171450" indent="-171450">
              <a:buFont typeface="Arial"/>
              <a:buChar char="•"/>
            </a:pPr>
            <a:r>
              <a:rPr lang="en-US" altLang="en-US" dirty="0">
                <a:latin typeface="Arial" pitchFamily="34" charset="0"/>
              </a:rPr>
              <a:t>Clients may complain about redness,</a:t>
            </a:r>
            <a:r>
              <a:rPr lang="en-US" altLang="en-US" baseline="0" dirty="0">
                <a:latin typeface="Arial" pitchFamily="34" charset="0"/>
              </a:rPr>
              <a:t> pain or swelling in their gums. </a:t>
            </a:r>
          </a:p>
          <a:p>
            <a:pPr marL="171450" indent="-171450">
              <a:buFont typeface="Arial"/>
              <a:buChar char="•"/>
            </a:pPr>
            <a:r>
              <a:rPr lang="en-US" altLang="en-US" dirty="0">
                <a:latin typeface="Arial" pitchFamily="34" charset="0"/>
              </a:rPr>
              <a:t>This may be related</a:t>
            </a:r>
            <a:r>
              <a:rPr lang="en-US" altLang="en-US" baseline="0" dirty="0">
                <a:latin typeface="Arial" pitchFamily="34" charset="0"/>
              </a:rPr>
              <a:t> to </a:t>
            </a:r>
            <a:r>
              <a:rPr lang="en-US" altLang="en-US" dirty="0">
                <a:latin typeface="Arial" pitchFamily="34" charset="0"/>
              </a:rPr>
              <a:t>gingivitis - characterized by inflammation of the gums (gingiva) without destruction of the fibers that connect the tooth to the bone (periodontal ligament)</a:t>
            </a:r>
            <a:r>
              <a:rPr lang="en-US" altLang="en-US" baseline="0" dirty="0">
                <a:latin typeface="Arial" pitchFamily="34" charset="0"/>
              </a:rPr>
              <a:t> </a:t>
            </a:r>
            <a:r>
              <a:rPr lang="en-US" altLang="en-US" dirty="0">
                <a:latin typeface="Arial" pitchFamily="34" charset="0"/>
              </a:rPr>
              <a:t>or bone, which distinguishes it from periodontitis.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the early stage of </a:t>
            </a:r>
            <a:r>
              <a:rPr lang="en-US" b="1" dirty="0"/>
              <a:t>gingivitis</a:t>
            </a:r>
            <a:r>
              <a:rPr lang="en-US" dirty="0"/>
              <a:t>, bacteria in plaque build up, causing the </a:t>
            </a:r>
            <a:r>
              <a:rPr lang="en-US" b="1" dirty="0"/>
              <a:t>gums</a:t>
            </a:r>
            <a:r>
              <a:rPr lang="en-US" dirty="0"/>
              <a:t> to become inflamed and to easily bleed during tooth brushing.</a:t>
            </a:r>
            <a:endParaRPr lang="en-US" altLang="en-US" dirty="0">
              <a:latin typeface="Arial" pitchFamily="34" charset="0"/>
            </a:endParaRPr>
          </a:p>
          <a:p>
            <a:endParaRPr lang="en-US" altLang="en-US" b="1" dirty="0">
              <a:latin typeface="Arial" pitchFamily="34" charset="0"/>
            </a:endParaRPr>
          </a:p>
          <a:p>
            <a:r>
              <a:rPr lang="en-US" altLang="en-US" b="1" dirty="0">
                <a:latin typeface="Arial" pitchFamily="34" charset="0"/>
              </a:rPr>
              <a:t>Symptoms</a:t>
            </a:r>
          </a:p>
          <a:p>
            <a:pPr marL="171450" lvl="0" indent="-171450">
              <a:buFont typeface="Arial"/>
              <a:buChar char="•"/>
            </a:pPr>
            <a:r>
              <a:rPr lang="en-US" altLang="en-US" dirty="0">
                <a:latin typeface="Arial" pitchFamily="34" charset="0"/>
              </a:rPr>
              <a:t>Mild gum swelling</a:t>
            </a:r>
          </a:p>
          <a:p>
            <a:pPr marL="171450" lvl="0" indent="-171450">
              <a:buFont typeface="Arial"/>
              <a:buChar char="•"/>
            </a:pPr>
            <a:r>
              <a:rPr lang="en-US" altLang="en-US" dirty="0">
                <a:latin typeface="Arial" pitchFamily="34" charset="0"/>
              </a:rPr>
              <a:t>Tenderness of gums</a:t>
            </a:r>
          </a:p>
          <a:p>
            <a:pPr marL="171450" lvl="0" indent="-171450">
              <a:buFont typeface="Arial"/>
              <a:buChar char="•"/>
            </a:pPr>
            <a:r>
              <a:rPr lang="en-US" altLang="en-US" dirty="0">
                <a:latin typeface="Arial" pitchFamily="34" charset="0"/>
              </a:rPr>
              <a:t>Bleeding gums when brushing</a:t>
            </a:r>
          </a:p>
          <a:p>
            <a:pPr marL="171450" lvl="0" indent="-171450">
              <a:buFont typeface="Arial"/>
              <a:buChar char="•"/>
            </a:pPr>
            <a:r>
              <a:rPr lang="en-US" altLang="en-US" dirty="0">
                <a:latin typeface="Arial" pitchFamily="34" charset="0"/>
              </a:rPr>
              <a:t>Bad breath or bad taste in the mouth</a:t>
            </a:r>
            <a:endParaRPr lang="en-US" altLang="en-US" b="1" dirty="0">
              <a:latin typeface="Arial" pitchFamily="34" charset="0"/>
            </a:endParaRPr>
          </a:p>
          <a:p>
            <a:r>
              <a:rPr lang="en-US" altLang="en-US" b="1" dirty="0">
                <a:latin typeface="Arial" pitchFamily="34" charset="0"/>
              </a:rPr>
              <a:t>Causes</a:t>
            </a:r>
            <a:r>
              <a:rPr lang="en-US" altLang="en-US" b="1" baseline="0" dirty="0">
                <a:latin typeface="Arial" pitchFamily="34" charset="0"/>
              </a:rPr>
              <a:t> of gingivitis</a:t>
            </a:r>
            <a:endParaRPr lang="en-US" altLang="en-US" b="1" dirty="0">
              <a:latin typeface="Arial" pitchFamily="34" charset="0"/>
            </a:endParaRPr>
          </a:p>
          <a:p>
            <a:pPr marL="171450" lvl="0" indent="-171450">
              <a:buFont typeface="Arial"/>
              <a:buChar char="•"/>
            </a:pPr>
            <a:r>
              <a:rPr lang="en-US" altLang="en-US" dirty="0">
                <a:latin typeface="Arial" pitchFamily="34" charset="0"/>
              </a:rPr>
              <a:t>Plaque buildup from poor oral hygiene.</a:t>
            </a:r>
          </a:p>
          <a:p>
            <a:pPr marL="171450" lvl="0" indent="-171450">
              <a:buFont typeface="Arial"/>
              <a:buChar char="•"/>
            </a:pPr>
            <a:r>
              <a:rPr lang="en-US" altLang="en-US" dirty="0">
                <a:latin typeface="Arial" pitchFamily="34" charset="0"/>
              </a:rPr>
              <a:t>Changes in hormone levels in puberty, pregnancy, and diabetes can modify the body’s response to plaque, resulting in increased gingivitis. </a:t>
            </a:r>
          </a:p>
          <a:p>
            <a:pPr marL="171450" lvl="0" indent="-171450">
              <a:buFont typeface="Arial"/>
              <a:buChar char="•"/>
            </a:pPr>
            <a:r>
              <a:rPr lang="en-US" altLang="en-US" dirty="0">
                <a:latin typeface="Arial" pitchFamily="34" charset="0"/>
              </a:rPr>
              <a:t>Oral foreign bodies such as popcorn kernels are a frequent culprit in acute gum inflammation</a:t>
            </a:r>
          </a:p>
          <a:p>
            <a:r>
              <a:rPr lang="en-US" altLang="en-US" b="1" dirty="0">
                <a:latin typeface="Arial" pitchFamily="34" charset="0"/>
              </a:rPr>
              <a:t>Preventive Measures and Treatment</a:t>
            </a:r>
          </a:p>
          <a:p>
            <a:pPr marL="171450" lvl="0" indent="-171450">
              <a:buFont typeface="Arial"/>
              <a:buChar char="•"/>
            </a:pPr>
            <a:r>
              <a:rPr lang="en-US" altLang="en-US" dirty="0">
                <a:latin typeface="Arial" pitchFamily="34" charset="0"/>
              </a:rPr>
              <a:t>Good home hygiene including frequent brushing and flossing</a:t>
            </a:r>
          </a:p>
          <a:p>
            <a:pPr marL="171450" lvl="0" indent="-171450">
              <a:buFont typeface="Arial"/>
              <a:buChar char="•"/>
            </a:pPr>
            <a:r>
              <a:rPr lang="en-US" altLang="en-US" dirty="0">
                <a:latin typeface="Arial" pitchFamily="34" charset="0"/>
              </a:rPr>
              <a:t>Regular dental visits to remove plaque accumulation and reinforce appropriate home care</a:t>
            </a:r>
          </a:p>
          <a:p>
            <a:pPr marL="171450" lvl="0" indent="-171450">
              <a:buFont typeface="Arial"/>
              <a:buChar char="•"/>
            </a:pPr>
            <a:endParaRPr lang="en-US" altLang="en-US" dirty="0">
              <a:latin typeface="Arial" pitchFamily="34" charset="0"/>
            </a:endParaRPr>
          </a:p>
          <a:p>
            <a:pPr lvl="0"/>
            <a:r>
              <a:rPr lang="en-US" b="1" dirty="0"/>
              <a:t>Gingivitis</a:t>
            </a:r>
            <a:r>
              <a:rPr lang="en-US" dirty="0"/>
              <a:t> (gum inflammation) usually precedes </a:t>
            </a:r>
            <a:r>
              <a:rPr lang="en-US" b="1" dirty="0"/>
              <a:t>periodontitis</a:t>
            </a:r>
            <a:r>
              <a:rPr lang="en-US" dirty="0"/>
              <a:t> (gum disease). However, it is important to know that not all </a:t>
            </a:r>
            <a:r>
              <a:rPr lang="en-US" b="1" dirty="0"/>
              <a:t>gingivitis</a:t>
            </a:r>
            <a:r>
              <a:rPr lang="en-US" dirty="0"/>
              <a:t> progresses to </a:t>
            </a:r>
            <a:r>
              <a:rPr lang="en-US" b="1" dirty="0"/>
              <a:t>periodontitis</a:t>
            </a:r>
            <a:r>
              <a:rPr lang="en-US" dirty="0"/>
              <a:t>.</a:t>
            </a:r>
          </a:p>
          <a:p>
            <a:pPr lvl="0"/>
            <a:endParaRPr lang="en-US" dirty="0"/>
          </a:p>
          <a:p>
            <a:pPr lvl="0"/>
            <a:endParaRPr lang="en-US" dirty="0"/>
          </a:p>
          <a:p>
            <a:pPr>
              <a:defRPr/>
            </a:pPr>
            <a:r>
              <a:rPr lang="en-US" b="0" u="sng" dirty="0"/>
              <a:t>Reference</a:t>
            </a:r>
          </a:p>
          <a:p>
            <a:pPr marL="171450" indent="-171450">
              <a:buFont typeface="Arial" panose="020B0604020202020204" pitchFamily="34" charset="0"/>
              <a:buChar char="•"/>
              <a:defRPr/>
            </a:pPr>
            <a:r>
              <a:rPr lang="en-US" dirty="0"/>
              <a:t>Novak MJ. Classification of diseases and conditions affecting the periodontium. In: Clinical Periodontology. M.G. Newman, H. H Takei, F. A. Carranza Eds. Philadelphia: W.B. Saunders, 2002.</a:t>
            </a:r>
          </a:p>
          <a:p>
            <a:pPr lvl="0"/>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Image Placeholder 5"/>
          <p:cNvSpPr>
            <a:spLocks noGrp="1" noRot="1" noChangeAspect="1" noTextEdit="1"/>
          </p:cNvSpPr>
          <p:nvPr>
            <p:ph type="sldImg"/>
          </p:nvPr>
        </p:nvSpPr>
        <p:spPr>
          <a:ln/>
        </p:spPr>
      </p:sp>
      <p:sp>
        <p:nvSpPr>
          <p:cNvPr id="22532" name="Notes Placeholder 6"/>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Welcome to the Front</a:t>
            </a:r>
            <a:r>
              <a:rPr lang="en-US" altLang="en-US" b="1" baseline="0" dirty="0"/>
              <a:t> Line</a:t>
            </a:r>
            <a:r>
              <a:rPr lang="en-US" altLang="en-US" b="1" dirty="0"/>
              <a:t> Health Worker Adult Oral Health Course </a:t>
            </a:r>
            <a:endParaRPr lang="en-US" altLang="en-US" dirty="0"/>
          </a:p>
          <a:p>
            <a:endParaRPr lang="en-US" altLang="en-US" b="1" dirty="0"/>
          </a:p>
          <a:p>
            <a:r>
              <a:rPr lang="en-US" altLang="en-US" b="1" dirty="0"/>
              <a:t>Acknowledgements: </a:t>
            </a:r>
          </a:p>
          <a:p>
            <a:r>
              <a:rPr lang="en-US" altLang="en-US" dirty="0"/>
              <a:t>Course Authors</a:t>
            </a:r>
            <a:r>
              <a:rPr lang="en-US" altLang="en-US" baseline="0" dirty="0"/>
              <a:t> </a:t>
            </a:r>
            <a:endParaRPr lang="en-US" alt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t>Smiles for Life Steering Committee created the original content, from which these slides were adapted. </a:t>
            </a:r>
            <a:endParaRPr lang="en-US" altLang="en-US" dirty="0"/>
          </a:p>
          <a:p>
            <a:pPr marL="171450" indent="-171450">
              <a:buFont typeface="Arial" panose="020B0604020202020204" pitchFamily="34" charset="0"/>
              <a:buChar char="•"/>
            </a:pPr>
            <a:r>
              <a:rPr lang="en-US" altLang="en-US" dirty="0"/>
              <a:t>Anita</a:t>
            </a:r>
            <a:r>
              <a:rPr lang="en-US" altLang="en-US" baseline="0" dirty="0"/>
              <a:t> Glicken, MSW</a:t>
            </a:r>
          </a:p>
          <a:p>
            <a:pPr marL="171450" indent="-171450">
              <a:buFont typeface="Arial" panose="020B0604020202020204" pitchFamily="34" charset="0"/>
              <a:buChar char="•"/>
            </a:pPr>
            <a:r>
              <a:rPr lang="en-US" altLang="en-US" baseline="0" dirty="0"/>
              <a:t>Melinda Clark, MD, MJ</a:t>
            </a:r>
          </a:p>
          <a:p>
            <a:pPr marL="171450" indent="-171450">
              <a:buFont typeface="Arial" panose="020B0604020202020204" pitchFamily="34" charset="0"/>
              <a:buChar char="•"/>
            </a:pPr>
            <a:endParaRPr lang="en-US" altLang="en-US"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Portions of this project were created in collaboration with Southwestern Connecticut AHEC, with funding support from the Connecticut Department of Public Health (CT DPH). Smiles for Life is grateful for these partners in this work.</a:t>
            </a:r>
            <a:endParaRPr lang="en-US" altLang="en-US" baseline="0" dirty="0"/>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dirty="0"/>
              <a:t>Smiles for Life Editor </a:t>
            </a:r>
          </a:p>
          <a:p>
            <a:pPr marL="171450" indent="-171450">
              <a:buFont typeface="Arial" panose="020B0604020202020204" pitchFamily="34" charset="0"/>
              <a:buChar char="•"/>
            </a:pPr>
            <a:r>
              <a:rPr lang="en-US" altLang="en-US" dirty="0"/>
              <a:t>Karlynn Sievers, MD</a:t>
            </a:r>
          </a:p>
          <a:p>
            <a:pPr marL="171450" indent="-171450">
              <a:buFont typeface="Arial" panose="020B0604020202020204" pitchFamily="34" charset="0"/>
              <a:buChar char="•"/>
            </a:pPr>
            <a:endParaRPr lang="en-US" altLang="en-US" dirty="0"/>
          </a:p>
          <a:p>
            <a:r>
              <a:rPr lang="en-US" altLang="en-US" b="1" dirty="0"/>
              <a:t>Funding Note: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Smiles for Life is </a:t>
            </a:r>
            <a:r>
              <a:rPr lang="en-US" dirty="0">
                <a:effectLst/>
              </a:rPr>
              <a:t>made possible through the generous support of National </a:t>
            </a:r>
            <a:r>
              <a:rPr lang="en-US" dirty="0" err="1">
                <a:effectLst/>
              </a:rPr>
              <a:t>Interprofessional</a:t>
            </a:r>
            <a:r>
              <a:rPr lang="en-US" dirty="0">
                <a:effectLst/>
              </a:rPr>
              <a:t> Initiative on Oral Health (NIIOH) - a collaborative network of funders who share a common commitment to promoting oral health.</a:t>
            </a:r>
          </a:p>
          <a:p>
            <a:pPr marL="0" indent="0">
              <a:buFontTx/>
              <a:buNone/>
            </a:pPr>
            <a:endParaRPr lang="en-US" sz="1200" b="0" i="0" dirty="0"/>
          </a:p>
          <a:p>
            <a:pPr marL="0" indent="0">
              <a:buFontTx/>
              <a:buNone/>
            </a:pPr>
            <a:r>
              <a:rPr lang="en-US" sz="1200" b="0" i="0" dirty="0"/>
              <a:t>Portions of this project were supported by the Connecticut Department of Public Health (CT DPH) with funding through the Health Resources and Services Administration (HRSA) of the U.S. Department of Health and Human Services (HHS) under T12HP28885 Oral Health Workforce Grant for $1,200,000. This information or content and conclusions are those of the author and should not be construed as the official position or policy of, nor should any endorsements be inferred by CT DPH, HRSA, HHS or the U.S. Government.</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599703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pitchFamily="34" charset="0"/>
              </a:defRPr>
            </a:lvl1pPr>
            <a:lvl2pPr marL="702756" indent="-270291" eaLnBrk="0" hangingPunct="0">
              <a:spcBef>
                <a:spcPct val="30000"/>
              </a:spcBef>
              <a:buFont typeface="Arial" pitchFamily="34" charset="0"/>
              <a:buChar char="•"/>
              <a:defRPr sz="1100">
                <a:solidFill>
                  <a:schemeClr val="tx1"/>
                </a:solidFill>
                <a:latin typeface="Arial" pitchFamily="34" charset="0"/>
              </a:defRPr>
            </a:lvl2pPr>
            <a:lvl3pPr marL="1081164" indent="-216233" eaLnBrk="0" hangingPunct="0">
              <a:spcBef>
                <a:spcPct val="30000"/>
              </a:spcBef>
              <a:buFont typeface="Courier New" pitchFamily="49" charset="0"/>
              <a:buChar char="o"/>
              <a:defRPr sz="1100">
                <a:solidFill>
                  <a:schemeClr val="tx1"/>
                </a:solidFill>
                <a:latin typeface="Arial" pitchFamily="34" charset="0"/>
              </a:defRPr>
            </a:lvl3pPr>
            <a:lvl4pPr marL="1513629" indent="-216233" eaLnBrk="0" hangingPunct="0">
              <a:spcBef>
                <a:spcPct val="30000"/>
              </a:spcBef>
              <a:buFont typeface="Arial" pitchFamily="34" charset="0"/>
              <a:buChar char="-"/>
              <a:defRPr sz="1100">
                <a:solidFill>
                  <a:schemeClr val="tx1"/>
                </a:solidFill>
                <a:latin typeface="Arial" pitchFamily="34" charset="0"/>
              </a:defRPr>
            </a:lvl4pPr>
            <a:lvl5pPr marL="1946095" indent="-216233" eaLnBrk="0" hangingPunct="0">
              <a:spcBef>
                <a:spcPct val="30000"/>
              </a:spcBef>
              <a:defRPr sz="1100">
                <a:solidFill>
                  <a:schemeClr val="tx1"/>
                </a:solidFill>
                <a:latin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B4BBD471-B3ED-43FB-84A0-A52DAEF16F3F}" type="slidenum">
              <a:rPr lang="en-US" altLang="en-US" sz="1200">
                <a:cs typeface="Arial" pitchFamily="34" charset="0"/>
              </a:rPr>
              <a:pPr eaLnBrk="1" hangingPunct="1">
                <a:spcBef>
                  <a:spcPct val="0"/>
                </a:spcBef>
              </a:pPr>
              <a:t>20</a:t>
            </a:fld>
            <a:endParaRPr lang="en-US" altLang="en-US" sz="1200">
              <a:cs typeface="Arial" pitchFamily="34" charset="0"/>
            </a:endParaRPr>
          </a:p>
        </p:txBody>
      </p:sp>
      <p:sp>
        <p:nvSpPr>
          <p:cNvPr id="86019" name="Slide Image Placeholder 5"/>
          <p:cNvSpPr>
            <a:spLocks noGrp="1" noRot="1" noChangeAspect="1" noTextEdit="1"/>
          </p:cNvSpPr>
          <p:nvPr>
            <p:ph type="sldImg"/>
          </p:nvPr>
        </p:nvSpPr>
        <p:spPr>
          <a:ln/>
        </p:spPr>
      </p:sp>
      <p:sp>
        <p:nvSpPr>
          <p:cNvPr id="7" name="Notes Placeholder 6"/>
          <p:cNvSpPr>
            <a:spLocks noGrp="1"/>
          </p:cNvSpPr>
          <p:nvPr>
            <p:ph type="body" idx="1"/>
          </p:nvPr>
        </p:nvSpPr>
        <p:spPr/>
        <p:txBody>
          <a:bodyPr>
            <a:normAutofit fontScale="77500" lnSpcReduction="20000"/>
          </a:bodyPr>
          <a:lstStyle/>
          <a:p>
            <a:pPr>
              <a:defRPr/>
            </a:pPr>
            <a:r>
              <a:rPr lang="en-US" b="1" dirty="0"/>
              <a:t>Periodontitis is the leading cause of tooth loss in adults. Most adults are affected to some degree.</a:t>
            </a:r>
          </a:p>
          <a:p>
            <a:pPr>
              <a:defRPr/>
            </a:pPr>
            <a:endParaRPr lang="en-US" dirty="0"/>
          </a:p>
          <a:p>
            <a:pPr>
              <a:defRPr/>
            </a:pPr>
            <a:r>
              <a:rPr lang="en-US" b="1" dirty="0"/>
              <a:t>Causes</a:t>
            </a:r>
          </a:p>
          <a:p>
            <a:pPr marL="171450" lvl="0" indent="-171450">
              <a:buFont typeface="Arial"/>
              <a:buChar char="•"/>
              <a:defRPr/>
            </a:pPr>
            <a:r>
              <a:rPr lang="en-US" dirty="0"/>
              <a:t>Chronic exposure of the periodontal tissues to bacterial plaque cause a chronic inflammation.</a:t>
            </a:r>
          </a:p>
          <a:p>
            <a:pPr marL="171450" lvl="0" indent="-171450">
              <a:buFont typeface="Arial"/>
              <a:buChar char="•"/>
              <a:defRPr/>
            </a:pPr>
            <a:r>
              <a:rPr lang="en-US" dirty="0"/>
              <a:t>Chronic inflammations leads to destruction of the tissue fibers that connect the tooth to the bone (periodontal ligament), loss of supporting bone, tooth loosening, and eventual tooth loss.</a:t>
            </a:r>
          </a:p>
          <a:p>
            <a:pPr marL="171450" lvl="0" indent="-171450">
              <a:buFont typeface="Arial"/>
              <a:buChar char="•"/>
              <a:defRPr/>
            </a:pPr>
            <a:r>
              <a:rPr lang="en-US" dirty="0"/>
              <a:t>The body's host response to the bacteria, magnifying or suppressing the inflammatory response, helps determine the manifestation and progression of the disease.</a:t>
            </a:r>
          </a:p>
          <a:p>
            <a:pPr marL="171450" lvl="0" indent="-171450">
              <a:buFont typeface="Arial"/>
              <a:buChar char="•"/>
              <a:defRPr/>
            </a:pPr>
            <a:r>
              <a:rPr lang="en-US" dirty="0"/>
              <a:t>Smoking, diabetes, HIV, pregnancy, xerostomia, and poor oral hygiene can all contribute to the development of periodontitis</a:t>
            </a:r>
          </a:p>
          <a:p>
            <a:pPr marL="0" lvl="0" indent="0">
              <a:buFont typeface="Arial"/>
              <a:buNone/>
              <a:defRPr/>
            </a:pPr>
            <a:endParaRPr lang="en-US" b="1" dirty="0"/>
          </a:p>
          <a:p>
            <a:pPr marL="0" lvl="0" indent="0">
              <a:buFont typeface="Arial"/>
              <a:buNone/>
              <a:defRPr/>
            </a:pPr>
            <a:r>
              <a:rPr lang="en-US" b="1" dirty="0"/>
              <a:t>Recommendations</a:t>
            </a:r>
          </a:p>
          <a:p>
            <a:pPr marL="171450" lvl="0" indent="-171450">
              <a:buFont typeface="Arial"/>
              <a:buChar char="•"/>
              <a:defRPr/>
            </a:pPr>
            <a:r>
              <a:rPr lang="en-US" dirty="0"/>
              <a:t>Good oral hygiene and regular dental visits help remove plaque, preventing or controlling inflammation.</a:t>
            </a:r>
          </a:p>
          <a:p>
            <a:pPr marL="171450" lvl="0" indent="-171450">
              <a:buFont typeface="Arial"/>
              <a:buChar char="•"/>
              <a:defRPr/>
            </a:pPr>
            <a:r>
              <a:rPr lang="en-US" dirty="0"/>
              <a:t>Tobacco and other irritants, such as cannabis, must be avoided.</a:t>
            </a:r>
          </a:p>
          <a:p>
            <a:pPr marL="171450" lvl="0" indent="-171450">
              <a:buFont typeface="Arial"/>
              <a:buChar char="•"/>
              <a:defRPr/>
            </a:pPr>
            <a:r>
              <a:rPr lang="en-US" dirty="0"/>
              <a:t>Dental referral for deep root scaling (cleaning below the gum surface).</a:t>
            </a:r>
          </a:p>
          <a:p>
            <a:pPr marL="171450" lvl="0" indent="-171450">
              <a:buFont typeface="Arial"/>
              <a:buChar char="•"/>
              <a:defRPr/>
            </a:pPr>
            <a:r>
              <a:rPr lang="en-US" dirty="0"/>
              <a:t>Oral antibiotics and solutions such as chlorhexidine may also be used.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 background:</a:t>
            </a:r>
          </a:p>
          <a:p>
            <a:r>
              <a:rPr lang="en-US" sz="1200" b="1" kern="1200" dirty="0">
                <a:solidFill>
                  <a:schemeClr val="tx1"/>
                </a:solidFill>
                <a:effectLst/>
                <a:latin typeface="+mn-lt"/>
                <a:ea typeface="+mn-ea"/>
                <a:cs typeface="+mn-cs"/>
              </a:rPr>
              <a:t>Do you have gingivitis or periodontitis? Here are some tips for how to tell the difference. </a:t>
            </a:r>
          </a:p>
          <a:p>
            <a:pPr marL="171450" lvl="0" indent="-171450">
              <a:buFont typeface="Arial"/>
              <a:buChar char="•"/>
            </a:pPr>
            <a:r>
              <a:rPr lang="en-US" sz="1200" b="1" kern="1200" dirty="0">
                <a:solidFill>
                  <a:schemeClr val="tx1"/>
                </a:solidFill>
                <a:effectLst/>
                <a:latin typeface="+mn-lt"/>
                <a:ea typeface="+mn-ea"/>
                <a:cs typeface="+mn-cs"/>
              </a:rPr>
              <a:t>Age:</a:t>
            </a:r>
            <a:r>
              <a:rPr lang="en-US" sz="1200" kern="1200" dirty="0">
                <a:solidFill>
                  <a:schemeClr val="tx1"/>
                </a:solidFill>
                <a:effectLst/>
                <a:latin typeface="+mn-lt"/>
                <a:ea typeface="+mn-ea"/>
                <a:cs typeface="+mn-cs"/>
              </a:rPr>
              <a:t> Periodontitis is rare in teenagers, but they can develop gingivitis.</a:t>
            </a:r>
          </a:p>
          <a:p>
            <a:pPr marL="171450" lvl="0" indent="-171450">
              <a:buFont typeface="Arial"/>
              <a:buChar char="•"/>
            </a:pPr>
            <a:r>
              <a:rPr lang="en-US" sz="1200" b="1" kern="1200" dirty="0">
                <a:solidFill>
                  <a:schemeClr val="tx1"/>
                </a:solidFill>
                <a:effectLst/>
                <a:latin typeface="+mn-lt"/>
                <a:ea typeface="+mn-ea"/>
                <a:cs typeface="+mn-cs"/>
              </a:rPr>
              <a:t>Pain: </a:t>
            </a:r>
            <a:r>
              <a:rPr lang="en-US" sz="1200" kern="1200" dirty="0">
                <a:solidFill>
                  <a:schemeClr val="tx1"/>
                </a:solidFill>
                <a:effectLst/>
                <a:latin typeface="+mn-lt"/>
                <a:ea typeface="+mn-ea"/>
                <a:cs typeface="+mn-cs"/>
              </a:rPr>
              <a:t>Pain when chewing can be a sign that your periodontal disease has progressed from gingivitis to periodontitis.</a:t>
            </a:r>
          </a:p>
          <a:p>
            <a:pPr marL="171450" lvl="0" indent="-171450">
              <a:buFont typeface="Arial"/>
              <a:buChar char="•"/>
            </a:pPr>
            <a:r>
              <a:rPr lang="en-US" sz="1200" b="1" kern="1200" dirty="0">
                <a:solidFill>
                  <a:schemeClr val="tx1"/>
                </a:solidFill>
                <a:effectLst/>
                <a:latin typeface="+mn-lt"/>
                <a:ea typeface="+mn-ea"/>
                <a:cs typeface="+mn-cs"/>
              </a:rPr>
              <a:t>Tooth Condition: </a:t>
            </a:r>
            <a:r>
              <a:rPr lang="en-US" sz="1200" kern="1200" dirty="0">
                <a:solidFill>
                  <a:schemeClr val="tx1"/>
                </a:solidFill>
                <a:effectLst/>
                <a:latin typeface="+mn-lt"/>
                <a:ea typeface="+mn-ea"/>
                <a:cs typeface="+mn-cs"/>
              </a:rPr>
              <a:t>If you have gingivitis, your teeth should be firmly in place, although your gums may be irritated, red, and swollen. If a tooth or teeth are loose, you are more likely to have periodontitis.</a:t>
            </a:r>
          </a:p>
          <a:p>
            <a:pPr marL="171450" lvl="0" indent="-171450">
              <a:buFont typeface="Arial"/>
              <a:buChar char="•"/>
            </a:pPr>
            <a:r>
              <a:rPr lang="en-US" sz="1200" b="1" kern="1200" dirty="0">
                <a:solidFill>
                  <a:schemeClr val="tx1"/>
                </a:solidFill>
                <a:effectLst/>
                <a:latin typeface="+mn-lt"/>
                <a:ea typeface="+mn-ea"/>
                <a:cs typeface="+mn-cs"/>
              </a:rPr>
              <a:t>Breath: </a:t>
            </a:r>
            <a:r>
              <a:rPr lang="en-US" sz="1200" kern="1200" dirty="0">
                <a:solidFill>
                  <a:schemeClr val="tx1"/>
                </a:solidFill>
                <a:effectLst/>
                <a:latin typeface="+mn-lt"/>
                <a:ea typeface="+mn-ea"/>
                <a:cs typeface="+mn-cs"/>
              </a:rPr>
              <a:t>If your gingivitis has progressed to periodontitis, you may notice that you have persistent unpleasant breath due to the presence of excess bacteria in your mouth. (1), (2), (3)</a:t>
            </a:r>
          </a:p>
          <a:p>
            <a:pPr>
              <a:defRPr/>
            </a:pPr>
            <a:endParaRPr lang="en-US" dirty="0"/>
          </a:p>
          <a:p>
            <a:pPr>
              <a:defRPr/>
            </a:pPr>
            <a:r>
              <a:rPr lang="en-US" b="0" u="sng" dirty="0"/>
              <a:t>References</a:t>
            </a:r>
          </a:p>
          <a:p>
            <a:pPr marL="171450" indent="-171450">
              <a:buFont typeface="Arial" panose="020B0604020202020204" pitchFamily="34" charset="0"/>
              <a:buChar char="•"/>
              <a:defRPr/>
            </a:pPr>
            <a:r>
              <a:rPr lang="en-US" dirty="0"/>
              <a:t>Novak MJ. Classification of diseases and conditions affecting the </a:t>
            </a:r>
            <a:r>
              <a:rPr lang="en-US" dirty="0" err="1"/>
              <a:t>periodontium</a:t>
            </a:r>
            <a:r>
              <a:rPr lang="en-US" dirty="0"/>
              <a:t>. In: Clinical Periodontology. M.G. Newman, H. H Takei, F. A. Carranza Eds. Philadelphia: W.B. Saunders, 2002.</a:t>
            </a:r>
          </a:p>
          <a:p>
            <a:pPr marL="171450" indent="-171450">
              <a:buFont typeface="Arial" panose="020B0604020202020204" pitchFamily="34" charset="0"/>
              <a:buChar char="•"/>
              <a:defRPr/>
            </a:pPr>
            <a:r>
              <a:rPr lang="en-US" dirty="0"/>
              <a:t>Murray W, et al, Cannabis Smoking and Periodontal Disease Among Young Adults, JAMA. 2008;299(5):525-531.</a:t>
            </a:r>
          </a:p>
          <a:p>
            <a:pPr marL="171450" indent="-171450">
              <a:buFont typeface="Arial" panose="020B0604020202020204" pitchFamily="34" charset="0"/>
              <a:buChar char="•"/>
              <a:defRPr/>
            </a:pPr>
            <a:r>
              <a:rPr lang="en-US" dirty="0"/>
              <a:t>Eberhard J, Jepsen S, </a:t>
            </a:r>
            <a:r>
              <a:rPr lang="en-US" dirty="0" err="1"/>
              <a:t>Jervøe</a:t>
            </a:r>
            <a:r>
              <a:rPr lang="en-US" dirty="0"/>
              <a:t>-Storm P-M, Needleman I, Worthington HV. Full-mouth disinfection for the treatment of adult chronic periodontitis. Cochrane Database of Systematic Reviews 2008, Issue 1.</a:t>
            </a:r>
          </a:p>
          <a:p>
            <a:pPr marL="171450" indent="-171450">
              <a:buFont typeface="Arial" panose="020B0604020202020204" pitchFamily="34" charset="0"/>
              <a:buChar char="•"/>
              <a:defRPr/>
            </a:pPr>
            <a:r>
              <a:rPr lang="en-US" dirty="0"/>
              <a:t>Periodontal (Gum) Disease: Causes, Symptoms, and Treatments. National Institute of Dental and Craniofacial Research consumer brochure. Bethesda, MD. Reprinted January 2006.</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pitchFamily="34" charset="0"/>
              </a:defRPr>
            </a:lvl1pPr>
            <a:lvl2pPr marL="702756" indent="-270291" eaLnBrk="0" hangingPunct="0">
              <a:spcBef>
                <a:spcPct val="30000"/>
              </a:spcBef>
              <a:buFont typeface="Arial" pitchFamily="34" charset="0"/>
              <a:buChar char="•"/>
              <a:defRPr sz="1100">
                <a:solidFill>
                  <a:schemeClr val="tx1"/>
                </a:solidFill>
                <a:latin typeface="Arial" pitchFamily="34" charset="0"/>
              </a:defRPr>
            </a:lvl2pPr>
            <a:lvl3pPr marL="1081164" indent="-216233" eaLnBrk="0" hangingPunct="0">
              <a:spcBef>
                <a:spcPct val="30000"/>
              </a:spcBef>
              <a:buFont typeface="Courier New" pitchFamily="49" charset="0"/>
              <a:buChar char="o"/>
              <a:defRPr sz="1100">
                <a:solidFill>
                  <a:schemeClr val="tx1"/>
                </a:solidFill>
                <a:latin typeface="Arial" pitchFamily="34" charset="0"/>
              </a:defRPr>
            </a:lvl3pPr>
            <a:lvl4pPr marL="1513629" indent="-216233" eaLnBrk="0" hangingPunct="0">
              <a:spcBef>
                <a:spcPct val="30000"/>
              </a:spcBef>
              <a:buFont typeface="Arial" pitchFamily="34" charset="0"/>
              <a:buChar char="-"/>
              <a:defRPr sz="1100">
                <a:solidFill>
                  <a:schemeClr val="tx1"/>
                </a:solidFill>
                <a:latin typeface="Arial" pitchFamily="34" charset="0"/>
              </a:defRPr>
            </a:lvl4pPr>
            <a:lvl5pPr marL="1946095" indent="-216233" eaLnBrk="0" hangingPunct="0">
              <a:spcBef>
                <a:spcPct val="30000"/>
              </a:spcBef>
              <a:defRPr sz="1100">
                <a:solidFill>
                  <a:schemeClr val="tx1"/>
                </a:solidFill>
                <a:latin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327E6C52-BAE8-419B-9826-847EE7803BBB}" type="slidenum">
              <a:rPr lang="en-US" altLang="en-US" sz="1200">
                <a:cs typeface="Arial" pitchFamily="34" charset="0"/>
              </a:rPr>
              <a:pPr eaLnBrk="1" hangingPunct="1">
                <a:spcBef>
                  <a:spcPct val="0"/>
                </a:spcBef>
              </a:pPr>
              <a:t>21</a:t>
            </a:fld>
            <a:endParaRPr lang="en-US" altLang="en-US" sz="1200">
              <a:cs typeface="Arial" pitchFamily="34" charset="0"/>
            </a:endParaRPr>
          </a:p>
        </p:txBody>
      </p:sp>
      <p:sp>
        <p:nvSpPr>
          <p:cNvPr id="109571" name="Slide Image Placeholder 5"/>
          <p:cNvSpPr>
            <a:spLocks noGrp="1" noRot="1" noChangeAspect="1" noTextEdit="1"/>
          </p:cNvSpPr>
          <p:nvPr>
            <p:ph type="sldImg"/>
          </p:nvPr>
        </p:nvSpPr>
        <p:spPr>
          <a:ln/>
        </p:spPr>
      </p:sp>
      <p:sp>
        <p:nvSpPr>
          <p:cNvPr id="109572" name="Notes Placeholder 6"/>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Arial" pitchFamily="34" charset="0"/>
              </a:rPr>
              <a:t>The prevalence of oral cancers increases with age. </a:t>
            </a:r>
          </a:p>
          <a:p>
            <a:endParaRPr lang="en-US" altLang="en-US" b="1" dirty="0">
              <a:latin typeface="Arial" pitchFamily="34" charset="0"/>
            </a:endParaRPr>
          </a:p>
          <a:p>
            <a:r>
              <a:rPr lang="en-US" altLang="en-US" b="1" dirty="0">
                <a:latin typeface="Arial" pitchFamily="34" charset="0"/>
              </a:rPr>
              <a:t>Consider the following: </a:t>
            </a:r>
          </a:p>
          <a:p>
            <a:pPr marL="171450" indent="-171450">
              <a:buFont typeface="Arial" panose="020B0604020202020204" pitchFamily="34" charset="0"/>
              <a:buChar char="•"/>
            </a:pPr>
            <a:r>
              <a:rPr lang="en-US" altLang="en-US" dirty="0">
                <a:latin typeface="Arial" pitchFamily="34" charset="0"/>
              </a:rPr>
              <a:t>Oral cancer is the 9</a:t>
            </a:r>
            <a:r>
              <a:rPr lang="en-US" altLang="en-US" baseline="30000" dirty="0">
                <a:latin typeface="Arial" pitchFamily="34" charset="0"/>
              </a:rPr>
              <a:t>th</a:t>
            </a:r>
            <a:r>
              <a:rPr lang="en-US" altLang="en-US" dirty="0">
                <a:latin typeface="Arial" pitchFamily="34" charset="0"/>
              </a:rPr>
              <a:t> most common cancer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latin typeface="Arial" pitchFamily="34" charset="0"/>
              </a:rPr>
              <a:t>The overall five-year survival rate for oral cancer is 50–55%.</a:t>
            </a:r>
          </a:p>
          <a:p>
            <a:pPr marL="171450" indent="-171450">
              <a:buFont typeface="Arial" panose="020B0604020202020204" pitchFamily="34" charset="0"/>
              <a:buChar char="•"/>
            </a:pPr>
            <a:r>
              <a:rPr lang="en-US" altLang="en-US" dirty="0">
                <a:latin typeface="Arial" pitchFamily="34" charset="0"/>
              </a:rPr>
              <a:t>There is a strong association between HPV and oropharyngeal cancers.</a:t>
            </a:r>
          </a:p>
          <a:p>
            <a:pPr marL="171450" indent="-171450">
              <a:buFont typeface="Arial" panose="020B0604020202020204" pitchFamily="34" charset="0"/>
              <a:buChar char="•"/>
            </a:pPr>
            <a:r>
              <a:rPr lang="en-US" altLang="en-US" dirty="0">
                <a:latin typeface="Arial" pitchFamily="34" charset="0"/>
              </a:rPr>
              <a:t>Human Papilloma Virus (HPV) positive cancers are more frequent in white men, younger populations (52-56 years), and people who do not use tobacco or alcohol.</a:t>
            </a:r>
          </a:p>
          <a:p>
            <a:pPr lvl="1"/>
            <a:endParaRPr lang="en-US" altLang="en-US" dirty="0">
              <a:latin typeface="Arial" pitchFamily="34" charset="0"/>
            </a:endParaRPr>
          </a:p>
          <a:p>
            <a:r>
              <a:rPr lang="en-US" altLang="en-US" b="0" u="sng" dirty="0">
                <a:latin typeface="Arial" pitchFamily="34" charset="0"/>
              </a:rPr>
              <a:t>References </a:t>
            </a:r>
            <a:endParaRPr lang="en-US" altLang="en-US" dirty="0">
              <a:latin typeface="Arial" pitchFamily="34" charset="0"/>
            </a:endParaRPr>
          </a:p>
          <a:p>
            <a:pPr marL="171450" indent="-171450">
              <a:buFont typeface="Arial" panose="020B0604020202020204" pitchFamily="34" charset="0"/>
              <a:buChar char="•"/>
            </a:pPr>
            <a:r>
              <a:rPr lang="en-US" altLang="en-US" dirty="0">
                <a:latin typeface="Arial" pitchFamily="34" charset="0"/>
              </a:rPr>
              <a:t>Smith RA, </a:t>
            </a:r>
            <a:r>
              <a:rPr lang="en-US" altLang="en-US" dirty="0" err="1">
                <a:latin typeface="Arial" pitchFamily="34" charset="0"/>
              </a:rPr>
              <a:t>Cokkinides</a:t>
            </a:r>
            <a:r>
              <a:rPr lang="en-US" altLang="en-US" dirty="0">
                <a:latin typeface="Arial" pitchFamily="34" charset="0"/>
              </a:rPr>
              <a:t> V, von Eschenbach AC, Levin B, Cohen C, </a:t>
            </a:r>
            <a:r>
              <a:rPr lang="en-US" altLang="en-US" dirty="0" err="1">
                <a:latin typeface="Arial" pitchFamily="34" charset="0"/>
              </a:rPr>
              <a:t>Runowicz</a:t>
            </a:r>
            <a:r>
              <a:rPr lang="en-US" altLang="en-US" dirty="0">
                <a:latin typeface="Arial" pitchFamily="34" charset="0"/>
              </a:rPr>
              <a:t> CD, et al. American Cancer Society guidelines for the early detection of cancer. Ca: a Cancer Journal for Clinicians. 2002;52(1):8-22. </a:t>
            </a:r>
          </a:p>
          <a:p>
            <a:pPr marL="171450" indent="-171450">
              <a:buFont typeface="Arial" panose="020B0604020202020204" pitchFamily="34" charset="0"/>
              <a:buChar char="•"/>
            </a:pPr>
            <a:r>
              <a:rPr lang="en-US" altLang="en-US" dirty="0">
                <a:latin typeface="Arial" pitchFamily="34" charset="0"/>
              </a:rPr>
              <a:t>Special Section: Cancers with Increasing Trends in the US: 1999-2008: Cancer Facts and Figures 2012, American Cancer Society. http://www.cancer.org/acs/groups/content/@research/documents/document/acspc-038827.pdf Accessed 3/17/2014. </a:t>
            </a:r>
          </a:p>
          <a:p>
            <a:pPr marL="171450" indent="-171450">
              <a:buFont typeface="Arial" panose="020B0604020202020204" pitchFamily="34" charset="0"/>
              <a:buChar char="•"/>
            </a:pPr>
            <a:r>
              <a:rPr lang="en-US" altLang="en-US" dirty="0">
                <a:latin typeface="Arial" pitchFamily="34" charset="0"/>
              </a:rPr>
              <a:t>Cleveland JL, </a:t>
            </a:r>
            <a:r>
              <a:rPr lang="en-US" altLang="en-US" dirty="0" err="1">
                <a:latin typeface="Arial" pitchFamily="34" charset="0"/>
              </a:rPr>
              <a:t>Junger</a:t>
            </a:r>
            <a:r>
              <a:rPr lang="en-US" altLang="en-US" dirty="0">
                <a:latin typeface="Arial" pitchFamily="34" charset="0"/>
              </a:rPr>
              <a:t> ML, Saraiya M, et al. The connection between human papillomavirus and oropharyngeal squamous cell carcinomas in the United States: implications for dentistry. JADA. 2011; 142(8):915-24.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Senior oral and systemic health are tightly interconnected: </a:t>
            </a:r>
          </a:p>
          <a:p>
            <a:pPr marL="171450" lvl="0" indent="-171450">
              <a:buFont typeface="Arial"/>
              <a:buChar char="•"/>
            </a:pPr>
            <a:r>
              <a:rPr lang="en-US" altLang="en-US" dirty="0"/>
              <a:t>Poor oral hygiene is associated with increased incidence of pneumonias. </a:t>
            </a:r>
          </a:p>
          <a:p>
            <a:pPr marL="171450" lvl="0" indent="-171450">
              <a:buFont typeface="Arial"/>
              <a:buChar char="•"/>
            </a:pPr>
            <a:r>
              <a:rPr lang="en-US" altLang="en-US" dirty="0"/>
              <a:t>Poor oral health is a potential cause of weight loss and failure to thrive.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altLang="en-US" dirty="0"/>
              <a:t>Many medications cause dry mouth, increasing risk of dental caries.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altLang="en-US" dirty="0"/>
              <a:t>Diabetic glucose control is worse in the presence of periodontal disease and periodontal disease is worse in diabetic patients, especially in those with poor glycemic control. </a:t>
            </a:r>
          </a:p>
          <a:p>
            <a:pPr marL="171450" lvl="0" indent="-171450">
              <a:buFont typeface="Arial"/>
              <a:buChar char="•"/>
            </a:pPr>
            <a:endParaRPr lang="en-US" altLang="en-US" dirty="0"/>
          </a:p>
          <a:p>
            <a:r>
              <a:rPr lang="en-US" altLang="en-US" dirty="0"/>
              <a:t>FLHWs can play an important role in improving the overall health of their patients by addressing oral issues. </a:t>
            </a:r>
          </a:p>
          <a:p>
            <a:endParaRPr lang="en-US" altLang="en-US" dirty="0"/>
          </a:p>
          <a:p>
            <a:r>
              <a:rPr lang="en-US" altLang="en-US" b="0" u="sng" dirty="0"/>
              <a:t>References:</a:t>
            </a:r>
          </a:p>
          <a:p>
            <a:pPr marL="171450" indent="-171450">
              <a:buFont typeface="Arial" panose="020B0604020202020204" pitchFamily="34" charset="0"/>
              <a:buChar char="•"/>
            </a:pPr>
            <a:r>
              <a:rPr lang="en-US" altLang="en-US" dirty="0" err="1"/>
              <a:t>Azarpazhooh</a:t>
            </a:r>
            <a:r>
              <a:rPr lang="en-US" altLang="en-US" dirty="0"/>
              <a:t>, A., </a:t>
            </a:r>
            <a:r>
              <a:rPr lang="en-US" altLang="en-US" dirty="0" err="1"/>
              <a:t>Leake</a:t>
            </a:r>
            <a:r>
              <a:rPr lang="en-US" altLang="en-US" dirty="0"/>
              <a:t>, J.L. Systematic review of the association between respiratory diseases and oral health. J Periodontology. 2006; 77: 1465-1482. </a:t>
            </a:r>
          </a:p>
          <a:p>
            <a:pPr marL="171450" indent="-171450">
              <a:buFont typeface="Arial" panose="020B0604020202020204" pitchFamily="34" charset="0"/>
              <a:buChar char="•"/>
            </a:pPr>
            <a:r>
              <a:rPr lang="en-US" altLang="en-US" dirty="0" err="1"/>
              <a:t>Scannapieco</a:t>
            </a:r>
            <a:r>
              <a:rPr lang="en-US" altLang="en-US" dirty="0"/>
              <a:t>, F.A. Pneumonia in </a:t>
            </a:r>
            <a:r>
              <a:rPr lang="en-US" altLang="en-US" dirty="0" err="1"/>
              <a:t>nonambulatory</a:t>
            </a:r>
            <a:r>
              <a:rPr lang="en-US" altLang="en-US" dirty="0"/>
              <a:t> patients. JADA. 2006; 137(10 supplement): 21S-25S. </a:t>
            </a:r>
          </a:p>
          <a:p>
            <a:pPr marL="171450" indent="-171450">
              <a:buFont typeface="Arial" panose="020B0604020202020204" pitchFamily="34" charset="0"/>
              <a:buChar char="•"/>
            </a:pPr>
            <a:r>
              <a:rPr lang="en-US" altLang="en-US" dirty="0" err="1"/>
              <a:t>Guggenheimer</a:t>
            </a:r>
            <a:r>
              <a:rPr lang="en-US" altLang="en-US" dirty="0"/>
              <a:t>, J., Moore, P.A. Xerostomia: etiology, recognition and treatment. JADA. 2003; 134(1):61-9. </a:t>
            </a:r>
          </a:p>
          <a:p>
            <a:pPr marL="171450" indent="-171450">
              <a:buFont typeface="Arial" panose="020B0604020202020204" pitchFamily="34" charset="0"/>
              <a:buChar char="•"/>
            </a:pPr>
            <a:r>
              <a:rPr lang="en-US" altLang="en-US" dirty="0" err="1"/>
              <a:t>Mealey</a:t>
            </a:r>
            <a:r>
              <a:rPr lang="en-US" altLang="en-US" dirty="0"/>
              <a:t>, B. L., Periodontal disease and diabetes: A two-way street. JADA. 2006; 137:26-31. </a:t>
            </a:r>
          </a:p>
          <a:p>
            <a:pPr marL="171450" indent="-171450">
              <a:buFont typeface="Arial" panose="020B0604020202020204" pitchFamily="34" charset="0"/>
              <a:buChar char="•"/>
            </a:pPr>
            <a:r>
              <a:rPr lang="en-US" altLang="en-US" dirty="0"/>
              <a:t>Moynihan, P.J. The Relationship Between Nutrition and Systemic and Oral Well-being in Older People. JADA. 2007; 138(4): 493-497. </a:t>
            </a:r>
          </a:p>
          <a:p>
            <a:pPr marL="171450" indent="-171450">
              <a:buFont typeface="Arial" panose="020B0604020202020204" pitchFamily="34" charset="0"/>
              <a:buChar char="•"/>
            </a:pPr>
            <a:r>
              <a:rPr lang="en-US" altLang="en-US" dirty="0"/>
              <a:t>Ishikawa, A., </a:t>
            </a:r>
            <a:r>
              <a:rPr lang="en-US" altLang="en-US" dirty="0" err="1"/>
              <a:t>Yoneyama</a:t>
            </a:r>
            <a:r>
              <a:rPr lang="en-US" altLang="en-US" dirty="0"/>
              <a:t>, T., </a:t>
            </a:r>
            <a:r>
              <a:rPr lang="en-US" altLang="en-US" dirty="0" err="1"/>
              <a:t>Hirota</a:t>
            </a:r>
            <a:r>
              <a:rPr lang="en-US" altLang="en-US" dirty="0"/>
              <a:t>, K., Miyake, Y., </a:t>
            </a:r>
            <a:r>
              <a:rPr lang="en-US" altLang="en-US" dirty="0" err="1"/>
              <a:t>Miyatake</a:t>
            </a:r>
            <a:r>
              <a:rPr lang="en-US" altLang="en-US" dirty="0"/>
              <a:t>, K. Professional oral health care reduces the number of </a:t>
            </a:r>
            <a:r>
              <a:rPr lang="en-US" altLang="en-US" dirty="0" err="1"/>
              <a:t>orophayngeal</a:t>
            </a:r>
            <a:r>
              <a:rPr lang="en-US" altLang="en-US" dirty="0"/>
              <a:t> bacteria. Journal of Dental Res, 2008; 87: 594-598. </a:t>
            </a:r>
          </a:p>
          <a:p>
            <a:pPr marL="171450" indent="-171450">
              <a:buFont typeface="Arial" panose="020B0604020202020204" pitchFamily="34" charset="0"/>
              <a:buChar char="•"/>
            </a:pPr>
            <a:r>
              <a:rPr lang="en-US" altLang="en-US" dirty="0" err="1"/>
              <a:t>Bassim</a:t>
            </a:r>
            <a:r>
              <a:rPr lang="en-US" altLang="en-US" dirty="0"/>
              <a:t>, C.W., Gibson, G., Ward, T., </a:t>
            </a:r>
            <a:r>
              <a:rPr lang="en-US" altLang="en-US" dirty="0" err="1"/>
              <a:t>Paphides</a:t>
            </a:r>
            <a:r>
              <a:rPr lang="en-US" altLang="en-US" dirty="0"/>
              <a:t>, B.M., </a:t>
            </a:r>
            <a:r>
              <a:rPr lang="en-US" altLang="en-US" dirty="0" err="1"/>
              <a:t>DeNucci</a:t>
            </a:r>
            <a:r>
              <a:rPr lang="en-US" altLang="en-US" dirty="0"/>
              <a:t>, D.J. Modification of risk of mortality from pneumonia with oral hygiene care, J of the Am Geriatric Society, 2008; 56: 1601-1607. </a:t>
            </a:r>
          </a:p>
          <a:p>
            <a:pPr marL="171450" indent="-171450">
              <a:buFont typeface="Arial" panose="020B0604020202020204" pitchFamily="34" charset="0"/>
              <a:buChar char="•"/>
            </a:pPr>
            <a:r>
              <a:rPr lang="en-US" altLang="en-US" dirty="0"/>
              <a:t>Sjogren, P. Nilsson, E., </a:t>
            </a:r>
            <a:r>
              <a:rPr lang="en-US" altLang="en-US" dirty="0" err="1"/>
              <a:t>Forsell</a:t>
            </a:r>
            <a:r>
              <a:rPr lang="en-US" altLang="en-US" dirty="0"/>
              <a:t>, M., Johansson, O., </a:t>
            </a:r>
            <a:r>
              <a:rPr lang="en-US" altLang="en-US" dirty="0" err="1"/>
              <a:t>Hoogstraate</a:t>
            </a:r>
            <a:r>
              <a:rPr lang="en-US" altLang="en-US" dirty="0"/>
              <a:t>, J. A systematic review of preventive effect of oral hygiene on pneumonia and respiratory infections in elderly people in hospitals and nursing homes. J of the Am Geriatric Society. 2008; 56: 2124-2130. </a:t>
            </a:r>
          </a:p>
          <a:p>
            <a:pPr marL="171450" indent="-171450">
              <a:buFont typeface="Arial" panose="020B0604020202020204" pitchFamily="34" charset="0"/>
              <a:buChar char="•"/>
            </a:pPr>
            <a:r>
              <a:rPr lang="en-US" altLang="en-US" dirty="0" err="1"/>
              <a:t>Arpin</a:t>
            </a:r>
            <a:r>
              <a:rPr lang="en-US" altLang="en-US" dirty="0"/>
              <a:t> S. Oral hygiene in elderly people in hospitals and nursing homes. Evidenced Based Dentistry. 2009; 10: 46.</a:t>
            </a:r>
          </a:p>
        </p:txBody>
      </p:sp>
      <p:sp>
        <p:nvSpPr>
          <p:cNvPr id="8192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1D2E14A2-2C60-41FC-B7D5-7601BCFA4748}" type="slidenum">
              <a:rPr lang="en-US" altLang="en-US" smtClean="0"/>
              <a:pPr eaLnBrk="1" hangingPunct="1">
                <a:defRPr/>
              </a:pPr>
              <a:t>22</a:t>
            </a:fld>
            <a:endParaRPr lang="en-US" altLang="en-US"/>
          </a:p>
        </p:txBody>
      </p:sp>
    </p:spTree>
    <p:extLst>
      <p:ext uri="{BB962C8B-B14F-4D97-AF65-F5344CB8AC3E}">
        <p14:creationId xmlns:p14="http://schemas.microsoft.com/office/powerpoint/2010/main" val="3242653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Diabetes is one example of the relationship of oral health to chronic</a:t>
            </a:r>
            <a:r>
              <a:rPr lang="en-US" altLang="en-US" b="1" baseline="0" dirty="0"/>
              <a:t> diseases.</a:t>
            </a:r>
            <a:endParaRPr lang="en-US" altLang="en-US" dirty="0"/>
          </a:p>
          <a:p>
            <a:pPr marL="171450" indent="-171450">
              <a:buFont typeface="Arial"/>
              <a:buChar char="•"/>
            </a:pPr>
            <a:r>
              <a:rPr lang="en-US" altLang="en-US" dirty="0"/>
              <a:t>Patients with periodontal disease are twice as likely to develop diabetes</a:t>
            </a:r>
          </a:p>
          <a:p>
            <a:pPr marL="171450" indent="-171450">
              <a:buFont typeface="Arial"/>
              <a:buChar char="•"/>
            </a:pPr>
            <a:r>
              <a:rPr lang="en-US" altLang="en-US" dirty="0"/>
              <a:t>Poor sugar (glycemic) control is associated with threefold increase of periodontal disease</a:t>
            </a:r>
          </a:p>
          <a:p>
            <a:pPr marL="171450" indent="-171450">
              <a:buFont typeface="Arial"/>
              <a:buChar char="•"/>
            </a:pPr>
            <a:r>
              <a:rPr lang="en-US" altLang="en-US" dirty="0"/>
              <a:t>Periodontal disease worsens glycemic control</a:t>
            </a:r>
          </a:p>
          <a:p>
            <a:pPr marL="171450" indent="-171450">
              <a:buFont typeface="Arial"/>
              <a:buChar char="•"/>
            </a:pPr>
            <a:r>
              <a:rPr lang="en-US" altLang="en-US" dirty="0"/>
              <a:t>Treatment of periodontal disease results in 10-20% improvement in sugar control (lower</a:t>
            </a:r>
            <a:r>
              <a:rPr lang="en-US" altLang="en-US" baseline="0" dirty="0"/>
              <a:t> HgbA1C)</a:t>
            </a:r>
            <a:endParaRPr lang="en-US" altLang="en-US" dirty="0"/>
          </a:p>
          <a:p>
            <a:endParaRPr lang="en-US" altLang="en-US" b="1" dirty="0"/>
          </a:p>
          <a:p>
            <a:r>
              <a:rPr lang="en-US" altLang="en-US" b="0" u="sng" dirty="0"/>
              <a:t>References</a:t>
            </a:r>
          </a:p>
          <a:p>
            <a:pPr marL="171450" indent="-171450">
              <a:buFont typeface="Arial" panose="020B0604020202020204" pitchFamily="34" charset="0"/>
              <a:buChar char="•"/>
            </a:pPr>
            <a:r>
              <a:rPr lang="en-US" altLang="en-US" dirty="0" err="1"/>
              <a:t>Mealey</a:t>
            </a:r>
            <a:r>
              <a:rPr lang="en-US" altLang="en-US" dirty="0"/>
              <a:t>, B. L., Periodontal disease and diabetes: A two-way street. J Am Dent </a:t>
            </a:r>
            <a:r>
              <a:rPr lang="en-US" altLang="en-US" dirty="0" err="1"/>
              <a:t>Assoc</a:t>
            </a:r>
            <a:r>
              <a:rPr lang="en-US" altLang="en-US" dirty="0"/>
              <a:t> 2006; 137:26-31.</a:t>
            </a:r>
          </a:p>
          <a:p>
            <a:pPr marL="171450" indent="-171450">
              <a:buFont typeface="Arial" panose="020B0604020202020204" pitchFamily="34" charset="0"/>
              <a:buChar char="•"/>
            </a:pPr>
            <a:r>
              <a:rPr lang="en-US" altLang="en-US" dirty="0" err="1"/>
              <a:t>Demmer</a:t>
            </a:r>
            <a:r>
              <a:rPr lang="en-US" altLang="en-US" dirty="0"/>
              <a:t>, R.T., Jacobs, D.R., </a:t>
            </a:r>
            <a:r>
              <a:rPr lang="en-US" altLang="en-US" dirty="0" err="1"/>
              <a:t>Desvarieux</a:t>
            </a:r>
            <a:r>
              <a:rPr lang="en-US" altLang="en-US" dirty="0"/>
              <a:t>, M. Periodontal disease and incident type 2 diabetes mellitus: Results from the first National Health and Nutrition Examination Survey and its epidemiologic follow up study. Diabetes Care 2008; 31(7):1373-9.</a:t>
            </a:r>
          </a:p>
          <a:p>
            <a:pPr marL="171450" indent="-171450">
              <a:buFont typeface="Arial" panose="020B0604020202020204" pitchFamily="34" charset="0"/>
              <a:buChar char="•"/>
            </a:pPr>
            <a:r>
              <a:rPr lang="en-US" altLang="en-US" dirty="0" err="1"/>
              <a:t>Promsudth</a:t>
            </a:r>
            <a:r>
              <a:rPr lang="en-US" altLang="en-US" dirty="0"/>
              <a:t>, A., et al. The effect of periodontal therapy on uncontrolled type 2 diabetes mellitus in older subjects. Oral Dis 2005; 11:293-8.	</a:t>
            </a:r>
          </a:p>
          <a:p>
            <a:pPr marL="171450" indent="-171450">
              <a:buFont typeface="Arial" panose="020B0604020202020204" pitchFamily="34" charset="0"/>
              <a:buChar char="•"/>
            </a:pPr>
            <a:r>
              <a:rPr lang="en-US" altLang="en-US" dirty="0" err="1"/>
              <a:t>Saremi</a:t>
            </a:r>
            <a:r>
              <a:rPr lang="en-US" altLang="en-US" dirty="0"/>
              <a:t>, A., et al. Periodontal disease and mortality in Type 2 diabetes. Diabetes Care 2005; 28:27-32.</a:t>
            </a:r>
          </a:p>
        </p:txBody>
      </p:sp>
    </p:spTree>
    <p:extLst>
      <p:ext uri="{BB962C8B-B14F-4D97-AF65-F5344CB8AC3E}">
        <p14:creationId xmlns:p14="http://schemas.microsoft.com/office/powerpoint/2010/main" val="2141360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pitchFamily="34" charset="0"/>
              </a:defRPr>
            </a:lvl1pPr>
            <a:lvl2pPr marL="702756" indent="-270291" eaLnBrk="0" hangingPunct="0">
              <a:spcBef>
                <a:spcPct val="30000"/>
              </a:spcBef>
              <a:buFont typeface="Arial" pitchFamily="34" charset="0"/>
              <a:buChar char="•"/>
              <a:defRPr sz="1100">
                <a:solidFill>
                  <a:schemeClr val="tx1"/>
                </a:solidFill>
                <a:latin typeface="Arial" pitchFamily="34" charset="0"/>
              </a:defRPr>
            </a:lvl2pPr>
            <a:lvl3pPr marL="1081164" indent="-216233" eaLnBrk="0" hangingPunct="0">
              <a:spcBef>
                <a:spcPct val="30000"/>
              </a:spcBef>
              <a:buFont typeface="Courier New" pitchFamily="49" charset="0"/>
              <a:buChar char="o"/>
              <a:defRPr sz="1100">
                <a:solidFill>
                  <a:schemeClr val="tx1"/>
                </a:solidFill>
                <a:latin typeface="Arial" pitchFamily="34" charset="0"/>
              </a:defRPr>
            </a:lvl3pPr>
            <a:lvl4pPr marL="1513629" indent="-216233" eaLnBrk="0" hangingPunct="0">
              <a:spcBef>
                <a:spcPct val="30000"/>
              </a:spcBef>
              <a:buFont typeface="Arial" pitchFamily="34" charset="0"/>
              <a:buChar char="-"/>
              <a:defRPr sz="1100">
                <a:solidFill>
                  <a:schemeClr val="tx1"/>
                </a:solidFill>
                <a:latin typeface="Arial" pitchFamily="34" charset="0"/>
              </a:defRPr>
            </a:lvl4pPr>
            <a:lvl5pPr marL="1946095" indent="-216233" eaLnBrk="0" hangingPunct="0">
              <a:spcBef>
                <a:spcPct val="30000"/>
              </a:spcBef>
              <a:defRPr sz="1100">
                <a:solidFill>
                  <a:schemeClr val="tx1"/>
                </a:solidFill>
                <a:latin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1AE1F8F7-178B-45F0-9E27-D4B0525BF980}" type="slidenum">
              <a:rPr lang="en-US" altLang="en-US" sz="1200">
                <a:cs typeface="Arial" pitchFamily="34" charset="0"/>
              </a:rPr>
              <a:pPr eaLnBrk="1" hangingPunct="1">
                <a:spcBef>
                  <a:spcPct val="0"/>
                </a:spcBef>
              </a:pPr>
              <a:t>24</a:t>
            </a:fld>
            <a:endParaRPr lang="en-US" altLang="en-US" sz="1200">
              <a:cs typeface="Arial" pitchFamily="34" charset="0"/>
            </a:endParaRPr>
          </a:p>
        </p:txBody>
      </p:sp>
      <p:sp>
        <p:nvSpPr>
          <p:cNvPr id="110595" name="Slide Image Placeholder 5"/>
          <p:cNvSpPr>
            <a:spLocks noGrp="1" noRot="1" noChangeAspect="1" noTextEdit="1"/>
          </p:cNvSpPr>
          <p:nvPr>
            <p:ph type="sldImg"/>
          </p:nvPr>
        </p:nvSpPr>
        <p:spPr>
          <a:ln/>
        </p:spPr>
      </p:sp>
      <p:sp>
        <p:nvSpPr>
          <p:cNvPr id="110596" name="Notes Placeholder 6"/>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2400" dirty="0">
                <a:latin typeface="Arial" pitchFamily="34" charset="0"/>
              </a:rPr>
              <a:t>This slide lists common oral health concerns expressed by adult</a:t>
            </a:r>
            <a:r>
              <a:rPr lang="en-US" altLang="en-US" sz="2400" baseline="0" dirty="0">
                <a:latin typeface="Arial" pitchFamily="34" charset="0"/>
              </a:rPr>
              <a:t> clients.</a:t>
            </a:r>
            <a:endParaRPr lang="en-US" altLang="en-US" sz="2400" dirty="0"/>
          </a:p>
          <a:p>
            <a:r>
              <a:rPr lang="en-US" altLang="en-US" sz="2400" dirty="0"/>
              <a:t>The next several slides will address each of these items. </a:t>
            </a:r>
          </a:p>
          <a:p>
            <a:r>
              <a:rPr lang="en-US" altLang="en-US" sz="2400" dirty="0"/>
              <a:t>Please ask participants to identify any additional oral health concerns their clients</a:t>
            </a:r>
            <a:r>
              <a:rPr lang="en-US" altLang="en-US" sz="2400" baseline="0" dirty="0"/>
              <a:t> experience.</a:t>
            </a:r>
            <a:endParaRPr lang="en-US" altLang="en-US" sz="2400" dirty="0"/>
          </a:p>
        </p:txBody>
      </p:sp>
    </p:spTree>
    <p:extLst>
      <p:ext uri="{BB962C8B-B14F-4D97-AF65-F5344CB8AC3E}">
        <p14:creationId xmlns:p14="http://schemas.microsoft.com/office/powerpoint/2010/main" val="3063909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3"/>
          <p:cNvSpPr>
            <a:spLocks noGrp="1" noRot="1" noChangeAspect="1" noTextEdit="1"/>
          </p:cNvSpPr>
          <p:nvPr>
            <p:ph type="sldImg"/>
          </p:nvPr>
        </p:nvSpPr>
        <p:spPr>
          <a:ln/>
        </p:spPr>
      </p:sp>
      <p:sp>
        <p:nvSpPr>
          <p:cNvPr id="77827" name="Notes Placeholder 4"/>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Arial" pitchFamily="34" charset="0"/>
              </a:rPr>
              <a:t>We need to be alert to the fact </a:t>
            </a:r>
            <a:r>
              <a:rPr lang="en-US" altLang="en-US" b="1" baseline="0" dirty="0">
                <a:latin typeface="Arial" pitchFamily="34" charset="0"/>
              </a:rPr>
              <a:t>that </a:t>
            </a:r>
            <a:r>
              <a:rPr lang="en-US" altLang="en-US" b="1" dirty="0">
                <a:latin typeface="Arial" pitchFamily="34" charset="0"/>
              </a:rPr>
              <a:t>often oral pain is one of the first</a:t>
            </a:r>
            <a:r>
              <a:rPr lang="en-US" altLang="en-US" b="1" baseline="0" dirty="0">
                <a:latin typeface="Arial" pitchFamily="34" charset="0"/>
              </a:rPr>
              <a:t> signs that makes people recognize they have a problem.</a:t>
            </a:r>
            <a:r>
              <a:rPr lang="en-US" altLang="en-US" baseline="0" dirty="0">
                <a:latin typeface="Arial" pitchFamily="34" charset="0"/>
              </a:rPr>
              <a:t> </a:t>
            </a:r>
          </a:p>
          <a:p>
            <a:pPr marL="171450" indent="-171450">
              <a:buFont typeface="Arial"/>
              <a:buChar char="•"/>
            </a:pPr>
            <a:r>
              <a:rPr lang="en-US" altLang="en-US" dirty="0">
                <a:latin typeface="Arial" pitchFamily="34" charset="0"/>
              </a:rPr>
              <a:t>Oral pain is common, with 22% of adults reporting oral pain in the past six months.</a:t>
            </a:r>
          </a:p>
          <a:p>
            <a:pPr marL="171450" indent="-171450">
              <a:buFont typeface="Arial"/>
              <a:buChar char="•"/>
            </a:pPr>
            <a:r>
              <a:rPr lang="en-US" altLang="en-US" dirty="0">
                <a:latin typeface="Arial" pitchFamily="34" charset="0"/>
              </a:rPr>
              <a:t>Oral pain can be difficult to localize. For example, a person may feel mouth pain from a sinus infection or pain coming from a cavity may be felt in the ear.</a:t>
            </a:r>
          </a:p>
          <a:p>
            <a:pPr>
              <a:defRPr/>
            </a:pPr>
            <a:endParaRPr lang="en-US" altLang="en-US" b="1" dirty="0"/>
          </a:p>
          <a:p>
            <a:pPr>
              <a:defRPr/>
            </a:pPr>
            <a:r>
              <a:rPr lang="en-US" altLang="en-US" b="1" dirty="0"/>
              <a:t>Oral pain is often vague. Communicating pain is often difficult for those with disabilities, children and the elderly. </a:t>
            </a:r>
          </a:p>
          <a:p>
            <a:pPr>
              <a:defRPr/>
            </a:pPr>
            <a:endParaRPr lang="en-US" altLang="en-US" b="1" dirty="0"/>
          </a:p>
          <a:p>
            <a:pPr>
              <a:defRPr/>
            </a:pPr>
            <a:r>
              <a:rPr lang="en-US" altLang="en-US" b="1" dirty="0"/>
              <a:t>Behavioral signs of pain include:</a:t>
            </a:r>
            <a:endParaRPr lang="en-US" altLang="en-US" dirty="0"/>
          </a:p>
          <a:p>
            <a:pPr marL="171450" indent="-171450">
              <a:buFont typeface="Arial" panose="020B0604020202020204" pitchFamily="34" charset="0"/>
              <a:buChar char="•"/>
              <a:defRPr/>
            </a:pPr>
            <a:r>
              <a:rPr lang="en-US" altLang="en-US" dirty="0"/>
              <a:t>Pulling at face </a:t>
            </a:r>
          </a:p>
          <a:p>
            <a:pPr marL="171450" indent="-171450">
              <a:buFont typeface="Arial" panose="020B0604020202020204" pitchFamily="34" charset="0"/>
              <a:buChar char="•"/>
              <a:defRPr/>
            </a:pPr>
            <a:r>
              <a:rPr lang="en-US" altLang="en-US" dirty="0"/>
              <a:t>Not eating  </a:t>
            </a:r>
          </a:p>
          <a:p>
            <a:pPr marL="171450" indent="-171450">
              <a:buFont typeface="Arial" panose="020B0604020202020204" pitchFamily="34" charset="0"/>
              <a:buChar char="•"/>
              <a:defRPr/>
            </a:pPr>
            <a:r>
              <a:rPr lang="en-US" altLang="en-US" dirty="0"/>
              <a:t>Agitation </a:t>
            </a:r>
          </a:p>
          <a:p>
            <a:pPr>
              <a:defRPr/>
            </a:pPr>
            <a:endParaRPr lang="en-US" alt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Lastly- any trauma of the mouth or teeth should prompt a provider to consider and ask about violence in the home. Oral trauma may be the only presenting sign of domestic violence.</a:t>
            </a:r>
          </a:p>
          <a:p>
            <a:endParaRPr lang="en-US" altLang="en-US" dirty="0">
              <a:latin typeface="Arial" pitchFamily="34" charset="0"/>
            </a:endParaRPr>
          </a:p>
          <a:p>
            <a:r>
              <a:rPr lang="en-US" altLang="en-US" b="0" u="sng" dirty="0">
                <a:latin typeface="Arial" pitchFamily="34" charset="0"/>
              </a:rPr>
              <a:t>References</a:t>
            </a:r>
          </a:p>
          <a:p>
            <a:pPr marL="171450" indent="-171450">
              <a:buFont typeface="Arial" panose="020B0604020202020204" pitchFamily="34" charset="0"/>
              <a:buChar char="•"/>
            </a:pPr>
            <a:r>
              <a:rPr lang="en-US" b="0" i="0" dirty="0">
                <a:solidFill>
                  <a:srgbClr val="000000"/>
                </a:solidFill>
                <a:effectLst/>
                <a:latin typeface="Open Sans" panose="020B0606030504020204" pitchFamily="34" charset="0"/>
              </a:rPr>
              <a:t>Centers for Disease Control and Prevention. Oral Health Surveillance Report: Trends in Dental Caries and Sealants, Tooth Retention, and Edentulism, United States, 1999–2004 to 2011–2016. Atlanta, GA: Centers for Disease Control and Prevention, US Dept of Health and Human Services; 2019</a:t>
            </a:r>
            <a:endParaRPr lang="en-US" altLang="en-US" b="0" u="sng" dirty="0">
              <a:latin typeface="Arial" pitchFamily="34" charset="0"/>
            </a:endParaRPr>
          </a:p>
        </p:txBody>
      </p:sp>
      <p:sp>
        <p:nvSpPr>
          <p:cNvPr id="6" name="Slide Number Placeholder 5"/>
          <p:cNvSpPr>
            <a:spLocks noGrp="1"/>
          </p:cNvSpPr>
          <p:nvPr>
            <p:ph type="sldNum" sz="quarter" idx="5"/>
          </p:nvPr>
        </p:nvSpPr>
        <p:spPr/>
        <p:txBody>
          <a:bodyPr/>
          <a:lstStyle/>
          <a:p>
            <a:pPr>
              <a:defRPr/>
            </a:pPr>
            <a:fld id="{71B222BF-676E-4F20-BB26-F671B223CB77}" type="slidenum">
              <a:rPr lang="en-US" smtClean="0"/>
              <a:pPr>
                <a:defRPr/>
              </a:pPr>
              <a:t>25</a:t>
            </a:fld>
            <a:endParaRPr lang="en-US"/>
          </a:p>
        </p:txBody>
      </p:sp>
    </p:spTree>
    <p:extLst>
      <p:ext uri="{BB962C8B-B14F-4D97-AF65-F5344CB8AC3E}">
        <p14:creationId xmlns:p14="http://schemas.microsoft.com/office/powerpoint/2010/main" val="1747898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positive response any of the following questions indicates xerostomia:</a:t>
            </a:r>
          </a:p>
          <a:p>
            <a:pPr lvl="1">
              <a:buFontTx/>
              <a:buChar char="•"/>
            </a:pPr>
            <a:r>
              <a:rPr lang="en-US" altLang="en-US" dirty="0"/>
              <a:t> Does your mouth feel dry? </a:t>
            </a:r>
          </a:p>
          <a:p>
            <a:pPr lvl="1">
              <a:buFontTx/>
              <a:buChar char="•"/>
            </a:pPr>
            <a:r>
              <a:rPr lang="en-US" altLang="en-US" dirty="0"/>
              <a:t> Does your mouth feel dry when eating? </a:t>
            </a:r>
          </a:p>
          <a:p>
            <a:pPr lvl="1">
              <a:buFontTx/>
              <a:buChar char="•"/>
            </a:pPr>
            <a:r>
              <a:rPr lang="en-US" altLang="en-US" dirty="0"/>
              <a:t> Do you have difficulty swallowing dry foods? </a:t>
            </a:r>
          </a:p>
          <a:p>
            <a:pPr lvl="1">
              <a:buFontTx/>
              <a:buChar char="•"/>
            </a:pPr>
            <a:r>
              <a:rPr lang="en-US" altLang="en-US" dirty="0"/>
              <a:t> Do you sip liquids to aid swallowing? </a:t>
            </a:r>
          </a:p>
          <a:p>
            <a:pPr lvl="1">
              <a:buFontTx/>
              <a:buChar char="•"/>
            </a:pPr>
            <a:r>
              <a:rPr lang="en-US" altLang="en-US" dirty="0"/>
              <a:t> Is the amount of saliva in your mouth too little most of the time?</a:t>
            </a:r>
          </a:p>
          <a:p>
            <a:endParaRPr lang="en-US" altLang="en-US" dirty="0"/>
          </a:p>
          <a:p>
            <a:r>
              <a:rPr lang="en-US" altLang="en-US" dirty="0"/>
              <a:t>Pink parts of the mouth should appear wet and glistening. </a:t>
            </a:r>
            <a:endParaRPr lang="en-US" altLang="en-US" b="1" dirty="0"/>
          </a:p>
          <a:p>
            <a:r>
              <a:rPr lang="en-US" altLang="en-US" dirty="0"/>
              <a:t>Dry mouth interferes with denture retention and increases risk of caries.</a:t>
            </a:r>
          </a:p>
          <a:p>
            <a:endParaRPr lang="en-US" altLang="en-US" b="1" dirty="0"/>
          </a:p>
          <a:p>
            <a:pPr marL="0" indent="0">
              <a:buFont typeface="Arial"/>
              <a:buNone/>
            </a:pPr>
            <a:r>
              <a:rPr lang="en-US" altLang="en-US" b="0" u="sng" dirty="0"/>
              <a:t>References</a:t>
            </a:r>
            <a:r>
              <a:rPr lang="en-US" altLang="en-US" b="1" dirty="0"/>
              <a:t> </a:t>
            </a:r>
          </a:p>
          <a:p>
            <a:pPr marL="171450" indent="-171450">
              <a:buFont typeface="Arial" panose="020B0604020202020204" pitchFamily="34" charset="0"/>
              <a:buChar char="•"/>
            </a:pPr>
            <a:r>
              <a:rPr lang="en-US" altLang="en-US" dirty="0" err="1"/>
              <a:t>Visvanathan</a:t>
            </a:r>
            <a:r>
              <a:rPr lang="en-US" altLang="en-US" dirty="0"/>
              <a:t>, V., Nix, P. Managing the patient presenting with xerostomia: a review. </a:t>
            </a:r>
            <a:r>
              <a:rPr lang="en-US" altLang="en-US" dirty="0" err="1"/>
              <a:t>Int</a:t>
            </a:r>
            <a:r>
              <a:rPr lang="en-US" altLang="en-US" dirty="0"/>
              <a:t> J </a:t>
            </a:r>
            <a:r>
              <a:rPr lang="en-US" altLang="en-US" dirty="0" err="1"/>
              <a:t>Clin</a:t>
            </a:r>
            <a:r>
              <a:rPr lang="en-US" altLang="en-US" dirty="0"/>
              <a:t> </a:t>
            </a:r>
            <a:r>
              <a:rPr lang="en-US" altLang="en-US" dirty="0" err="1"/>
              <a:t>Pract</a:t>
            </a:r>
            <a:r>
              <a:rPr lang="en-US" altLang="en-US" dirty="0"/>
              <a:t> 2010; 64(3): 404–407. </a:t>
            </a:r>
          </a:p>
          <a:p>
            <a:pPr marL="171450" indent="-171450">
              <a:buFont typeface="Arial" panose="020B0604020202020204" pitchFamily="34" charset="0"/>
              <a:buChar char="•"/>
            </a:pPr>
            <a:r>
              <a:rPr lang="en-US" altLang="en-US" dirty="0" err="1"/>
              <a:t>Filshie</a:t>
            </a:r>
            <a:r>
              <a:rPr lang="en-US" altLang="en-US" dirty="0"/>
              <a:t>, J., Rubens, C.N. Complementary and Alternative Medicine, Anesthesiology Clinics of North America 2006; 24(1):81-111. </a:t>
            </a:r>
          </a:p>
          <a:p>
            <a:pPr marL="171450" indent="-171450">
              <a:buFont typeface="Arial" panose="020B0604020202020204" pitchFamily="34" charset="0"/>
              <a:buChar char="•"/>
            </a:pPr>
            <a:r>
              <a:rPr lang="en-US" altLang="en-US" dirty="0"/>
              <a:t>Papas, A.S., Singh, M., Harrington, D. Stimulation of salivary flow with a powered toothbrush in a </a:t>
            </a:r>
            <a:r>
              <a:rPr lang="en-US" altLang="en-US" dirty="0" err="1"/>
              <a:t>xerostomic</a:t>
            </a:r>
            <a:r>
              <a:rPr lang="en-US" altLang="en-US" dirty="0"/>
              <a:t> population. Special Care in Dentistry 2006; 26(6): 241-246. </a:t>
            </a:r>
          </a:p>
          <a:p>
            <a:pPr marL="171450" indent="-171450">
              <a:buFont typeface="Arial" panose="020B0604020202020204" pitchFamily="34" charset="0"/>
              <a:buChar char="•"/>
            </a:pPr>
            <a:r>
              <a:rPr lang="en-US" altLang="en-US" dirty="0"/>
              <a:t>Turner, M.D., Ship, J.A. Dry mouth and its effects on the oral health of Elderly People. Journal of the American Dental Association 2007; 138(1)15s-20s.</a:t>
            </a:r>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7630459F-20A2-4AF9-8885-E1E8514E6019}" type="slidenum">
              <a:rPr lang="en-US" altLang="en-US" smtClean="0"/>
              <a:pPr eaLnBrk="1" hangingPunct="1">
                <a:defRPr/>
              </a:pPr>
              <a:t>26</a:t>
            </a:fld>
            <a:endParaRPr lang="en-US" altLang="en-US"/>
          </a:p>
        </p:txBody>
      </p:sp>
    </p:spTree>
    <p:extLst>
      <p:ext uri="{BB962C8B-B14F-4D97-AF65-F5344CB8AC3E}">
        <p14:creationId xmlns:p14="http://schemas.microsoft.com/office/powerpoint/2010/main" val="1592621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Prevalence</a:t>
            </a:r>
            <a:r>
              <a:rPr lang="en-US" altLang="en-US" dirty="0"/>
              <a:t> </a:t>
            </a:r>
          </a:p>
          <a:p>
            <a:pPr marL="171450" indent="-171450">
              <a:buFont typeface="Arial" panose="020B0604020202020204" pitchFamily="34" charset="0"/>
              <a:buChar char="•"/>
              <a:defRPr/>
            </a:pPr>
            <a:r>
              <a:rPr lang="en-US" altLang="en-US" dirty="0"/>
              <a:t>Adults age of 65 have on average 18 remaining teeth. </a:t>
            </a:r>
          </a:p>
          <a:p>
            <a:pPr marL="171450" indent="-171450">
              <a:buFont typeface="Arial" panose="020B0604020202020204" pitchFamily="34" charset="0"/>
              <a:buChar char="•"/>
              <a:defRPr/>
            </a:pPr>
            <a:r>
              <a:rPr lang="en-US" altLang="en-US" dirty="0"/>
              <a:t>25% are completely </a:t>
            </a:r>
            <a:r>
              <a:rPr lang="en-US" altLang="en-US" dirty="0" err="1"/>
              <a:t>endentulous</a:t>
            </a:r>
            <a:r>
              <a:rPr lang="en-US" altLang="en-US" dirty="0"/>
              <a:t> (no remaining teeth)</a:t>
            </a:r>
          </a:p>
          <a:p>
            <a:pPr>
              <a:defRPr/>
            </a:pPr>
            <a:endParaRPr lang="en-US" altLang="en-US" b="1" dirty="0"/>
          </a:p>
          <a:p>
            <a:pPr>
              <a:defRPr/>
            </a:pPr>
            <a:r>
              <a:rPr lang="en-US" altLang="en-US" b="1" dirty="0"/>
              <a:t>Negative impacts of not having teeth: </a:t>
            </a:r>
            <a:endParaRPr lang="en-US" altLang="en-US" dirty="0"/>
          </a:p>
          <a:p>
            <a:r>
              <a:rPr lang="en-US" altLang="en-US" dirty="0"/>
              <a:t>Patients with dentures often have problems with fit and comfort.</a:t>
            </a:r>
          </a:p>
          <a:p>
            <a:pPr marL="171450" indent="-171450">
              <a:buFont typeface="Arial" panose="020B0604020202020204" pitchFamily="34" charset="0"/>
              <a:buChar char="•"/>
              <a:defRPr/>
            </a:pPr>
            <a:r>
              <a:rPr lang="en-US" altLang="en-US" dirty="0"/>
              <a:t>Difficulty eating </a:t>
            </a:r>
          </a:p>
          <a:p>
            <a:pPr marL="171450" indent="-171450">
              <a:buFont typeface="Arial" panose="020B0604020202020204" pitchFamily="34" charset="0"/>
              <a:buChar char="•"/>
              <a:defRPr/>
            </a:pPr>
            <a:r>
              <a:rPr lang="en-US" altLang="en-US" dirty="0"/>
              <a:t>Inadequate nutritional intake </a:t>
            </a:r>
          </a:p>
          <a:p>
            <a:pPr marL="171450" indent="-171450">
              <a:buFont typeface="Arial" panose="020B0604020202020204" pitchFamily="34" charset="0"/>
              <a:buChar char="•"/>
              <a:defRPr/>
            </a:pPr>
            <a:r>
              <a:rPr lang="en-US" altLang="en-US" dirty="0"/>
              <a:t>Dissatisfaction with facial appearance</a:t>
            </a:r>
          </a:p>
          <a:p>
            <a:pPr>
              <a:defRPr/>
            </a:pPr>
            <a:endParaRPr lang="en-US" altLang="en-US" b="1" dirty="0"/>
          </a:p>
          <a:p>
            <a:pPr>
              <a:defRPr/>
            </a:pPr>
            <a:r>
              <a:rPr lang="en-US" altLang="en-US" b="1" dirty="0"/>
              <a:t>Dentures improve quality of life:</a:t>
            </a:r>
            <a:r>
              <a:rPr lang="en-US" altLang="en-US" dirty="0"/>
              <a:t> </a:t>
            </a:r>
          </a:p>
          <a:p>
            <a:pPr marL="171450" indent="-171450">
              <a:buFont typeface="Arial" panose="020B0604020202020204" pitchFamily="34" charset="0"/>
              <a:buChar char="•"/>
              <a:defRPr/>
            </a:pPr>
            <a:r>
              <a:rPr lang="en-US" altLang="en-US" dirty="0"/>
              <a:t>Provide support for lips and face </a:t>
            </a:r>
          </a:p>
          <a:p>
            <a:pPr marL="171450" indent="-171450">
              <a:buFont typeface="Arial" panose="020B0604020202020204" pitchFamily="34" charset="0"/>
              <a:buChar char="•"/>
              <a:defRPr/>
            </a:pPr>
            <a:r>
              <a:rPr lang="en-US" altLang="en-US" dirty="0"/>
              <a:t>Improve appearance </a:t>
            </a:r>
          </a:p>
          <a:p>
            <a:pPr marL="171450" indent="-171450">
              <a:buFont typeface="Arial" panose="020B0604020202020204" pitchFamily="34" charset="0"/>
              <a:buChar char="•"/>
              <a:defRPr/>
            </a:pPr>
            <a:r>
              <a:rPr lang="en-US" altLang="en-US" dirty="0"/>
              <a:t>Make eating easier</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b="0" u="sng" dirty="0"/>
              <a:t>References</a:t>
            </a:r>
          </a:p>
          <a:p>
            <a:pPr marL="171450" indent="-171450">
              <a:buFont typeface="Arial" panose="020B0604020202020204" pitchFamily="34" charset="0"/>
              <a:buChar char="•"/>
              <a:defRPr/>
            </a:pPr>
            <a:r>
              <a:rPr lang="en-US" altLang="en-US" dirty="0" err="1"/>
              <a:t>Tsakos</a:t>
            </a:r>
            <a:r>
              <a:rPr lang="en-US" altLang="en-US" dirty="0"/>
              <a:t> G, Herrick K, </a:t>
            </a:r>
            <a:r>
              <a:rPr lang="en-US" altLang="en-US" dirty="0" err="1"/>
              <a:t>Shelham</a:t>
            </a:r>
            <a:r>
              <a:rPr lang="en-US" altLang="en-US" dirty="0"/>
              <a:t> A, Watt RG. </a:t>
            </a:r>
            <a:r>
              <a:rPr lang="en-US" altLang="en-US" dirty="0" err="1"/>
              <a:t>Edentulism</a:t>
            </a:r>
            <a:r>
              <a:rPr lang="en-US" altLang="en-US" dirty="0"/>
              <a:t> and fruit and vegetable intake in low income adults. J of Dental Research. 2010; 89:462-467.</a:t>
            </a:r>
          </a:p>
          <a:p>
            <a:pPr marL="171450" indent="-171450">
              <a:buFont typeface="Arial" panose="020B0604020202020204" pitchFamily="34" charset="0"/>
              <a:buChar char="•"/>
              <a:defRPr/>
            </a:pPr>
            <a:r>
              <a:rPr lang="en-US" altLang="en-US" dirty="0"/>
              <a:t>Ervin RB, Dye BA. The effect of functional dentition on Healthy Eating Index scores and nutrient intakes in a nationally representative sample of older adults. J Public Health Dentistry. 2009; 69: 207-216.</a:t>
            </a:r>
          </a:p>
          <a:p>
            <a:pPr marL="171450" indent="-171450">
              <a:buFont typeface="Arial" panose="020B0604020202020204" pitchFamily="34" charset="0"/>
              <a:buChar char="•"/>
              <a:defRPr/>
            </a:pPr>
            <a:endParaRPr lang="en-US" altLang="en-US" dirty="0"/>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8E2A0D9E-FE86-47F6-AE66-11FBEE7AE3CA}" type="slidenum">
              <a:rPr lang="en-US" altLang="en-US" smtClean="0"/>
              <a:pPr eaLnBrk="1" hangingPunct="1">
                <a:defRPr/>
              </a:pPr>
              <a:t>27</a:t>
            </a:fld>
            <a:endParaRPr lang="en-US" altLang="en-US"/>
          </a:p>
        </p:txBody>
      </p:sp>
    </p:spTree>
    <p:extLst>
      <p:ext uri="{BB962C8B-B14F-4D97-AF65-F5344CB8AC3E}">
        <p14:creationId xmlns:p14="http://schemas.microsoft.com/office/powerpoint/2010/main" val="1585009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Tooth loss, dentures, and decreased saliva can lead to alteration in diet. </a:t>
            </a:r>
          </a:p>
          <a:p>
            <a:endParaRPr lang="en-US" altLang="en-US" dirty="0"/>
          </a:p>
          <a:p>
            <a:r>
              <a:rPr lang="en-US" altLang="en-US" dirty="0"/>
              <a:t>Elders may experience the following:</a:t>
            </a:r>
            <a:endParaRPr lang="en-US" altLang="en-US" sz="1100" dirty="0"/>
          </a:p>
          <a:p>
            <a:pPr>
              <a:buFontTx/>
              <a:buChar char="•"/>
            </a:pPr>
            <a:r>
              <a:rPr lang="en-US" altLang="en-US" dirty="0"/>
              <a:t> Changed sensory perception of eating (texture and taste) </a:t>
            </a:r>
            <a:endParaRPr lang="en-US" altLang="en-US" sz="1100" dirty="0"/>
          </a:p>
          <a:p>
            <a:pPr>
              <a:buFontTx/>
              <a:buChar char="•"/>
            </a:pPr>
            <a:r>
              <a:rPr lang="en-US" altLang="en-US" dirty="0"/>
              <a:t> Longer times to chew and swallow foods</a:t>
            </a:r>
            <a:endParaRPr lang="en-US" altLang="en-US" sz="1100" dirty="0"/>
          </a:p>
          <a:p>
            <a:pPr>
              <a:buFontTx/>
              <a:buChar char="•"/>
            </a:pPr>
            <a:r>
              <a:rPr lang="en-US" altLang="en-US" dirty="0"/>
              <a:t> Decreased intake of important nutrients due to chewing and swallowing challenges: </a:t>
            </a:r>
            <a:endParaRPr lang="en-US" altLang="en-US" sz="1100" dirty="0"/>
          </a:p>
          <a:p>
            <a:pPr lvl="1">
              <a:buFont typeface="Courier New" pitchFamily="49" charset="0"/>
              <a:buChar char="o"/>
            </a:pPr>
            <a:r>
              <a:rPr lang="en-US" altLang="en-US" dirty="0"/>
              <a:t> Less fruits, raw vegetables, salads </a:t>
            </a:r>
          </a:p>
          <a:p>
            <a:pPr lvl="1">
              <a:buFont typeface="Courier New" pitchFamily="49" charset="0"/>
              <a:buChar char="o"/>
            </a:pPr>
            <a:r>
              <a:rPr lang="en-US" altLang="en-US" dirty="0"/>
              <a:t> Decreased intake of Vitamin C, beta carotene, and fiber</a:t>
            </a:r>
            <a:endParaRPr lang="en-US" altLang="en-US" sz="1100" dirty="0"/>
          </a:p>
          <a:p>
            <a:pPr>
              <a:buFontTx/>
              <a:buChar char="•"/>
            </a:pPr>
            <a:r>
              <a:rPr lang="en-US" altLang="en-US" dirty="0"/>
              <a:t> Compensatory habits such as sucking mints or consuming sweetened beverages to mitigate dry mouth, which may result in: </a:t>
            </a:r>
            <a:endParaRPr lang="en-US" altLang="en-US" sz="1100" dirty="0"/>
          </a:p>
          <a:p>
            <a:pPr lvl="1">
              <a:buFont typeface="Courier New" pitchFamily="49" charset="0"/>
              <a:buChar char="o"/>
            </a:pPr>
            <a:r>
              <a:rPr lang="en-US" altLang="en-US" dirty="0"/>
              <a:t> "Empty calories" </a:t>
            </a:r>
            <a:endParaRPr lang="en-US" altLang="en-US" sz="1100" dirty="0"/>
          </a:p>
          <a:p>
            <a:pPr lvl="1">
              <a:buFont typeface="Courier New" pitchFamily="49" charset="0"/>
              <a:buChar char="o"/>
            </a:pPr>
            <a:r>
              <a:rPr lang="en-US" altLang="en-US" dirty="0"/>
              <a:t> Increased caries risk</a:t>
            </a:r>
            <a:endParaRPr lang="en-US" altLang="en-US" sz="1100" dirty="0"/>
          </a:p>
          <a:p>
            <a:endParaRPr lang="en-US" altLang="en-US" b="1" dirty="0"/>
          </a:p>
          <a:p>
            <a:pPr marL="0" indent="0">
              <a:buFont typeface="Arial" panose="020B0604020202020204" pitchFamily="34" charset="0"/>
              <a:buNone/>
            </a:pPr>
            <a:r>
              <a:rPr lang="en-US" altLang="en-US" b="0" u="sng" dirty="0"/>
              <a:t>References</a:t>
            </a:r>
          </a:p>
          <a:p>
            <a:pPr marL="171450" indent="-171450">
              <a:buFont typeface="Arial" panose="020B0604020202020204" pitchFamily="34" charset="0"/>
              <a:buChar char="•"/>
            </a:pPr>
            <a:r>
              <a:rPr lang="en-US" altLang="en-US" dirty="0" err="1"/>
              <a:t>Nowjack</a:t>
            </a:r>
            <a:r>
              <a:rPr lang="en-US" altLang="en-US" dirty="0"/>
              <a:t>-Raymer, R.E., </a:t>
            </a:r>
            <a:r>
              <a:rPr lang="en-US" altLang="en-US" dirty="0" err="1"/>
              <a:t>Sheiham</a:t>
            </a:r>
            <a:r>
              <a:rPr lang="en-US" altLang="en-US" dirty="0"/>
              <a:t>, A. Association of </a:t>
            </a:r>
            <a:r>
              <a:rPr lang="en-US" altLang="en-US" dirty="0" err="1"/>
              <a:t>Edentulism</a:t>
            </a:r>
            <a:r>
              <a:rPr lang="en-US" altLang="en-US" dirty="0"/>
              <a:t> and Diet and Nutrition in US Adults. Journal of Dental Research 2003; 82:123-126.</a:t>
            </a:r>
          </a:p>
          <a:p>
            <a:pPr marL="171450" indent="-171450">
              <a:buFont typeface="Arial" panose="020B0604020202020204" pitchFamily="34" charset="0"/>
              <a:buChar char="•"/>
            </a:pPr>
            <a:r>
              <a:rPr lang="en-US" altLang="en-US" dirty="0" err="1"/>
              <a:t>Tsakos</a:t>
            </a:r>
            <a:r>
              <a:rPr lang="en-US" altLang="en-US" dirty="0"/>
              <a:t>, G., et al. </a:t>
            </a:r>
            <a:r>
              <a:rPr lang="en-US" altLang="en-US" dirty="0" err="1"/>
              <a:t>Edentulism</a:t>
            </a:r>
            <a:r>
              <a:rPr lang="en-US" altLang="en-US" dirty="0"/>
              <a:t> and Fruit and Vegetable Intake in Low income Adults. Journal of Dental Research 2010; 89(5):462-467. </a:t>
            </a:r>
          </a:p>
          <a:p>
            <a:pPr marL="171450" indent="-171450">
              <a:buFont typeface="Arial" panose="020B0604020202020204" pitchFamily="34" charset="0"/>
              <a:buChar char="•"/>
            </a:pPr>
            <a:r>
              <a:rPr lang="en-US" altLang="en-US" dirty="0"/>
              <a:t>Moynihan, P.J. The Relationship Between Nutrition and Systemic and Oral Well-being in Older People. Journal of the American Dental Association 2007; 138(4):493-497. </a:t>
            </a:r>
            <a:endParaRPr lang="en-US" altLang="en-US" sz="1600" dirty="0"/>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1ABA841-0D51-42F9-A6BB-80AD69EB7F6E}"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19868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Prevention</a:t>
            </a:r>
            <a:r>
              <a:rPr lang="en-US" baseline="0" dirty="0"/>
              <a:t> matters!  Tooth decay and gum disease are preventable diseases and the support you provide your clients can help them stay healthy. </a:t>
            </a:r>
          </a:p>
          <a:p>
            <a:r>
              <a:rPr lang="en-US" baseline="0" dirty="0"/>
              <a:t>We will now take some time to discuss each of these topics that will help you support your client’s ability to achieve good oral health.</a:t>
            </a:r>
          </a:p>
          <a:p>
            <a:endParaRPr lang="en-US" altLang="en-US" b="1" dirty="0"/>
          </a:p>
          <a:p>
            <a:pPr>
              <a:defRPr/>
            </a:pPr>
            <a:r>
              <a:rPr lang="en-US" b="0" u="sng" dirty="0"/>
              <a:t>Reference </a:t>
            </a:r>
          </a:p>
          <a:p>
            <a:pPr marL="171450" indent="-171450">
              <a:buFont typeface="Arial" panose="020B0604020202020204" pitchFamily="34" charset="0"/>
              <a:buChar char="•"/>
              <a:defRPr/>
            </a:pPr>
            <a:r>
              <a:rPr lang="en-US" i="0" dirty="0"/>
              <a:t>Featherstone JD, Adair SM, Anderson MH et al., Caries management by risk assessment: Consensus statement, April 2002. J </a:t>
            </a:r>
            <a:r>
              <a:rPr lang="en-US" i="0" dirty="0" err="1"/>
              <a:t>Calif</a:t>
            </a:r>
            <a:r>
              <a:rPr lang="en-US" i="0" dirty="0"/>
              <a:t> Dent Assoc. 2003;31(3);257-69</a:t>
            </a:r>
            <a:endParaRPr lang="en-US" altLang="en-US" i="0" dirty="0"/>
          </a:p>
          <a:p>
            <a:pPr marL="171450" indent="-171450">
              <a:buFont typeface="Arial"/>
              <a:buChar char="•"/>
            </a:pPr>
            <a:endParaRPr lang="en-US" altLang="en-US" dirty="0"/>
          </a:p>
          <a:p>
            <a:pPr marL="171450" indent="-171450">
              <a:buFont typeface="Arial"/>
              <a:buChar char="•"/>
            </a:pPr>
            <a:endParaRPr lang="en-US" altLang="en-US" dirty="0"/>
          </a:p>
        </p:txBody>
      </p:sp>
      <p:sp>
        <p:nvSpPr>
          <p:cNvPr id="4" name="Slide Number Placeholder 3"/>
          <p:cNvSpPr>
            <a:spLocks noGrp="1"/>
          </p:cNvSpPr>
          <p:nvPr>
            <p:ph type="sldNum" sz="quarter" idx="10"/>
          </p:nvPr>
        </p:nvSpPr>
        <p:spPr/>
        <p:txBody>
          <a:bodyPr/>
          <a:lstStyle/>
          <a:p>
            <a:fld id="{34863A4A-B5E9-3A42-A929-68C2AD3C873B}" type="slidenum">
              <a:rPr lang="en-US" smtClean="0"/>
              <a:t>29</a:t>
            </a:fld>
            <a:endParaRPr lang="en-US"/>
          </a:p>
        </p:txBody>
      </p:sp>
    </p:spTree>
    <p:extLst>
      <p:ext uri="{BB962C8B-B14F-4D97-AF65-F5344CB8AC3E}">
        <p14:creationId xmlns:p14="http://schemas.microsoft.com/office/powerpoint/2010/main" val="182815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100">
                <a:solidFill>
                  <a:schemeClr val="tx1"/>
                </a:solidFill>
                <a:latin typeface="Arial" charset="0"/>
              </a:defRPr>
            </a:lvl1pPr>
            <a:lvl2pPr marL="702756" indent="-270291">
              <a:spcBef>
                <a:spcPct val="30000"/>
              </a:spcBef>
              <a:buFont typeface="Arial" charset="0"/>
              <a:buChar char="•"/>
              <a:defRPr sz="1100">
                <a:solidFill>
                  <a:schemeClr val="tx1"/>
                </a:solidFill>
                <a:latin typeface="Arial" charset="0"/>
              </a:defRPr>
            </a:lvl2pPr>
            <a:lvl3pPr marL="1081164" indent="-216233">
              <a:spcBef>
                <a:spcPct val="30000"/>
              </a:spcBef>
              <a:buFont typeface="Courier New" pitchFamily="49" charset="0"/>
              <a:buChar char="o"/>
              <a:defRPr sz="1100">
                <a:solidFill>
                  <a:schemeClr val="tx1"/>
                </a:solidFill>
                <a:latin typeface="Arial" charset="0"/>
              </a:defRPr>
            </a:lvl3pPr>
            <a:lvl4pPr marL="1513629" indent="-216233">
              <a:spcBef>
                <a:spcPct val="30000"/>
              </a:spcBef>
              <a:buFont typeface="Arial" charset="0"/>
              <a:buChar char="-"/>
              <a:defRPr sz="1100">
                <a:solidFill>
                  <a:schemeClr val="tx1"/>
                </a:solidFill>
                <a:latin typeface="Arial" charset="0"/>
              </a:defRPr>
            </a:lvl4pPr>
            <a:lvl5pPr marL="1946095" indent="-216233">
              <a:spcBef>
                <a:spcPct val="30000"/>
              </a:spcBef>
              <a:defRPr sz="1100">
                <a:solidFill>
                  <a:schemeClr val="tx1"/>
                </a:solidFill>
                <a:latin typeface="Arial" charset="0"/>
              </a:defRPr>
            </a:lvl5pPr>
            <a:lvl6pPr marL="2378560" indent="-216233" eaLnBrk="0" fontAlgn="base" hangingPunct="0">
              <a:spcBef>
                <a:spcPct val="30000"/>
              </a:spcBef>
              <a:spcAft>
                <a:spcPct val="0"/>
              </a:spcAft>
              <a:defRPr sz="1100">
                <a:solidFill>
                  <a:schemeClr val="tx1"/>
                </a:solidFill>
                <a:latin typeface="Arial" charset="0"/>
              </a:defRPr>
            </a:lvl6pPr>
            <a:lvl7pPr marL="2811026" indent="-216233" eaLnBrk="0" fontAlgn="base" hangingPunct="0">
              <a:spcBef>
                <a:spcPct val="30000"/>
              </a:spcBef>
              <a:spcAft>
                <a:spcPct val="0"/>
              </a:spcAft>
              <a:defRPr sz="1100">
                <a:solidFill>
                  <a:schemeClr val="tx1"/>
                </a:solidFill>
                <a:latin typeface="Arial" charset="0"/>
              </a:defRPr>
            </a:lvl7pPr>
            <a:lvl8pPr marL="3243491" indent="-216233" eaLnBrk="0" fontAlgn="base" hangingPunct="0">
              <a:spcBef>
                <a:spcPct val="30000"/>
              </a:spcBef>
              <a:spcAft>
                <a:spcPct val="0"/>
              </a:spcAft>
              <a:defRPr sz="1100">
                <a:solidFill>
                  <a:schemeClr val="tx1"/>
                </a:solidFill>
                <a:latin typeface="Arial" charset="0"/>
              </a:defRPr>
            </a:lvl8pPr>
            <a:lvl9pPr marL="3675957" indent="-216233" eaLnBrk="0" fontAlgn="base" hangingPunct="0">
              <a:spcBef>
                <a:spcPct val="30000"/>
              </a:spcBef>
              <a:spcAft>
                <a:spcPct val="0"/>
              </a:spcAft>
              <a:defRPr sz="1100">
                <a:solidFill>
                  <a:schemeClr val="tx1"/>
                </a:solidFill>
                <a:latin typeface="Arial" charset="0"/>
              </a:defRPr>
            </a:lvl9pPr>
          </a:lstStyle>
          <a:p>
            <a:pPr>
              <a:spcBef>
                <a:spcPct val="0"/>
              </a:spcBef>
            </a:pPr>
            <a:fld id="{9E454772-F093-419C-AE5F-B0AE1ED56B33}" type="slidenum">
              <a:rPr lang="en-US" altLang="en-US" sz="1200"/>
              <a:pPr>
                <a:spcBef>
                  <a:spcPct val="0"/>
                </a:spcBef>
              </a:pPr>
              <a:t>3</a:t>
            </a:fld>
            <a:endParaRPr lang="en-US" altLang="en-US" sz="1200" dirty="0"/>
          </a:p>
        </p:txBody>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580" marR="0" indent="0" algn="l" defTabSz="457200" rtl="0" eaLnBrk="1" fontAlgn="auto" latinLnBrk="0" hangingPunct="1">
              <a:lnSpc>
                <a:spcPct val="100000"/>
              </a:lnSpc>
              <a:spcBef>
                <a:spcPts val="0"/>
              </a:spcBef>
              <a:spcAft>
                <a:spcPts val="0"/>
              </a:spcAft>
              <a:buClrTx/>
              <a:buSzTx/>
              <a:buFontTx/>
              <a:buNone/>
              <a:tabLst/>
              <a:defRPr/>
            </a:pPr>
            <a:r>
              <a:rPr lang="en-US" altLang="en-US" dirty="0"/>
              <a:t>The</a:t>
            </a:r>
            <a:r>
              <a:rPr lang="en-US" altLang="en-US" baseline="0" dirty="0"/>
              <a:t> overall goal of this module is to engage FLHW as active contributors to an expanding primary care oral health network that works in partnership with dental providers to improve oral health and prevent adult dental disease.</a:t>
            </a:r>
            <a:endParaRPr lang="en-US" altLang="en-US" dirty="0"/>
          </a:p>
          <a:p>
            <a:pPr marL="228580" marR="0" indent="0" algn="l" defTabSz="457200" rtl="0" eaLnBrk="1" fontAlgn="auto" latinLnBrk="0" hangingPunct="1">
              <a:lnSpc>
                <a:spcPct val="100000"/>
              </a:lnSpc>
              <a:spcBef>
                <a:spcPts val="0"/>
              </a:spcBef>
              <a:spcAft>
                <a:spcPts val="0"/>
              </a:spcAft>
              <a:buClrTx/>
              <a:buSzTx/>
              <a:buFontTx/>
              <a:buNone/>
              <a:tabLst/>
              <a:defRPr/>
            </a:pPr>
            <a:endParaRPr lang="en-US" dirty="0"/>
          </a:p>
          <a:p>
            <a:pPr marL="228580" marR="0" indent="0" algn="l" defTabSz="457200" rtl="0" eaLnBrk="1" fontAlgn="auto" latinLnBrk="0" hangingPunct="1">
              <a:lnSpc>
                <a:spcPct val="100000"/>
              </a:lnSpc>
              <a:spcBef>
                <a:spcPts val="0"/>
              </a:spcBef>
              <a:spcAft>
                <a:spcPts val="0"/>
              </a:spcAft>
              <a:buClrTx/>
              <a:buSzTx/>
              <a:buFontTx/>
              <a:buNone/>
              <a:tabLst/>
              <a:defRPr/>
            </a:pPr>
            <a:r>
              <a:rPr lang="en-US" dirty="0"/>
              <a:t>We will address educational objectives listed on this slide. Many are</a:t>
            </a:r>
            <a:r>
              <a:rPr lang="en-US" baseline="0" dirty="0"/>
              <a:t> a continuation of the issues addressed in other modules, but with a clear focus on the adult oral health. </a:t>
            </a:r>
          </a:p>
          <a:p>
            <a:pPr marL="22858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228580" marR="0" indent="0" algn="l" defTabSz="457200" rtl="0" eaLnBrk="1" fontAlgn="auto" latinLnBrk="0" hangingPunct="1">
              <a:lnSpc>
                <a:spcPct val="100000"/>
              </a:lnSpc>
              <a:spcBef>
                <a:spcPts val="0"/>
              </a:spcBef>
              <a:spcAft>
                <a:spcPts val="0"/>
              </a:spcAft>
              <a:buClrTx/>
              <a:buSzTx/>
              <a:buFontTx/>
              <a:buNone/>
              <a:tabLst/>
              <a:defRPr/>
            </a:pPr>
            <a:r>
              <a:rPr lang="en-US" altLang="en-US" b="0" dirty="0"/>
              <a:t>This module addresses several educational objectives:</a:t>
            </a:r>
          </a:p>
          <a:p>
            <a:pPr marL="628650" lvl="1" indent="-171450">
              <a:spcBef>
                <a:spcPct val="20000"/>
              </a:spcBef>
              <a:buFont typeface="Arial"/>
              <a:buChar char="•"/>
            </a:pPr>
            <a:r>
              <a:rPr lang="en-US" altLang="en-US" sz="1200" b="0" dirty="0">
                <a:solidFill>
                  <a:srgbClr val="3333CC"/>
                </a:solidFill>
                <a:latin typeface="Arial" charset="0"/>
              </a:rPr>
              <a:t>Discuss the prevalence, causes, and consequences of adult tooth decay and periodontal disease </a:t>
            </a:r>
          </a:p>
          <a:p>
            <a:pPr marL="628650" lvl="1" indent="-171450">
              <a:spcBef>
                <a:spcPct val="20000"/>
              </a:spcBef>
              <a:buFont typeface="Arial"/>
              <a:buChar char="•"/>
            </a:pPr>
            <a:r>
              <a:rPr lang="en-US" altLang="en-US" sz="1200" b="0" dirty="0">
                <a:solidFill>
                  <a:srgbClr val="3333CC"/>
                </a:solidFill>
                <a:latin typeface="Arial" panose="020B0604020202020204" pitchFamily="34" charset="0"/>
                <a:cs typeface="Arial" panose="020B0604020202020204" pitchFamily="34" charset="0"/>
              </a:rPr>
              <a:t>Describe how socioeconomic issues affect adult and older adult oral health</a:t>
            </a:r>
          </a:p>
          <a:p>
            <a:pPr marL="628650" lvl="1" indent="-171450">
              <a:spcBef>
                <a:spcPct val="20000"/>
              </a:spcBef>
              <a:buFont typeface="Arial"/>
              <a:buChar char="•"/>
            </a:pPr>
            <a:r>
              <a:rPr lang="en-US" altLang="en-US" sz="1200" b="0" dirty="0">
                <a:solidFill>
                  <a:srgbClr val="3333CC"/>
                </a:solidFill>
                <a:latin typeface="Arial" panose="020B0604020202020204" pitchFamily="34" charset="0"/>
                <a:cs typeface="Arial" panose="020B0604020202020204" pitchFamily="34" charset="0"/>
              </a:rPr>
              <a:t>Understand </a:t>
            </a:r>
            <a:r>
              <a:rPr lang="en-US" altLang="en-US" sz="1200" b="0" dirty="0">
                <a:solidFill>
                  <a:srgbClr val="3333CC"/>
                </a:solidFill>
                <a:latin typeface="Arial" charset="0"/>
              </a:rPr>
              <a:t>the oral effects of common medications, alcohol and tobacco</a:t>
            </a:r>
          </a:p>
          <a:p>
            <a:pPr marL="628650" lvl="1" indent="-171450">
              <a:spcBef>
                <a:spcPct val="20000"/>
              </a:spcBef>
              <a:buFont typeface="Arial"/>
              <a:buChar char="•"/>
            </a:pPr>
            <a:r>
              <a:rPr lang="en-US" altLang="en-US" sz="1200" b="0" dirty="0">
                <a:solidFill>
                  <a:srgbClr val="3333CC"/>
                </a:solidFill>
                <a:latin typeface="Arial" charset="0"/>
              </a:rPr>
              <a:t>Consider how chronic medical conditions influence oral health</a:t>
            </a:r>
          </a:p>
          <a:p>
            <a:pPr marL="628650" lvl="1" indent="-171450">
              <a:spcBef>
                <a:spcPct val="20000"/>
              </a:spcBef>
              <a:buFont typeface="Arial"/>
              <a:buChar char="•"/>
            </a:pPr>
            <a:endParaRPr lang="en-US" altLang="en-US" sz="1200" b="0" dirty="0">
              <a:solidFill>
                <a:srgbClr val="3333CC"/>
              </a:solidFill>
              <a:latin typeface="Arial" charset="0"/>
            </a:endParaRPr>
          </a:p>
        </p:txBody>
      </p:sp>
      <p:sp>
        <p:nvSpPr>
          <p:cNvPr id="25604" name="Slide Image Placeholder 6"/>
          <p:cNvSpPr>
            <a:spLocks noGrp="1" noRot="1" noChangeAspect="1" noTextEdit="1"/>
          </p:cNvSpPr>
          <p:nvPr>
            <p:ph type="sldImg"/>
          </p:nvPr>
        </p:nvSpPr>
        <p:spPr>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30DE4A93-E7DA-42E0-9341-04DF86D31538}" type="slidenum">
              <a:rPr lang="en-US" altLang="en-US" smtClean="0"/>
              <a:pPr eaLnBrk="1" hangingPunct="1">
                <a:defRPr/>
              </a:pPr>
              <a:t>30</a:t>
            </a:fld>
            <a:endParaRPr lang="en-US" altLang="en-US"/>
          </a:p>
        </p:txBody>
      </p:sp>
      <p:sp>
        <p:nvSpPr>
          <p:cNvPr id="126979" name="Rectangle 1031"/>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56708BDA-A765-4DBA-9764-1BB816ABFFFD}" type="slidenum">
              <a:rPr lang="en-US" altLang="en-US">
                <a:latin typeface="Arial" pitchFamily="34" charset="0"/>
                <a:cs typeface="Arial" pitchFamily="34" charset="0"/>
              </a:rPr>
              <a:pPr algn="r" eaLnBrk="1" hangingPunct="1">
                <a:spcBef>
                  <a:spcPct val="0"/>
                </a:spcBef>
              </a:pPr>
              <a:t>30</a:t>
            </a:fld>
            <a:endParaRPr lang="en-US" altLang="en-US">
              <a:latin typeface="Arial" pitchFamily="34" charset="0"/>
              <a:cs typeface="Arial" pitchFamily="34" charset="0"/>
            </a:endParaRPr>
          </a:p>
        </p:txBody>
      </p:sp>
      <p:sp>
        <p:nvSpPr>
          <p:cNvPr id="12698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698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All clients should maintain good oral hygiene. Clients must keep their dentures</a:t>
            </a:r>
            <a:r>
              <a:rPr lang="en-US" altLang="en-US" baseline="0" dirty="0"/>
              <a:t> clean.</a:t>
            </a:r>
            <a:endParaRPr lang="en-US" altLang="en-US" dirty="0"/>
          </a:p>
          <a:p>
            <a:pPr lvl="1">
              <a:buFont typeface="Arial" charset="0"/>
              <a:buNone/>
            </a:pPr>
            <a:endParaRPr lang="en-US" altLang="en-US" dirty="0"/>
          </a:p>
          <a:p>
            <a:r>
              <a:rPr lang="en-US" altLang="en-US" b="1" dirty="0"/>
              <a:t>Denture care:</a:t>
            </a:r>
          </a:p>
          <a:p>
            <a:pPr marL="171450" lvl="0" indent="-171450">
              <a:buFont typeface="Arial"/>
              <a:buChar char="•"/>
            </a:pPr>
            <a:r>
              <a:rPr lang="en-US" altLang="en-US" dirty="0"/>
              <a:t>Remove dentures at night</a:t>
            </a:r>
          </a:p>
          <a:p>
            <a:pPr marL="171450" lvl="0" indent="-171450">
              <a:buFont typeface="Arial"/>
              <a:buChar char="•"/>
            </a:pPr>
            <a:r>
              <a:rPr lang="en-US" altLang="en-US" dirty="0"/>
              <a:t>Brush with denture brush or soft toothbrush to remove debris. Denture paste or mild dish soap can be used.</a:t>
            </a:r>
          </a:p>
          <a:p>
            <a:pPr marL="171450" lvl="0" indent="-171450">
              <a:buFont typeface="Arial"/>
              <a:buChar char="•"/>
            </a:pPr>
            <a:r>
              <a:rPr lang="en-US" altLang="en-US" dirty="0"/>
              <a:t>Place dentures in denture cleanser soaking solution or in water overnight. Rinse thoroughly before replacing in mouth. </a:t>
            </a:r>
          </a:p>
          <a:p>
            <a:pPr marL="171450" lvl="0" indent="-171450">
              <a:buFont typeface="Arial"/>
              <a:buChar char="•"/>
            </a:pPr>
            <a:r>
              <a:rPr lang="en-US" altLang="en-US" dirty="0"/>
              <a:t>Be aware that patients who cannot care for themselves adequately need their caregiver to manage this aspect of their oral hygiene.</a:t>
            </a:r>
            <a:endParaRPr lang="en-US" altLang="en-US" b="1" dirty="0"/>
          </a:p>
          <a:p>
            <a:endParaRPr lang="en-US" altLang="en-US" b="1" dirty="0"/>
          </a:p>
          <a:p>
            <a:r>
              <a:rPr lang="en-US" altLang="en-US" b="0" u="sng" dirty="0"/>
              <a:t>Reference</a:t>
            </a:r>
          </a:p>
          <a:p>
            <a:pPr marL="171450" indent="-171450">
              <a:buFont typeface="Arial" panose="020B0604020202020204" pitchFamily="34" charset="0"/>
              <a:buChar char="•"/>
            </a:pPr>
            <a:r>
              <a:rPr lang="en-US" altLang="en-US" dirty="0"/>
              <a:t>MacDonald DE, Principles of Geriatric Dentistry and their Application to the Older Adult with Physical Disability, Clinics of Geriatric Medicine, 2006;22:413-434. 	</a:t>
            </a:r>
          </a:p>
          <a:p>
            <a:pPr>
              <a:defRPr/>
            </a:pPr>
            <a:endParaRPr lang="en-US" altLang="en-US" dirty="0"/>
          </a:p>
        </p:txBody>
      </p:sp>
    </p:spTree>
    <p:extLst>
      <p:ext uri="{BB962C8B-B14F-4D97-AF65-F5344CB8AC3E}">
        <p14:creationId xmlns:p14="http://schemas.microsoft.com/office/powerpoint/2010/main" val="2540625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31">
            <a:extLst>
              <a:ext uri="{FF2B5EF4-FFF2-40B4-BE49-F238E27FC236}">
                <a16:creationId xmlns:a16="http://schemas.microsoft.com/office/drawing/2014/main" id="{B1550C81-D677-4C78-AD5D-1219C4D28B20}"/>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rgbClr val="FFFFFF"/>
                </a:solidFill>
                <a:latin typeface="Arial" panose="020B0604020202020204" pitchFamily="34" charset="0"/>
                <a:cs typeface="Arial" panose="020B0604020202020204" pitchFamily="34" charset="0"/>
              </a:defRPr>
            </a:lvl1pPr>
            <a:lvl2pPr marL="742950" indent="-285750">
              <a:defRPr sz="1000">
                <a:solidFill>
                  <a:srgbClr val="FFFFFF"/>
                </a:solidFill>
                <a:latin typeface="Arial" panose="020B0604020202020204" pitchFamily="34" charset="0"/>
                <a:cs typeface="Arial" panose="020B0604020202020204" pitchFamily="34" charset="0"/>
              </a:defRPr>
            </a:lvl2pPr>
            <a:lvl3pPr marL="1143000" indent="-228600">
              <a:defRPr sz="1000">
                <a:solidFill>
                  <a:srgbClr val="FFFFFF"/>
                </a:solidFill>
                <a:latin typeface="Arial" panose="020B0604020202020204" pitchFamily="34" charset="0"/>
                <a:cs typeface="Arial" panose="020B0604020202020204" pitchFamily="34" charset="0"/>
              </a:defRPr>
            </a:lvl3pPr>
            <a:lvl4pPr marL="1600200" indent="-228600">
              <a:defRPr sz="1000">
                <a:solidFill>
                  <a:srgbClr val="FFFFFF"/>
                </a:solidFill>
                <a:latin typeface="Arial" panose="020B0604020202020204" pitchFamily="34" charset="0"/>
                <a:cs typeface="Arial" panose="020B0604020202020204" pitchFamily="34" charset="0"/>
              </a:defRPr>
            </a:lvl4pPr>
            <a:lvl5pPr marL="2057400" indent="-228600">
              <a:defRPr sz="1000">
                <a:solidFill>
                  <a:srgbClr val="FFFF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9pPr>
          </a:lstStyle>
          <a:p>
            <a:fld id="{00BCF4A7-293B-41FF-BF73-C687448D5A75}" type="slidenum">
              <a:rPr lang="en-US" altLang="en-US" sz="1300">
                <a:solidFill>
                  <a:schemeClr val="tx1"/>
                </a:solidFill>
              </a:rPr>
              <a:pPr/>
              <a:t>31</a:t>
            </a:fld>
            <a:endParaRPr lang="en-US" altLang="en-US" sz="1300">
              <a:solidFill>
                <a:schemeClr val="tx1"/>
              </a:solidFill>
            </a:endParaRPr>
          </a:p>
        </p:txBody>
      </p:sp>
      <p:sp>
        <p:nvSpPr>
          <p:cNvPr id="93187" name="Slide Image Placeholder 5">
            <a:extLst>
              <a:ext uri="{FF2B5EF4-FFF2-40B4-BE49-F238E27FC236}">
                <a16:creationId xmlns:a16="http://schemas.microsoft.com/office/drawing/2014/main" id="{6001F4B6-C89E-4434-A1C4-6CEB814D51A6}"/>
              </a:ext>
            </a:extLst>
          </p:cNvPr>
          <p:cNvSpPr>
            <a:spLocks noGrp="1" noRot="1" noChangeAspect="1" noTextEdit="1"/>
          </p:cNvSpPr>
          <p:nvPr>
            <p:ph type="sldImg"/>
          </p:nvPr>
        </p:nvSpPr>
        <p:spPr>
          <a:ln/>
        </p:spPr>
      </p:sp>
      <p:sp>
        <p:nvSpPr>
          <p:cNvPr id="93188" name="Notes Placeholder 6">
            <a:extLst>
              <a:ext uri="{FF2B5EF4-FFF2-40B4-BE49-F238E27FC236}">
                <a16:creationId xmlns:a16="http://schemas.microsoft.com/office/drawing/2014/main" id="{C834FD2A-4EBF-4D51-BEBF-891C202EADDF}"/>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Fluoride is probably the most important method of preventing tooth decay. </a:t>
            </a:r>
            <a:r>
              <a:rPr lang="en-US" altLang="en-US" dirty="0"/>
              <a:t>Use fluoride containing toothpaste and fluoride products as directed by dental health professional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The use of fluoride, both through dietary and topical applications, has led to dramatic drops in caries rates.</a:t>
            </a:r>
          </a:p>
          <a:p>
            <a:endParaRPr lang="en-US" altLang="en-US" dirty="0">
              <a:latin typeface="Arial" panose="020B0604020202020204" pitchFamily="34" charset="0"/>
            </a:endParaRPr>
          </a:p>
          <a:p>
            <a:r>
              <a:rPr lang="en-US" altLang="en-US" dirty="0">
                <a:latin typeface="Arial" panose="020B0604020202020204" pitchFamily="34" charset="0"/>
              </a:rPr>
              <a:t>The </a:t>
            </a:r>
            <a:r>
              <a:rPr lang="en-US" altLang="en-US" b="1" dirty="0">
                <a:latin typeface="Arial" panose="020B0604020202020204" pitchFamily="34" charset="0"/>
              </a:rPr>
              <a:t>topical </a:t>
            </a:r>
            <a:r>
              <a:rPr lang="en-US" altLang="en-US" dirty="0">
                <a:latin typeface="Arial" panose="020B0604020202020204" pitchFamily="34" charset="0"/>
              </a:rPr>
              <a:t>effect of fluoride is the most important. It needs to be placed on the surfaces of the teeth, in appropriate amounts, on a regular basis, to prevent tooth decay.</a:t>
            </a:r>
            <a:endParaRPr lang="en-US" altLang="en-US" sz="2800" kern="0" dirty="0">
              <a:solidFill>
                <a:schemeClr val="tx1"/>
              </a:solidFill>
              <a:latin typeface="+mn-lt"/>
              <a:sym typeface="Calibri"/>
            </a:endParaRPr>
          </a:p>
          <a:p>
            <a:pPr marL="457200" indent="-457200">
              <a:buFont typeface="Arial"/>
              <a:buChar char="•"/>
            </a:pPr>
            <a:r>
              <a:rPr lang="en-US" sz="2800" kern="0" dirty="0">
                <a:solidFill>
                  <a:schemeClr val="tx1"/>
                </a:solidFill>
                <a:sym typeface="Calibri"/>
              </a:rPr>
              <a:t>Caregivers should brush the teeth using fluoridated toothpaste twice daily starting from first tooth eruption.</a:t>
            </a:r>
          </a:p>
          <a:p>
            <a:pPr marL="457200" indent="-457200">
              <a:buFont typeface="Arial"/>
              <a:buChar char="•"/>
            </a:pPr>
            <a:r>
              <a:rPr lang="en-US" sz="3600" kern="0" dirty="0">
                <a:solidFill>
                  <a:schemeClr val="tx1"/>
                </a:solidFill>
                <a:sym typeface="Calibri"/>
              </a:rPr>
              <a:t>Use fluoride toothpaste a</a:t>
            </a:r>
            <a:r>
              <a:rPr lang="en-US" sz="3200" kern="0" dirty="0">
                <a:solidFill>
                  <a:schemeClr val="tx1"/>
                </a:solidFill>
                <a:sym typeface="Calibri"/>
              </a:rPr>
              <a:t>s soon as the first tooth erupts.</a:t>
            </a:r>
          </a:p>
          <a:p>
            <a:pPr marL="457200" indent="-457200">
              <a:buFont typeface="Arial"/>
              <a:buChar char="•"/>
            </a:pPr>
            <a:r>
              <a:rPr lang="en-US" sz="3600" kern="0" dirty="0">
                <a:solidFill>
                  <a:schemeClr val="tx1"/>
                </a:solidFill>
                <a:sym typeface="Calibri"/>
              </a:rPr>
              <a:t>Drink community water that contains fluoride</a:t>
            </a:r>
            <a:r>
              <a:rPr lang="en-US" sz="1400" b="1" kern="1200" dirty="0">
                <a:solidFill>
                  <a:schemeClr val="tx1"/>
                </a:solidFill>
                <a:sym typeface="Calibri"/>
              </a:rPr>
              <a:t>. </a:t>
            </a:r>
            <a:r>
              <a:rPr lang="en-US" sz="2800" kern="0" dirty="0">
                <a:solidFill>
                  <a:schemeClr val="tx1"/>
                </a:solidFill>
                <a:sym typeface="Calibri"/>
              </a:rPr>
              <a:t>Drinking fluoridated water allows fluoride to strengthen the developing teeth, as well as the important topical effect of teeth already in the mouth</a:t>
            </a:r>
          </a:p>
          <a:p>
            <a:pPr marL="457200" marR="0" indent="-457200" algn="l" defTabSz="457200" rtl="0" eaLnBrk="1" fontAlgn="auto" latinLnBrk="0" hangingPunct="1">
              <a:lnSpc>
                <a:spcPct val="100000"/>
              </a:lnSpc>
              <a:spcBef>
                <a:spcPts val="0"/>
              </a:spcBef>
              <a:spcAft>
                <a:spcPts val="0"/>
              </a:spcAft>
              <a:buClrTx/>
              <a:buSzTx/>
              <a:buFont typeface="Arial"/>
              <a:buChar char="•"/>
              <a:tabLst/>
              <a:defRPr/>
            </a:pPr>
            <a:r>
              <a:rPr lang="en-US" altLang="en-US" sz="2800" kern="0" dirty="0">
                <a:solidFill>
                  <a:schemeClr val="tx1"/>
                </a:solidFill>
                <a:latin typeface="Arial" panose="020B0604020202020204" pitchFamily="34" charset="0"/>
                <a:sym typeface="Calibri"/>
              </a:rPr>
              <a:t>T</a:t>
            </a:r>
            <a:r>
              <a:rPr lang="en-US" altLang="en-US" sz="2800" dirty="0">
                <a:latin typeface="Arial" panose="020B0604020202020204" pitchFamily="34" charset="0"/>
              </a:rPr>
              <a:t>opical fluoride is especially effective for people at high risk for tooth decay who lack fluoridated water, have a history of tooth decay, snack frequently on foods containing sugar, or have a medical condition that </a:t>
            </a:r>
            <a:r>
              <a:rPr lang="en-US" altLang="en-US" sz="2800" baseline="0" dirty="0">
                <a:latin typeface="Arial" panose="020B0604020202020204" pitchFamily="34" charset="0"/>
              </a:rPr>
              <a:t> </a:t>
            </a:r>
            <a:r>
              <a:rPr lang="en-US" altLang="en-US" sz="2800" dirty="0">
                <a:latin typeface="Arial" panose="020B0604020202020204" pitchFamily="34" charset="0"/>
              </a:rPr>
              <a:t>makes them susceptible to decay. </a:t>
            </a:r>
          </a:p>
          <a:p>
            <a:pPr marL="457200" marR="0" indent="-457200" algn="l" defTabSz="457200" rtl="0" eaLnBrk="1" fontAlgn="auto" latinLnBrk="0" hangingPunct="1">
              <a:lnSpc>
                <a:spcPct val="100000"/>
              </a:lnSpc>
              <a:spcBef>
                <a:spcPts val="0"/>
              </a:spcBef>
              <a:spcAft>
                <a:spcPts val="0"/>
              </a:spcAft>
              <a:buClrTx/>
              <a:buSzTx/>
              <a:buFont typeface="Arial"/>
              <a:buChar char="•"/>
              <a:tabLst/>
              <a:defRPr/>
            </a:pPr>
            <a:r>
              <a:rPr lang="en-US" altLang="en-US" sz="2800" dirty="0">
                <a:latin typeface="Arial" panose="020B0604020202020204" pitchFamily="34" charset="0"/>
              </a:rPr>
              <a:t>Topical fluoride works best when ingested in very small amounts many times a day through water, foods containing fluoride, and fluoridated toothpaste.</a:t>
            </a:r>
          </a:p>
          <a:p>
            <a:pPr lvl="1"/>
            <a:endParaRPr lang="en-US" altLang="en-US" dirty="0">
              <a:latin typeface="Arial" panose="020B0604020202020204" pitchFamily="34" charset="0"/>
            </a:endParaRPr>
          </a:p>
          <a:p>
            <a:r>
              <a:rPr lang="en-US" altLang="en-US" b="1" dirty="0">
                <a:latin typeface="Arial" panose="020B0604020202020204" pitchFamily="34" charset="0"/>
              </a:rPr>
              <a:t>What are the primary sources of fluoride?</a:t>
            </a:r>
          </a:p>
          <a:p>
            <a:r>
              <a:rPr lang="en-US" altLang="en-US" dirty="0">
                <a:latin typeface="Arial" panose="020B0604020202020204" pitchFamily="34" charset="0"/>
              </a:rPr>
              <a:t>Water fluoridation </a:t>
            </a:r>
          </a:p>
          <a:p>
            <a:r>
              <a:rPr lang="en-US" altLang="en-US" dirty="0">
                <a:latin typeface="Arial" panose="020B0604020202020204" pitchFamily="34" charset="0"/>
              </a:rPr>
              <a:t>Dietary fluoride supplements</a:t>
            </a:r>
          </a:p>
          <a:p>
            <a:r>
              <a:rPr lang="en-US" altLang="en-US" dirty="0">
                <a:latin typeface="Arial" panose="020B0604020202020204" pitchFamily="34" charset="0"/>
              </a:rPr>
              <a:t>Fluoride toothpastes </a:t>
            </a:r>
          </a:p>
          <a:p>
            <a:r>
              <a:rPr lang="en-US" altLang="en-US" dirty="0">
                <a:latin typeface="Arial" panose="020B0604020202020204" pitchFamily="34" charset="0"/>
              </a:rPr>
              <a:t>Fluoride varnish</a:t>
            </a:r>
          </a:p>
          <a:p>
            <a:r>
              <a:rPr lang="en-US" altLang="en-US" dirty="0">
                <a:latin typeface="Arial" panose="020B0604020202020204" pitchFamily="34" charset="0"/>
              </a:rPr>
              <a:t>Gels, foams, mouthwashes </a:t>
            </a:r>
          </a:p>
          <a:p>
            <a:endParaRPr lang="en-US" altLang="en-US" dirty="0">
              <a:latin typeface="Arial" panose="020B0604020202020204" pitchFamily="34" charset="0"/>
            </a:endParaRPr>
          </a:p>
          <a:p>
            <a:r>
              <a:rPr lang="en-US" altLang="en-US" dirty="0">
                <a:latin typeface="Arial" panose="020B0604020202020204" pitchFamily="34" charset="0"/>
              </a:rPr>
              <a:t>Fluoride can also be professionally applied (including gels, foams, and varnish to renew fluoride levels in the enamel. Only a dentist, dental hygienist, physician, or other qualified health professional should apply topical fluoride.</a:t>
            </a:r>
          </a:p>
          <a:p>
            <a:endParaRPr lang="en-US" altLang="en-US" dirty="0">
              <a:latin typeface="Arial" panose="020B0604020202020204" pitchFamily="34" charset="0"/>
            </a:endParaRPr>
          </a:p>
          <a:p>
            <a:pPr marL="0" indent="0">
              <a:buFont typeface="Arial" panose="020B0604020202020204" pitchFamily="34" charset="0"/>
              <a:buNone/>
            </a:pPr>
            <a:r>
              <a:rPr lang="en-US" altLang="en-US" b="0" u="sng" dirty="0">
                <a:latin typeface="Arial" panose="020B0604020202020204" pitchFamily="34" charset="0"/>
              </a:rPr>
              <a:t>References</a:t>
            </a:r>
            <a:endParaRPr lang="en-US" altLang="en-US" u="sng" dirty="0">
              <a:latin typeface="Arial" panose="020B0604020202020204" pitchFamily="34" charset="0"/>
            </a:endParaRPr>
          </a:p>
          <a:p>
            <a:pPr marL="171450" indent="-171450">
              <a:buFont typeface="Arial" panose="020B0604020202020204" pitchFamily="34" charset="0"/>
              <a:buChar char="•"/>
            </a:pPr>
            <a:r>
              <a:rPr lang="en-US" altLang="en-US" dirty="0" err="1">
                <a:latin typeface="Arial" panose="020B0604020202020204" pitchFamily="34" charset="0"/>
              </a:rPr>
              <a:t>Weyant</a:t>
            </a:r>
            <a:r>
              <a:rPr lang="en-US" altLang="en-US" dirty="0">
                <a:latin typeface="Arial" panose="020B0604020202020204" pitchFamily="34" charset="0"/>
              </a:rPr>
              <a:t> RJ, Tracy SL, </a:t>
            </a:r>
            <a:r>
              <a:rPr lang="en-US" altLang="en-US" dirty="0" err="1">
                <a:latin typeface="Arial" panose="020B0604020202020204" pitchFamily="34" charset="0"/>
              </a:rPr>
              <a:t>Anselmo</a:t>
            </a:r>
            <a:r>
              <a:rPr lang="en-US" altLang="en-US" dirty="0">
                <a:latin typeface="Arial" panose="020B0604020202020204" pitchFamily="34" charset="0"/>
              </a:rPr>
              <a:t> TT et al. Topical fluoride for caries prevention: executive summary of the updated clinical recommendations and supporting systematic review. American Dental Association Council on Scientific Affairs Expert Panel on Topical Fluoride Caries Preventive Agents. J Am Dent Assoc. 2013. 144(11):1279-91.</a:t>
            </a:r>
            <a:endParaRPr lang="en-US" altLang="en-US" i="0" dirty="0">
              <a:latin typeface="Arial" panose="020B0604020202020204" pitchFamily="34" charset="0"/>
            </a:endParaRPr>
          </a:p>
          <a:p>
            <a:pPr marL="171450" indent="-171450">
              <a:buFont typeface="Arial" panose="020B0604020202020204" pitchFamily="34" charset="0"/>
              <a:buChar char="•"/>
            </a:pPr>
            <a:r>
              <a:rPr lang="en-US" altLang="en-US" i="0" dirty="0"/>
              <a:t>American Dental Association Council on Scientific Affairs.  Fluoride toothpaste use for young children. JADA </a:t>
            </a:r>
            <a:r>
              <a:rPr lang="en-US" i="0" dirty="0"/>
              <a:t>2014; 145(2):190-191.</a:t>
            </a:r>
          </a:p>
          <a:p>
            <a:pPr marL="171450" indent="-171450">
              <a:buFont typeface="Arial" panose="020B0604020202020204" pitchFamily="34" charset="0"/>
              <a:buChar char="•"/>
            </a:pPr>
            <a:r>
              <a:rPr lang="en-US" i="0" dirty="0" err="1"/>
              <a:t>Krol</a:t>
            </a:r>
            <a:r>
              <a:rPr lang="en-US" i="0" dirty="0"/>
              <a:t> D. Maintaining and Improving the Oral Health of Young Children. Section </a:t>
            </a:r>
            <a:r>
              <a:rPr lang="en-US" dirty="0"/>
              <a:t>on Oral Health Policy Statement. Pediatrics. 2014; 134:1224–1229.</a:t>
            </a:r>
          </a:p>
          <a:p>
            <a:pPr marL="171450" indent="-171450">
              <a:buFont typeface="Arial"/>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2582790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100">
                <a:solidFill>
                  <a:schemeClr val="tx1"/>
                </a:solidFill>
                <a:latin typeface="Arial" pitchFamily="34" charset="0"/>
              </a:defRPr>
            </a:lvl1pPr>
            <a:lvl2pPr marL="702756" indent="-270291">
              <a:spcBef>
                <a:spcPct val="30000"/>
              </a:spcBef>
              <a:buFont typeface="Arial" pitchFamily="34" charset="0"/>
              <a:buChar char="•"/>
              <a:defRPr sz="1100">
                <a:solidFill>
                  <a:schemeClr val="tx1"/>
                </a:solidFill>
                <a:latin typeface="Arial" pitchFamily="34" charset="0"/>
              </a:defRPr>
            </a:lvl2pPr>
            <a:lvl3pPr marL="1081164" indent="-216233">
              <a:spcBef>
                <a:spcPct val="30000"/>
              </a:spcBef>
              <a:buFont typeface="Courier New" pitchFamily="49" charset="0"/>
              <a:buChar char="o"/>
              <a:defRPr sz="1100">
                <a:solidFill>
                  <a:schemeClr val="tx1"/>
                </a:solidFill>
                <a:latin typeface="Arial" pitchFamily="34" charset="0"/>
              </a:defRPr>
            </a:lvl3pPr>
            <a:lvl4pPr marL="1513629" indent="-216233">
              <a:spcBef>
                <a:spcPct val="30000"/>
              </a:spcBef>
              <a:buFont typeface="Arial" pitchFamily="34" charset="0"/>
              <a:buChar char="-"/>
              <a:defRPr sz="1100">
                <a:solidFill>
                  <a:schemeClr val="tx1"/>
                </a:solidFill>
                <a:latin typeface="Arial" pitchFamily="34" charset="0"/>
              </a:defRPr>
            </a:lvl4pPr>
            <a:lvl5pPr marL="1946095" indent="-216233">
              <a:spcBef>
                <a:spcPct val="30000"/>
              </a:spcBef>
              <a:defRPr sz="1100">
                <a:solidFill>
                  <a:schemeClr val="tx1"/>
                </a:solidFill>
                <a:latin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defRPr>
            </a:lvl9pPr>
          </a:lstStyle>
          <a:p>
            <a:pPr>
              <a:spcBef>
                <a:spcPct val="0"/>
              </a:spcBef>
            </a:pPr>
            <a:fld id="{08393C72-6AFE-40E6-A8E1-1D748DAE6044}" type="slidenum">
              <a:rPr lang="en-US" altLang="en-US" sz="1300"/>
              <a:pPr>
                <a:spcBef>
                  <a:spcPct val="0"/>
                </a:spcBef>
              </a:pPr>
              <a:t>32</a:t>
            </a:fld>
            <a:endParaRPr lang="en-US" altLang="en-US" sz="1300"/>
          </a:p>
        </p:txBody>
      </p:sp>
      <p:sp>
        <p:nvSpPr>
          <p:cNvPr id="74755" name="Slide Image Placeholder 5"/>
          <p:cNvSpPr>
            <a:spLocks noGrp="1" noRot="1" noChangeAspect="1" noTextEdit="1"/>
          </p:cNvSpPr>
          <p:nvPr>
            <p:ph type="sldImg"/>
          </p:nvPr>
        </p:nvSpPr>
        <p:spPr>
          <a:ln/>
        </p:spPr>
      </p:sp>
      <p:sp>
        <p:nvSpPr>
          <p:cNvPr id="74756" name="Notes Placeholder 6"/>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It is important to maintain a health diet and focus on nutrition. Maximizing the interval between food intake allows time for teeth to </a:t>
            </a:r>
            <a:r>
              <a:rPr lang="en-US" dirty="0" err="1"/>
              <a:t>remineralize</a:t>
            </a:r>
            <a:r>
              <a:rPr lang="en-US" dirty="0"/>
              <a:t> after exposure to acids. Salivary pH remains low between meals which makes frequent snacking inadvisable. </a:t>
            </a:r>
            <a:endParaRPr lang="en-US" b="1" dirty="0"/>
          </a:p>
          <a:p>
            <a:pPr>
              <a:defRPr/>
            </a:pPr>
            <a:endParaRPr lang="en-US" b="1" dirty="0"/>
          </a:p>
          <a:p>
            <a:pPr>
              <a:defRPr/>
            </a:pPr>
            <a:r>
              <a:rPr lang="en-US" b="1" dirty="0"/>
              <a:t>Follow these tips to lower caries risk: </a:t>
            </a:r>
            <a:endParaRPr lang="en-US" dirty="0"/>
          </a:p>
          <a:p>
            <a:pPr marL="162175" indent="-162175">
              <a:buFont typeface="Arial" panose="020B0604020202020204" pitchFamily="34" charset="0"/>
              <a:buChar char="•"/>
              <a:defRPr/>
            </a:pPr>
            <a:r>
              <a:rPr lang="en-US" dirty="0"/>
              <a:t>Avoid frequent snacking (2 or more times between meals), especially on foods like: </a:t>
            </a:r>
          </a:p>
          <a:p>
            <a:pPr marL="603915" lvl="1" indent="-171450">
              <a:buFont typeface="Arial"/>
              <a:buChar char="•"/>
              <a:defRPr/>
            </a:pPr>
            <a:r>
              <a:rPr lang="en-US" dirty="0"/>
              <a:t>Juice or soft drinks </a:t>
            </a:r>
          </a:p>
          <a:p>
            <a:pPr marL="603915" lvl="1" indent="-171450">
              <a:buFont typeface="Arial"/>
              <a:buChar char="•"/>
              <a:defRPr/>
            </a:pPr>
            <a:r>
              <a:rPr lang="en-US" dirty="0"/>
              <a:t>Candy, cookies, or sweetened breakfast cereals </a:t>
            </a:r>
          </a:p>
          <a:p>
            <a:pPr marL="162175" indent="-162175">
              <a:buFont typeface="Arial" panose="020B0604020202020204" pitchFamily="34" charset="0"/>
              <a:buChar char="•"/>
              <a:defRPr/>
            </a:pPr>
            <a:r>
              <a:rPr lang="en-US" dirty="0"/>
              <a:t>Refrain from eating sticky, retentive snacks and slow dissolving : </a:t>
            </a:r>
          </a:p>
          <a:p>
            <a:pPr marL="603915" lvl="1" indent="-171450">
              <a:buFont typeface="Arial"/>
              <a:buChar char="•"/>
              <a:defRPr/>
            </a:pPr>
            <a:r>
              <a:rPr lang="en-US" dirty="0"/>
              <a:t>Raisins, dried fruit, fruit rolls, bananas, caramels, jelly beans, peanut butter and jelly sandwich </a:t>
            </a:r>
          </a:p>
          <a:p>
            <a:pPr marL="162175" indent="-162175">
              <a:buFont typeface="Arial" panose="020B0604020202020204" pitchFamily="34" charset="0"/>
              <a:buChar char="•"/>
              <a:defRPr/>
            </a:pPr>
            <a:r>
              <a:rPr lang="en-US" dirty="0"/>
              <a:t>Do not eat or drink before bed after toothbrushing </a:t>
            </a:r>
          </a:p>
          <a:p>
            <a:pPr marL="162175" marR="0" indent="-1621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Avoid alcohol and tobacco</a:t>
            </a:r>
          </a:p>
          <a:p>
            <a:pPr marL="162175" indent="-162175">
              <a:buFont typeface="Arial" panose="020B0604020202020204" pitchFamily="34" charset="0"/>
              <a:buChar char="•"/>
              <a:defRPr/>
            </a:pPr>
            <a:endParaRPr lang="en-US" dirty="0"/>
          </a:p>
        </p:txBody>
      </p:sp>
    </p:spTree>
    <p:extLst>
      <p:ext uri="{BB962C8B-B14F-4D97-AF65-F5344CB8AC3E}">
        <p14:creationId xmlns:p14="http://schemas.microsoft.com/office/powerpoint/2010/main" val="3246732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8461AF2C-AC3C-41A9-94CD-A02C673799F9}" type="slidenum">
              <a:rPr lang="en-US" altLang="en-US">
                <a:latin typeface="Arial" pitchFamily="34" charset="0"/>
                <a:cs typeface="Arial" pitchFamily="34" charset="0"/>
              </a:rPr>
              <a:pPr algn="r" eaLnBrk="1" hangingPunct="1">
                <a:spcBef>
                  <a:spcPct val="0"/>
                </a:spcBef>
              </a:pPr>
              <a:t>33</a:t>
            </a:fld>
            <a:endParaRPr lang="en-US" altLang="en-US">
              <a:latin typeface="Arial" pitchFamily="34" charset="0"/>
              <a:cs typeface="Arial" pitchFamily="34"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To manage dry mouth, avoid using these products: </a:t>
            </a:r>
            <a:endParaRPr lang="en-US" altLang="en-US" dirty="0"/>
          </a:p>
          <a:p>
            <a:pPr marL="171450" indent="-171450">
              <a:buFont typeface="Arial"/>
              <a:buChar char="•"/>
            </a:pPr>
            <a:r>
              <a:rPr lang="en-US" altLang="en-US" dirty="0"/>
              <a:t>Irritants such as alcohol, caffeine, and tobacco </a:t>
            </a:r>
          </a:p>
          <a:p>
            <a:pPr marL="171450" indent="-171450">
              <a:buFont typeface="Arial"/>
              <a:buChar char="•"/>
            </a:pPr>
            <a:r>
              <a:rPr lang="en-US" altLang="en-US" dirty="0"/>
              <a:t>Sugar-containing drinks and candies</a:t>
            </a:r>
          </a:p>
          <a:p>
            <a:pPr marL="171450" indent="-171450">
              <a:buFont typeface="Arial"/>
              <a:buChar char="•"/>
            </a:pPr>
            <a:endParaRPr lang="en-US" altLang="en-US" dirty="0"/>
          </a:p>
          <a:p>
            <a:pPr marL="171450" indent="-171450">
              <a:buFont typeface="Arial"/>
              <a:buChar char="•"/>
            </a:pPr>
            <a:r>
              <a:rPr lang="en-US" altLang="en-US" dirty="0"/>
              <a:t>Talk to your pharmacist to identify possible medication</a:t>
            </a:r>
            <a:r>
              <a:rPr lang="en-US" altLang="en-US" baseline="0" dirty="0"/>
              <a:t> side effects</a:t>
            </a:r>
            <a:endParaRPr lang="en-US" altLang="en-US" dirty="0"/>
          </a:p>
          <a:p>
            <a:pPr marL="171450" indent="-171450">
              <a:buFont typeface="Arial"/>
              <a:buChar char="•"/>
            </a:pPr>
            <a:endParaRPr lang="en-US" altLang="en-US" b="1" dirty="0"/>
          </a:p>
          <a:p>
            <a:r>
              <a:rPr lang="en-US" altLang="en-US" b="1" dirty="0"/>
              <a:t>Clients should be encouraged to do the following: </a:t>
            </a:r>
            <a:endParaRPr lang="en-US" altLang="en-US" dirty="0"/>
          </a:p>
          <a:p>
            <a:pPr marL="171450" indent="-171450">
              <a:buFont typeface="Arial"/>
              <a:buChar char="•"/>
            </a:pPr>
            <a:r>
              <a:rPr lang="en-US" altLang="en-US" dirty="0"/>
              <a:t>Take sips of water, especially during eating. </a:t>
            </a:r>
          </a:p>
          <a:p>
            <a:pPr marL="171450" indent="-171450">
              <a:buFont typeface="Arial"/>
              <a:buChar char="•"/>
            </a:pPr>
            <a:r>
              <a:rPr lang="en-US" altLang="en-US" dirty="0"/>
              <a:t>Chew sugarless gum and mints. </a:t>
            </a:r>
          </a:p>
          <a:p>
            <a:pPr marL="171450" indent="-171450">
              <a:buFont typeface="Arial"/>
              <a:buChar char="•"/>
            </a:pPr>
            <a:r>
              <a:rPr lang="en-US" altLang="en-US" dirty="0"/>
              <a:t>Use saliva substitutes. </a:t>
            </a:r>
          </a:p>
          <a:p>
            <a:pPr marL="171450" indent="-171450">
              <a:buFont typeface="Arial"/>
              <a:buChar char="•"/>
            </a:pPr>
            <a:r>
              <a:rPr lang="en-US" altLang="en-US" dirty="0"/>
              <a:t>Try salivary stimulants such as pilocarpine.</a:t>
            </a:r>
          </a:p>
          <a:p>
            <a:endParaRPr lang="en-US" altLang="en-US" b="1" dirty="0"/>
          </a:p>
          <a:p>
            <a:r>
              <a:rPr lang="en-US" altLang="en-US" b="1" dirty="0"/>
              <a:t>Prevent tooth decay and periodontal disease by:</a:t>
            </a:r>
            <a:r>
              <a:rPr lang="en-US" altLang="en-US" dirty="0"/>
              <a:t> </a:t>
            </a:r>
          </a:p>
          <a:p>
            <a:pPr marL="171450" indent="-171450">
              <a:buFont typeface="Arial"/>
              <a:buChar char="•"/>
            </a:pPr>
            <a:r>
              <a:rPr lang="en-US" altLang="en-US" dirty="0"/>
              <a:t>Maintaining meticulous oral hygiene </a:t>
            </a:r>
          </a:p>
          <a:p>
            <a:pPr marL="171450" indent="-171450">
              <a:buFont typeface="Arial"/>
              <a:buChar char="•"/>
            </a:pPr>
            <a:r>
              <a:rPr lang="en-US" altLang="en-US" dirty="0"/>
              <a:t>Using increased strength topical fluorides such as 1.1% sodium fluoride</a:t>
            </a:r>
          </a:p>
          <a:p>
            <a:endParaRPr lang="en-US" altLang="en-US" dirty="0"/>
          </a:p>
          <a:p>
            <a:r>
              <a:rPr lang="en-US" altLang="en-US" b="0" u="sng" dirty="0"/>
              <a:t>Reference </a:t>
            </a:r>
          </a:p>
          <a:p>
            <a:pPr marL="171450" indent="-171450">
              <a:buFont typeface="Arial" panose="020B0604020202020204" pitchFamily="34" charset="0"/>
              <a:buChar char="•"/>
            </a:pPr>
            <a:r>
              <a:rPr lang="en-US" altLang="en-US" dirty="0"/>
              <a:t>Visvanathan, V., Nix, P. Managing the patient presenting with xerostomia: a review. </a:t>
            </a:r>
            <a:r>
              <a:rPr lang="en-US" altLang="en-US" dirty="0" err="1"/>
              <a:t>Int</a:t>
            </a:r>
            <a:r>
              <a:rPr lang="en-US" altLang="en-US" dirty="0"/>
              <a:t> J </a:t>
            </a:r>
            <a:r>
              <a:rPr lang="en-US" altLang="en-US" dirty="0" err="1"/>
              <a:t>Clin</a:t>
            </a:r>
            <a:r>
              <a:rPr lang="en-US" altLang="en-US" dirty="0"/>
              <a:t> </a:t>
            </a:r>
            <a:r>
              <a:rPr lang="en-US" altLang="en-US" dirty="0" err="1"/>
              <a:t>Pract</a:t>
            </a:r>
            <a:r>
              <a:rPr lang="en-US" altLang="en-US" dirty="0"/>
              <a:t> 2010; 64(3): 404–407.</a:t>
            </a:r>
          </a:p>
          <a:p>
            <a:endParaRPr lang="en-US" altLang="en-US" b="1" dirty="0"/>
          </a:p>
          <a:p>
            <a:endParaRPr lang="en-US" altLang="en-US" dirty="0">
              <a:latin typeface="Arial" panose="020B0604020202020204" pitchFamily="34" charset="0"/>
            </a:endParaRPr>
          </a:p>
          <a:p>
            <a:pPr marL="162175" indent="-162175">
              <a:buFont typeface="Arial" panose="020B0604020202020204" pitchFamily="34" charset="0"/>
              <a:buChar char="•"/>
              <a:defRPr/>
            </a:pPr>
            <a:endParaRPr lang="en-US" dirty="0"/>
          </a:p>
          <a:p>
            <a:pPr marL="171450" indent="-171450">
              <a:buFont typeface="Arial"/>
              <a:buChar char="•"/>
            </a:pP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t>
            </a:r>
          </a:p>
          <a:p>
            <a:pPr>
              <a:defRPr/>
            </a:pPr>
            <a:r>
              <a:rPr lang="en-US" b="1" dirty="0"/>
              <a:t>Speaker:</a:t>
            </a:r>
            <a:r>
              <a:rPr lang="en-US" dirty="0"/>
              <a:t> Cases may be appropriate for certain audiences and are intended to provide the speaker options on how to best reinforce the material learned. Cases can be presented by the speaker in the large group forum with audience members offering opinions, or small groups can meet for 3-5 minutes with their table members or in groups of 3 prior to a large group discussion. Select the option best suited for your forum, audience, and allotted time.</a:t>
            </a:r>
          </a:p>
          <a:p>
            <a:pPr>
              <a:defRPr/>
            </a:pPr>
            <a:endParaRPr lang="en-US" dirty="0"/>
          </a:p>
          <a:p>
            <a:pPr>
              <a:defRPr/>
            </a:pPr>
            <a:r>
              <a:rPr lang="en-US" b="1" dirty="0"/>
              <a:t>*Speakers should feel free to edit the characteristics of the clients or setting in each case to align more closely with the population that the attendees serve. </a:t>
            </a:r>
          </a:p>
          <a:p>
            <a:pPr>
              <a:defRPr/>
            </a:pPr>
            <a:endParaRPr lang="en-US" dirty="0"/>
          </a:p>
          <a:p>
            <a:pPr>
              <a:defRPr/>
            </a:pPr>
            <a:r>
              <a:rPr lang="en-US" dirty="0"/>
              <a:t>Sample responses are on the next slide. </a:t>
            </a:r>
          </a:p>
          <a:p>
            <a:pPr>
              <a:defRPr/>
            </a:pPr>
            <a:endParaRPr lang="en-US" dirty="0"/>
          </a:p>
        </p:txBody>
      </p:sp>
    </p:spTree>
    <p:extLst>
      <p:ext uri="{BB962C8B-B14F-4D97-AF65-F5344CB8AC3E}">
        <p14:creationId xmlns:p14="http://schemas.microsoft.com/office/powerpoint/2010/main" val="2566446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3A3A3A"/>
                </a:solidFill>
                <a:effectLst/>
                <a:latin typeface="Lato" panose="020F0502020204030203" pitchFamily="34" charset="0"/>
              </a:rPr>
              <a:t>References: </a:t>
            </a:r>
          </a:p>
          <a:p>
            <a:pPr marL="171450" indent="-171450" algn="l" fontAlgn="base">
              <a:buFont typeface="Arial" panose="020B0604020202020204" pitchFamily="34" charset="0"/>
              <a:buChar char="•"/>
            </a:pPr>
            <a:r>
              <a:rPr lang="en-US" b="0" i="0" dirty="0">
                <a:solidFill>
                  <a:srgbClr val="3A3A3A"/>
                </a:solidFill>
                <a:effectLst/>
                <a:latin typeface="Lato" panose="020F0502020204030203" pitchFamily="34" charset="0"/>
              </a:rPr>
              <a:t>Ship JA. The oral cavity. In: Hazzard's Geriatric Medicine and Gerontology. 6th edition. New York: McGraw-Hill, Inc., 2009.</a:t>
            </a:r>
          </a:p>
          <a:p>
            <a:pPr marL="171450" indent="-171450" algn="l" fontAlgn="base">
              <a:buFont typeface="Arial" panose="020B0604020202020204" pitchFamily="34" charset="0"/>
              <a:buChar char="•"/>
            </a:pPr>
            <a:r>
              <a:rPr lang="en-US" b="0" i="0" dirty="0">
                <a:solidFill>
                  <a:srgbClr val="3A3A3A"/>
                </a:solidFill>
                <a:effectLst/>
                <a:latin typeface="Lato" panose="020F0502020204030203" pitchFamily="34" charset="0"/>
              </a:rPr>
              <a:t>Papas A, Singh M, Harrington D, Stimulation of salivary flow with a powered toothbrush in a </a:t>
            </a:r>
            <a:r>
              <a:rPr lang="en-US" b="0" i="0" dirty="0" err="1">
                <a:solidFill>
                  <a:srgbClr val="3A3A3A"/>
                </a:solidFill>
                <a:effectLst/>
                <a:latin typeface="Lato" panose="020F0502020204030203" pitchFamily="34" charset="0"/>
              </a:rPr>
              <a:t>xerostomic</a:t>
            </a:r>
            <a:r>
              <a:rPr lang="en-US" b="0" i="0" dirty="0">
                <a:solidFill>
                  <a:srgbClr val="3A3A3A"/>
                </a:solidFill>
                <a:effectLst/>
                <a:latin typeface="Lato" panose="020F0502020204030203" pitchFamily="34" charset="0"/>
              </a:rPr>
              <a:t> population. Special Care in Dentistry 26(6) Nov 2006, 241-246.</a:t>
            </a:r>
          </a:p>
          <a:p>
            <a:pPr marL="171450" indent="-171450" algn="l" fontAlgn="base">
              <a:buFont typeface="Arial" panose="020B0604020202020204" pitchFamily="34" charset="0"/>
              <a:buChar char="•"/>
            </a:pPr>
            <a:r>
              <a:rPr lang="en-US" b="0" i="0" dirty="0" err="1">
                <a:solidFill>
                  <a:srgbClr val="3A3A3A"/>
                </a:solidFill>
                <a:effectLst/>
                <a:latin typeface="Lato" panose="020F0502020204030203" pitchFamily="34" charset="0"/>
              </a:rPr>
              <a:t>Filshie</a:t>
            </a:r>
            <a:r>
              <a:rPr lang="en-US" b="0" i="0" dirty="0">
                <a:solidFill>
                  <a:srgbClr val="3A3A3A"/>
                </a:solidFill>
                <a:effectLst/>
                <a:latin typeface="Lato" panose="020F0502020204030203" pitchFamily="34" charset="0"/>
              </a:rPr>
              <a:t>, J, Rubens, CNJ, Complementary and Alternative Medicine, Anesthesiology Clinics of North America, 24 (2006) 81-111.</a:t>
            </a:r>
          </a:p>
          <a:p>
            <a:pPr marL="171450" indent="-171450" algn="l" fontAlgn="base">
              <a:buFont typeface="Arial" panose="020B0604020202020204" pitchFamily="34" charset="0"/>
              <a:buChar char="•"/>
            </a:pPr>
            <a:r>
              <a:rPr lang="en-US" b="0" i="0" dirty="0">
                <a:solidFill>
                  <a:srgbClr val="3A3A3A"/>
                </a:solidFill>
                <a:effectLst/>
                <a:latin typeface="Lato" panose="020F0502020204030203" pitchFamily="34" charset="0"/>
              </a:rPr>
              <a:t>Messer LB, Till MJ. A landmark report on understanding the human dentition. JADA. 2013; 144:357-361.  </a:t>
            </a:r>
          </a:p>
          <a:p>
            <a:endParaRPr lang="en-US" dirty="0"/>
          </a:p>
        </p:txBody>
      </p:sp>
    </p:spTree>
    <p:extLst>
      <p:ext uri="{BB962C8B-B14F-4D97-AF65-F5344CB8AC3E}">
        <p14:creationId xmlns:p14="http://schemas.microsoft.com/office/powerpoint/2010/main" val="255849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Speakers should feel free to edit the characteristics of the clients or setting in each case to align more closely with the population that the attendees serve. </a:t>
            </a:r>
          </a:p>
          <a:p>
            <a:pPr>
              <a:defRPr/>
            </a:pPr>
            <a:endParaRPr lang="en-US" dirty="0"/>
          </a:p>
          <a:p>
            <a:pPr>
              <a:defRPr/>
            </a:pPr>
            <a:r>
              <a:rPr lang="en-US" dirty="0"/>
              <a:t>Sample responses are on the next slide. </a:t>
            </a:r>
          </a:p>
          <a:p>
            <a:endParaRPr lang="en-US" dirty="0"/>
          </a:p>
        </p:txBody>
      </p:sp>
    </p:spTree>
    <p:extLst>
      <p:ext uri="{BB962C8B-B14F-4D97-AF65-F5344CB8AC3E}">
        <p14:creationId xmlns:p14="http://schemas.microsoft.com/office/powerpoint/2010/main" val="3874929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0223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b="1" dirty="0"/>
              <a:t>Speaker: </a:t>
            </a:r>
            <a:r>
              <a:rPr lang="en-US" baseline="0" dirty="0"/>
              <a:t> This exercise can be modified to allow for more or less sharing, as time permits. See Educator Handbook Appendix Activity #2 for additional details. This is nearly identical to the brainstorming activity at the end of the pregnancy module, this should be performed as described below only once. If this activity was performed at the end of the women’s and pregnancy module, you may simply ask the audience to re-visit their original lists and add any new ideas the 5 categories or if they feel that the rank ordering should be altered. If the brainstorming activity was not completed in this manner in course 3 (pregnancy and women’s oral health), consider completing this activity entirely as described below. You will need to unhide the subsequent 3 slides if you wish to show the responses. </a:t>
            </a:r>
          </a:p>
          <a:p>
            <a:endParaRPr lang="en-US" baseline="0" dirty="0"/>
          </a:p>
          <a:p>
            <a:r>
              <a:rPr lang="en-US" baseline="0" dirty="0"/>
              <a:t>If you are not performing this activity here, leave the subsequent 3 slides hidden and move on to Take Home Messages and Final Thoughts (Slide 42 and 43).</a:t>
            </a:r>
          </a:p>
          <a:p>
            <a:endParaRPr lang="en-US" baseline="0" dirty="0"/>
          </a:p>
          <a:p>
            <a:r>
              <a:rPr lang="en-US" b="1" dirty="0"/>
              <a:t>Speaker: </a:t>
            </a:r>
            <a:r>
              <a:rPr lang="en-US" baseline="0" dirty="0"/>
              <a:t> Inform the audience this is an opportunity to perform collective brainstorming. There are no “wrong” answers. </a:t>
            </a:r>
          </a:p>
          <a:p>
            <a:pPr marL="171450" indent="-171450">
              <a:buFont typeface="Arial"/>
              <a:buChar char="•"/>
            </a:pPr>
            <a:r>
              <a:rPr lang="en-US" baseline="0" dirty="0"/>
              <a:t>Ask the audience to break up into 5 smaller groups of roughly similar size.</a:t>
            </a:r>
          </a:p>
          <a:p>
            <a:pPr marL="171450" indent="-171450">
              <a:buFont typeface="Arial"/>
              <a:buChar char="•"/>
            </a:pPr>
            <a:r>
              <a:rPr lang="en-US" baseline="0" dirty="0"/>
              <a:t>Each small group will have one Action Step category to consider (5 categories listed below) which should written on the top of a flip chart (or on a large sheet of paper) and handed to each of the group. </a:t>
            </a:r>
          </a:p>
          <a:p>
            <a:pPr marL="171450" indent="-171450">
              <a:buFont typeface="Arial"/>
              <a:buChar char="•"/>
            </a:pPr>
            <a:r>
              <a:rPr lang="en-US" baseline="0" dirty="0"/>
              <a:t>Allow approximately 10 minutes for group members to consider their unique Action Step category and write down their ideas and suggestions</a:t>
            </a:r>
          </a:p>
          <a:p>
            <a:pPr marL="171450" indent="-171450">
              <a:buFont typeface="Arial"/>
              <a:buChar char="•"/>
            </a:pPr>
            <a:r>
              <a:rPr lang="en-US" baseline="0" dirty="0"/>
              <a:t>Bring all the groups back together and ask each group share aloud their ideas with the larger group </a:t>
            </a:r>
            <a:r>
              <a:rPr lang="en-US" u="sng" baseline="0" dirty="0"/>
              <a:t>OR</a:t>
            </a:r>
            <a:r>
              <a:rPr lang="en-US" u="none" baseline="0" dirty="0"/>
              <a:t>, if time and space allow, </a:t>
            </a:r>
            <a:r>
              <a:rPr lang="en-US" baseline="0" dirty="0"/>
              <a:t>to walk around as a group and spend another 5 minutes reading the headings and suggestions of the other groups, while marking on the other groups lists what they believe are the 2 most important ideas in each category. At the end, this will allow the entire group to have read or heard all the suggestions for all 5 categories and to have rank-ordered the 2 most important items. </a:t>
            </a:r>
          </a:p>
          <a:p>
            <a:pPr marL="171450" indent="-171450">
              <a:buFontTx/>
              <a:buChar char="-"/>
            </a:pPr>
            <a:endParaRPr lang="en-US" baseline="0" dirty="0"/>
          </a:p>
          <a:p>
            <a:pPr marL="0" indent="0">
              <a:buFontTx/>
              <a:buNone/>
            </a:pPr>
            <a:r>
              <a:rPr lang="en-US" b="1" u="sng" baseline="0" dirty="0"/>
              <a:t>Action Step to Improve Oral Health Categories</a:t>
            </a:r>
            <a:r>
              <a:rPr lang="en-US" b="0" u="none" baseline="0" dirty="0"/>
              <a:t>: </a:t>
            </a:r>
          </a:p>
          <a:p>
            <a:pPr marL="0" indent="0">
              <a:buFontTx/>
              <a:buNone/>
            </a:pPr>
            <a:r>
              <a:rPr lang="en-US" b="1" u="none" baseline="0" dirty="0"/>
              <a:t>Speaker </a:t>
            </a:r>
            <a:r>
              <a:rPr lang="en-US" b="0" u="none" baseline="0" dirty="0"/>
              <a:t>– bullet points on the next two slides provide potential ideas that can be added to the group lists for completeness or shared with small groups to stimulate discussion.</a:t>
            </a:r>
          </a:p>
          <a:p>
            <a:pPr marL="228600" indent="-228600">
              <a:buFontTx/>
              <a:buAutoNum type="arabicPeriod"/>
            </a:pPr>
            <a:r>
              <a:rPr lang="en-US" b="0" u="none" baseline="0" dirty="0"/>
              <a:t>Client queries</a:t>
            </a:r>
          </a:p>
          <a:p>
            <a:pPr marL="685800" lvl="1" indent="-228600">
              <a:buFont typeface="Arial"/>
              <a:buChar char="•"/>
            </a:pPr>
            <a:r>
              <a:rPr lang="en-US" b="0" u="none" baseline="0" dirty="0"/>
              <a:t>Do you have a dentist you see regularly? </a:t>
            </a:r>
          </a:p>
          <a:p>
            <a:pPr marL="685800" lvl="1" indent="-228600">
              <a:buFont typeface="Arial"/>
              <a:buChar char="•"/>
            </a:pPr>
            <a:r>
              <a:rPr lang="en-US" b="0" u="none" baseline="0" dirty="0"/>
              <a:t>When was the last time your teeth were cleaned?</a:t>
            </a:r>
          </a:p>
          <a:p>
            <a:pPr marL="685800" lvl="1" indent="-228600">
              <a:buFont typeface="Arial"/>
              <a:buChar char="•"/>
            </a:pPr>
            <a:r>
              <a:rPr lang="en-US" b="0" u="none" baseline="0" dirty="0"/>
              <a:t>Do you have any mouth pain? S</a:t>
            </a:r>
            <a:r>
              <a:rPr lang="en-US" sz="2400" dirty="0">
                <a:latin typeface="Arial" panose="020B0604020202020204" pitchFamily="34" charset="0"/>
                <a:cs typeface="Arial" panose="020B0604020202020204" pitchFamily="34" charset="0"/>
              </a:rPr>
              <a:t>wollen or bleeding gums?</a:t>
            </a:r>
            <a:r>
              <a:rPr lang="en-US" sz="2400" baseline="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Problems eating or chewing food?</a:t>
            </a:r>
            <a:endParaRPr lang="en-US" b="0" u="none" baseline="0" dirty="0"/>
          </a:p>
          <a:p>
            <a:pPr marL="228600" indent="-228600">
              <a:buFontTx/>
              <a:buAutoNum type="arabicPeriod"/>
            </a:pPr>
            <a:r>
              <a:rPr lang="en-US" b="0" u="none" baseline="0" dirty="0"/>
              <a:t>Home preventive care</a:t>
            </a:r>
          </a:p>
          <a:p>
            <a:pPr marL="685800" lvl="1" indent="-228600">
              <a:buFont typeface="Arial"/>
              <a:buChar char="•"/>
            </a:pPr>
            <a:r>
              <a:rPr lang="en-US" b="0" u="none" baseline="0" dirty="0"/>
              <a:t>Daily home care </a:t>
            </a:r>
          </a:p>
          <a:p>
            <a:pPr marL="1143000" lvl="2" indent="-228600">
              <a:buFont typeface="Arial"/>
              <a:buChar char="•"/>
            </a:pPr>
            <a:r>
              <a:rPr lang="en-US" b="0" u="none" baseline="0" dirty="0"/>
              <a:t>Brushing twice daily with fluoride toothpaste</a:t>
            </a:r>
          </a:p>
          <a:p>
            <a:pPr marL="1143000" lvl="2" indent="-228600">
              <a:buFont typeface="Arial"/>
              <a:buChar char="•"/>
            </a:pPr>
            <a:r>
              <a:rPr lang="en-US" b="0" u="none" baseline="0" dirty="0"/>
              <a:t>Flossing daily</a:t>
            </a:r>
          </a:p>
          <a:p>
            <a:pPr marL="685800" lvl="1" indent="-228600">
              <a:buFont typeface="Arial"/>
              <a:buChar char="•"/>
            </a:pPr>
            <a:r>
              <a:rPr lang="en-US" b="0" u="none" baseline="0" dirty="0"/>
              <a:t> Limit intake of sugary foods</a:t>
            </a:r>
          </a:p>
          <a:p>
            <a:pPr marL="1143000" lvl="2" indent="-228600">
              <a:buFont typeface="Arial"/>
              <a:buChar char="•"/>
            </a:pPr>
            <a:r>
              <a:rPr lang="en-US" b="0" u="none" baseline="0" dirty="0"/>
              <a:t>Limit between meal snacks</a:t>
            </a:r>
          </a:p>
          <a:p>
            <a:pPr marL="1143000" lvl="2" indent="-228600">
              <a:buFont typeface="Arial"/>
              <a:buChar char="•"/>
            </a:pPr>
            <a:r>
              <a:rPr lang="en-US" b="0" u="none" baseline="0" dirty="0"/>
              <a:t>Choose low sugar or sugar free snacks and drinks</a:t>
            </a:r>
          </a:p>
          <a:p>
            <a:pPr marL="685800" lvl="1" indent="-228600">
              <a:buFont typeface="Arial"/>
              <a:buChar char="•"/>
            </a:pPr>
            <a:r>
              <a:rPr lang="en-US" b="0" u="none" baseline="0" dirty="0"/>
              <a:t>Routine visit with dental professional </a:t>
            </a:r>
          </a:p>
          <a:p>
            <a:pPr marL="228600" indent="-228600">
              <a:buFontTx/>
              <a:buAutoNum type="arabicPeriod"/>
            </a:pPr>
            <a:r>
              <a:rPr lang="en-US" b="0" u="none" baseline="0" dirty="0"/>
              <a:t>Oral health care supplies</a:t>
            </a:r>
          </a:p>
          <a:p>
            <a:pPr marL="685800" lvl="1" indent="-228600">
              <a:buFont typeface="Arial"/>
              <a:buChar char="•"/>
            </a:pPr>
            <a:r>
              <a:rPr lang="en-US" b="0" u="none" baseline="0" dirty="0"/>
              <a:t>Distribute oral care supplies (toothbrushes, paste, floss)</a:t>
            </a:r>
          </a:p>
          <a:p>
            <a:pPr marL="685800" lvl="1" indent="-228600">
              <a:buFont typeface="Arial"/>
              <a:buChar char="•"/>
            </a:pPr>
            <a:r>
              <a:rPr lang="en-US" b="0" u="none" baseline="0" dirty="0"/>
              <a:t>Ideas to consider: home delivery, local meal delivery, food pantry, WIC programs</a:t>
            </a:r>
          </a:p>
          <a:p>
            <a:pPr marL="228600" indent="-228600">
              <a:buFontTx/>
              <a:buAutoNum type="arabicPeriod"/>
            </a:pPr>
            <a:r>
              <a:rPr lang="en-US" b="0" u="none" baseline="0" dirty="0"/>
              <a:t>Education (clients, colleagues, health professionals) and Training</a:t>
            </a:r>
          </a:p>
          <a:p>
            <a:pPr marL="685800" lvl="1" indent="-228600">
              <a:buFont typeface="Arial"/>
              <a:buChar char="•"/>
            </a:pPr>
            <a:r>
              <a:rPr lang="en-US" b="0" u="none" baseline="0" dirty="0"/>
              <a:t>Education for clients (category 2 above)</a:t>
            </a:r>
          </a:p>
          <a:p>
            <a:pPr marL="685800" lvl="1" indent="-228600">
              <a:buFont typeface="Arial"/>
              <a:buChar char="•"/>
            </a:pPr>
            <a:r>
              <a:rPr lang="en-US" b="0" u="none" baseline="0" dirty="0"/>
              <a:t>Education for peers</a:t>
            </a:r>
          </a:p>
          <a:p>
            <a:pPr marL="685800" lvl="1" indent="-228600">
              <a:buFont typeface="Arial"/>
              <a:buChar char="•"/>
            </a:pPr>
            <a:r>
              <a:rPr lang="en-US" b="0" u="none" baseline="0" dirty="0"/>
              <a:t>Education for health professionals/health care team members</a:t>
            </a:r>
          </a:p>
          <a:p>
            <a:pPr marL="228600" indent="-228600">
              <a:buFontTx/>
              <a:buAutoNum type="arabicPeriod"/>
            </a:pPr>
            <a:r>
              <a:rPr lang="en-US" b="0" u="none" baseline="0" dirty="0"/>
              <a:t>Service coordination</a:t>
            </a:r>
          </a:p>
          <a:p>
            <a:pPr marL="628650" lvl="1" indent="-171450">
              <a:buFont typeface="Arial"/>
              <a:buChar char="•"/>
            </a:pPr>
            <a:r>
              <a:rPr lang="en-US" b="0" u="none" baseline="0" dirty="0"/>
              <a:t>Obtaining dental insurance coverage and locating offices that accept that insurance</a:t>
            </a:r>
          </a:p>
          <a:p>
            <a:pPr marL="628650" lvl="1" indent="-171450">
              <a:buFont typeface="Arial"/>
              <a:buChar char="•"/>
            </a:pPr>
            <a:r>
              <a:rPr lang="en-US" b="0" u="none" baseline="0" dirty="0"/>
              <a:t>Appointment scheduling, reminders, and transportation to dental office</a:t>
            </a:r>
          </a:p>
          <a:p>
            <a:pPr marL="628650" lvl="1" indent="-171450">
              <a:buFont typeface="Arial"/>
              <a:buChar char="•"/>
            </a:pPr>
            <a:r>
              <a:rPr lang="en-US" b="0" u="none" baseline="0" dirty="0"/>
              <a:t>Local dental and hygiene schools are often able to offer lower cost care while providing valuable educational opportunities for the students </a:t>
            </a:r>
            <a:endParaRPr lang="en-US" baseline="0" dirty="0"/>
          </a:p>
          <a:p>
            <a:pPr marL="171450" indent="-171450">
              <a:buFontTx/>
              <a:buChar char="-"/>
            </a:pPr>
            <a:endParaRPr lang="en-US" b="0" u="sng" baseline="0" dirty="0"/>
          </a:p>
          <a:p>
            <a:pPr marL="0" indent="0">
              <a:buFontTx/>
              <a:buNone/>
            </a:pPr>
            <a:r>
              <a:rPr lang="en-US" b="0" u="sng" dirty="0"/>
              <a:t>Resource/Reference</a:t>
            </a:r>
          </a:p>
          <a:p>
            <a:pPr marL="171450" indent="-171450">
              <a:buFont typeface="Arial" panose="020B0604020202020204" pitchFamily="34" charset="0"/>
              <a:buChar char="•"/>
            </a:pPr>
            <a:r>
              <a:rPr lang="en-US" dirty="0"/>
              <a:t>Oral Health:</a:t>
            </a:r>
            <a:r>
              <a:rPr lang="en-US" baseline="0" dirty="0"/>
              <a:t> An Essential Element of Healthy Aging. </a:t>
            </a:r>
            <a:r>
              <a:rPr lang="en-US" dirty="0"/>
              <a:t>The</a:t>
            </a:r>
            <a:r>
              <a:rPr lang="en-US" baseline="0" dirty="0"/>
              <a:t> </a:t>
            </a:r>
            <a:r>
              <a:rPr lang="en-US" baseline="0" dirty="0" err="1"/>
              <a:t>Gerontological</a:t>
            </a:r>
            <a:r>
              <a:rPr lang="en-US" baseline="0" dirty="0"/>
              <a:t> Society of America. 2017</a:t>
            </a:r>
            <a:endParaRPr lang="en-US" dirty="0"/>
          </a:p>
        </p:txBody>
      </p:sp>
    </p:spTree>
    <p:extLst>
      <p:ext uri="{BB962C8B-B14F-4D97-AF65-F5344CB8AC3E}">
        <p14:creationId xmlns:p14="http://schemas.microsoft.com/office/powerpoint/2010/main" val="213423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This slide and the next may be hidden or exposed as groups share their ideas.</a:t>
            </a:r>
          </a:p>
        </p:txBody>
      </p:sp>
    </p:spTree>
    <p:extLst>
      <p:ext uri="{BB962C8B-B14F-4D97-AF65-F5344CB8AC3E}">
        <p14:creationId xmlns:p14="http://schemas.microsoft.com/office/powerpoint/2010/main" val="3468059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100">
                <a:solidFill>
                  <a:schemeClr val="tx1"/>
                </a:solidFill>
                <a:latin typeface="Arial" charset="0"/>
              </a:defRPr>
            </a:lvl1pPr>
            <a:lvl2pPr marL="702756" indent="-270291">
              <a:spcBef>
                <a:spcPct val="30000"/>
              </a:spcBef>
              <a:buFont typeface="Arial" charset="0"/>
              <a:buChar char="•"/>
              <a:defRPr sz="1100">
                <a:solidFill>
                  <a:schemeClr val="tx1"/>
                </a:solidFill>
                <a:latin typeface="Arial" charset="0"/>
              </a:defRPr>
            </a:lvl2pPr>
            <a:lvl3pPr marL="1081164" indent="-216233">
              <a:spcBef>
                <a:spcPct val="30000"/>
              </a:spcBef>
              <a:buFont typeface="Courier New" pitchFamily="49" charset="0"/>
              <a:buChar char="o"/>
              <a:defRPr sz="1100">
                <a:solidFill>
                  <a:schemeClr val="tx1"/>
                </a:solidFill>
                <a:latin typeface="Arial" charset="0"/>
              </a:defRPr>
            </a:lvl3pPr>
            <a:lvl4pPr marL="1513629" indent="-216233">
              <a:spcBef>
                <a:spcPct val="30000"/>
              </a:spcBef>
              <a:buFont typeface="Arial" charset="0"/>
              <a:buChar char="-"/>
              <a:defRPr sz="1100">
                <a:solidFill>
                  <a:schemeClr val="tx1"/>
                </a:solidFill>
                <a:latin typeface="Arial" charset="0"/>
              </a:defRPr>
            </a:lvl4pPr>
            <a:lvl5pPr marL="1946095" indent="-216233">
              <a:spcBef>
                <a:spcPct val="30000"/>
              </a:spcBef>
              <a:defRPr sz="1100">
                <a:solidFill>
                  <a:schemeClr val="tx1"/>
                </a:solidFill>
                <a:latin typeface="Arial" charset="0"/>
              </a:defRPr>
            </a:lvl5pPr>
            <a:lvl6pPr marL="2378560" indent="-216233" eaLnBrk="0" fontAlgn="base" hangingPunct="0">
              <a:spcBef>
                <a:spcPct val="30000"/>
              </a:spcBef>
              <a:spcAft>
                <a:spcPct val="0"/>
              </a:spcAft>
              <a:defRPr sz="1100">
                <a:solidFill>
                  <a:schemeClr val="tx1"/>
                </a:solidFill>
                <a:latin typeface="Arial" charset="0"/>
              </a:defRPr>
            </a:lvl6pPr>
            <a:lvl7pPr marL="2811026" indent="-216233" eaLnBrk="0" fontAlgn="base" hangingPunct="0">
              <a:spcBef>
                <a:spcPct val="30000"/>
              </a:spcBef>
              <a:spcAft>
                <a:spcPct val="0"/>
              </a:spcAft>
              <a:defRPr sz="1100">
                <a:solidFill>
                  <a:schemeClr val="tx1"/>
                </a:solidFill>
                <a:latin typeface="Arial" charset="0"/>
              </a:defRPr>
            </a:lvl7pPr>
            <a:lvl8pPr marL="3243491" indent="-216233" eaLnBrk="0" fontAlgn="base" hangingPunct="0">
              <a:spcBef>
                <a:spcPct val="30000"/>
              </a:spcBef>
              <a:spcAft>
                <a:spcPct val="0"/>
              </a:spcAft>
              <a:defRPr sz="1100">
                <a:solidFill>
                  <a:schemeClr val="tx1"/>
                </a:solidFill>
                <a:latin typeface="Arial" charset="0"/>
              </a:defRPr>
            </a:lvl8pPr>
            <a:lvl9pPr marL="3675957" indent="-216233" eaLnBrk="0" fontAlgn="base" hangingPunct="0">
              <a:spcBef>
                <a:spcPct val="30000"/>
              </a:spcBef>
              <a:spcAft>
                <a:spcPct val="0"/>
              </a:spcAft>
              <a:defRPr sz="1100">
                <a:solidFill>
                  <a:schemeClr val="tx1"/>
                </a:solidFill>
                <a:latin typeface="Arial" charset="0"/>
              </a:defRPr>
            </a:lvl9pPr>
          </a:lstStyle>
          <a:p>
            <a:pPr>
              <a:spcBef>
                <a:spcPct val="0"/>
              </a:spcBef>
            </a:pPr>
            <a:fld id="{CB2761BB-0830-4470-A899-B5F9ACAE09BA}" type="slidenum">
              <a:rPr lang="en-US" altLang="en-US" sz="1200"/>
              <a:pPr>
                <a:spcBef>
                  <a:spcPct val="0"/>
                </a:spcBef>
              </a:pPr>
              <a:t>4</a:t>
            </a:fld>
            <a:endParaRPr lang="en-US" altLang="en-US" sz="1200"/>
          </a:p>
        </p:txBody>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t>************************************</a:t>
            </a:r>
          </a:p>
          <a:p>
            <a:r>
              <a:rPr lang="en-US" altLang="en-US" b="1" dirty="0"/>
              <a:t>Speaker:</a:t>
            </a:r>
            <a:r>
              <a:rPr lang="en-US" altLang="en-US" b="1" baseline="0" dirty="0"/>
              <a:t> </a:t>
            </a:r>
            <a:r>
              <a:rPr lang="en-US" altLang="en-US" b="0" baseline="0" dirty="0"/>
              <a:t>Ask participants if they can fill in the blanks related to adult oral health.</a:t>
            </a:r>
          </a:p>
          <a:p>
            <a:endParaRPr lang="en-US" altLang="en-US" b="0" baseline="0" dirty="0"/>
          </a:p>
          <a:p>
            <a:r>
              <a:rPr lang="en-US" altLang="en-US" b="0" dirty="0"/>
              <a:t>To achieve good overall health, patients need their teeth and mouths in good shape because of the many links between oral and systemic disease.</a:t>
            </a:r>
          </a:p>
          <a:p>
            <a:endParaRPr lang="en-US" altLang="en-US" dirty="0"/>
          </a:p>
          <a:p>
            <a:r>
              <a:rPr lang="en-US" altLang="en-US" dirty="0"/>
              <a:t>Oral health is essential to general health and quality of life. It is a state of being free from mouth and facial pain, oral and throat cancer, oral infection and sores, periodontal (gum) disease, tooth decay, tooth loss, and other diseases and disorders that limit an individual's biting, chewing, smiling, speaking, and psychosocial wellbeing.</a:t>
            </a:r>
          </a:p>
          <a:p>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dirty="0"/>
              <a:t>Risk factors for tooth decay that adults share with children include: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altLang="en-US" sz="1200" dirty="0"/>
              <a:t>Insufficient fluoride exposure on the teeth increases risk of decay</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altLang="en-US" sz="1200" dirty="0"/>
              <a:t>Diet/Nutrition certainly affects tooth decay risk of both adults and children</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altLang="en-US" sz="1200" dirty="0"/>
              <a:t>Family health history – higher tooth decay rates in childhood increases risk of future tooth decay</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altLang="en-US" sz="1200" dirty="0"/>
              <a:t>Lower Socioeconomic status (SES) is associated with higher rates of tooth decay</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altLang="en-US" sz="1200" dirty="0"/>
              <a:t>High levels of bacterial on the teeth increases risk of tooth decay</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altLang="en-US" sz="1200" u="sng" dirty="0"/>
          </a:p>
          <a:p>
            <a:r>
              <a:rPr lang="en-US" sz="1800" dirty="0">
                <a:effectLst/>
                <a:latin typeface="Segoe UI" panose="020B0502040204020203" pitchFamily="34" charset="0"/>
              </a:rPr>
              <a:t>Based on data from 2011–2016, more than 1 in 4 working-age adults had untreated tooth decay (26%), with significant disparities by race/ethnicity and income (Centers for Disease Control and Prevention. Oral Health Surveillance Report: Trends in Dental Caries and Sealants, Tooth Retention, and Edentulism, United States, 1999–2004 to 2011–2016).</a:t>
            </a:r>
          </a:p>
          <a:p>
            <a:endParaRPr lang="en-US" altLang="en-US" dirty="0"/>
          </a:p>
          <a:p>
            <a:pPr marL="0" indent="0">
              <a:buFont typeface="Arial" panose="020B0604020202020204" pitchFamily="34" charset="0"/>
              <a:buNone/>
            </a:pPr>
            <a:r>
              <a:rPr lang="en-US" altLang="en-US" b="0" u="sng" dirty="0"/>
              <a:t>Reference</a:t>
            </a:r>
          </a:p>
          <a:p>
            <a:pPr marL="171450" indent="-171450">
              <a:buFont typeface="Arial" panose="020B0604020202020204" pitchFamily="34" charset="0"/>
              <a:buChar char="•"/>
            </a:pPr>
            <a:r>
              <a:rPr lang="en-US" altLang="en-US" dirty="0"/>
              <a:t>US Department of Health and Human Services. Oral health in America. A Report of the Surgeon General. Rockville, MD: US Department of Health and Human Services, National Institute of Dental and Craniofacial Research, National Institutes of Health; 2000. </a:t>
            </a:r>
            <a:r>
              <a:rPr lang="en-US" altLang="en-US" dirty="0">
                <a:hlinkClick r:id="rId3"/>
              </a:rPr>
              <a:t>http://www.nidcr.nih.gov/AboutNIDCR/SurgeonGeneral/</a:t>
            </a:r>
            <a:endParaRPr lang="en-US" altLang="en-US" dirty="0"/>
          </a:p>
          <a:p>
            <a:pPr marL="171450" indent="-171450">
              <a:buFont typeface="Arial" panose="020B0604020202020204" pitchFamily="34" charset="0"/>
              <a:buChar char="•"/>
            </a:pPr>
            <a:r>
              <a:rPr lang="en-US" b="0" i="0" dirty="0">
                <a:solidFill>
                  <a:srgbClr val="303030"/>
                </a:solidFill>
                <a:effectLst/>
                <a:latin typeface="Times New Roman" panose="02020603050405020304" pitchFamily="18" charset="0"/>
              </a:rPr>
              <a:t>Centers for Disease Control and Prevention. </a:t>
            </a:r>
            <a:r>
              <a:rPr lang="en-US" b="0" i="1" dirty="0">
                <a:solidFill>
                  <a:srgbClr val="303030"/>
                </a:solidFill>
                <a:effectLst/>
                <a:latin typeface="Times New Roman" panose="02020603050405020304" pitchFamily="18" charset="0"/>
              </a:rPr>
              <a:t>Oral Health Surveillance Report: Trends in Dental Caries and Sealants, Tooth Retention, and Edentulism, United States, 1999–2004 to 2011–2016</a:t>
            </a:r>
            <a:r>
              <a:rPr lang="en-US" b="0" i="0" dirty="0">
                <a:solidFill>
                  <a:srgbClr val="303030"/>
                </a:solidFill>
                <a:effectLst/>
                <a:latin typeface="Times New Roman" panose="02020603050405020304" pitchFamily="18" charset="0"/>
              </a:rPr>
              <a:t>. Atlanta, GA: CDC, USDHHS; 2019a. </a:t>
            </a:r>
            <a:r>
              <a:rPr lang="en-US" b="0" i="0" dirty="0">
                <a:solidFill>
                  <a:srgbClr val="2F4A8B"/>
                </a:solidFill>
                <a:effectLst/>
                <a:latin typeface="Times New Roman" panose="02020603050405020304" pitchFamily="18" charset="0"/>
                <a:hlinkClick r:id="rId4"/>
              </a:rPr>
              <a:t>www​.cdc.gov/</a:t>
            </a:r>
            <a:r>
              <a:rPr lang="en-US" b="0" i="0" dirty="0" err="1">
                <a:solidFill>
                  <a:srgbClr val="2F4A8B"/>
                </a:solidFill>
                <a:effectLst/>
                <a:latin typeface="Times New Roman" panose="02020603050405020304" pitchFamily="18" charset="0"/>
                <a:hlinkClick r:id="rId4"/>
              </a:rPr>
              <a:t>oralhealth</a:t>
            </a:r>
            <a:r>
              <a:rPr lang="en-US" b="0" i="0" dirty="0">
                <a:solidFill>
                  <a:srgbClr val="2F4A8B"/>
                </a:solidFill>
                <a:effectLst/>
                <a:latin typeface="Times New Roman" panose="02020603050405020304" pitchFamily="18" charset="0"/>
                <a:hlinkClick r:id="rId4"/>
              </a:rPr>
              <a:t>​/</a:t>
            </a:r>
            <a:r>
              <a:rPr lang="en-US" b="0" i="0" dirty="0" err="1">
                <a:solidFill>
                  <a:srgbClr val="2F4A8B"/>
                </a:solidFill>
                <a:effectLst/>
                <a:latin typeface="Times New Roman" panose="02020603050405020304" pitchFamily="18" charset="0"/>
                <a:hlinkClick r:id="rId4"/>
              </a:rPr>
              <a:t>pdfs_and_other_files</a:t>
            </a:r>
            <a:r>
              <a:rPr lang="en-US" b="0" i="0" dirty="0">
                <a:solidFill>
                  <a:srgbClr val="2F4A8B"/>
                </a:solidFill>
                <a:effectLst/>
                <a:latin typeface="Times New Roman" panose="02020603050405020304" pitchFamily="18" charset="0"/>
                <a:hlinkClick r:id="rId4"/>
              </a:rPr>
              <a:t>​/Oral-Health-Surveillance-Report-2019-h.pdf</a:t>
            </a:r>
            <a:r>
              <a:rPr lang="en-US" b="0" i="0" dirty="0">
                <a:solidFill>
                  <a:srgbClr val="303030"/>
                </a:solidFill>
                <a:effectLst/>
                <a:latin typeface="Times New Roman" panose="02020603050405020304" pitchFamily="18" charset="0"/>
              </a:rPr>
              <a:t>. </a:t>
            </a:r>
            <a:endParaRPr lang="en-US" altLang="en-US" dirty="0"/>
          </a:p>
        </p:txBody>
      </p:sp>
      <p:sp>
        <p:nvSpPr>
          <p:cNvPr id="17412" name="Slide Image Placeholder 6"/>
          <p:cNvSpPr>
            <a:spLocks noGrp="1" noRot="1" noChangeAspect="1" noTextEdit="1"/>
          </p:cNvSpPr>
          <p:nvPr>
            <p:ph type="sldImg"/>
          </p:nvPr>
        </p:nvSpPr>
        <p:spPr>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This slide and the next may be hidden or exposed as groups share their ideas.</a:t>
            </a:r>
          </a:p>
        </p:txBody>
      </p:sp>
    </p:spTree>
    <p:extLst>
      <p:ext uri="{BB962C8B-B14F-4D97-AF65-F5344CB8AC3E}">
        <p14:creationId xmlns:p14="http://schemas.microsoft.com/office/powerpoint/2010/main" val="2356349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u="none" baseline="0" dirty="0"/>
          </a:p>
        </p:txBody>
      </p:sp>
    </p:spTree>
    <p:extLst>
      <p:ext uri="{BB962C8B-B14F-4D97-AF65-F5344CB8AC3E}">
        <p14:creationId xmlns:p14="http://schemas.microsoft.com/office/powerpoint/2010/main" val="3468059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r>
              <a:rPr lang="en-US" altLang="en-US" sz="1200" dirty="0"/>
              <a:t>Quality of life can be improved with better oral health!</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altLang="en-US" sz="1200" dirty="0"/>
              <a:t>Adults, and especially the senior population, is growing and has increasing oral needs.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altLang="en-US" dirty="0"/>
              <a:t>Chronic disease increases the burden of oral disease. The reverse is also true.</a:t>
            </a:r>
            <a:r>
              <a:rPr lang="en-US" altLang="en-US" baseline="0" dirty="0"/>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altLang="en-US" baseline="0" dirty="0"/>
              <a:t>Do not assume that clients are regularly seeing a dentist.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altLang="en-US" baseline="0" dirty="0"/>
              <a:t>FLHWs </a:t>
            </a:r>
            <a:r>
              <a:rPr lang="en-US" altLang="en-US" dirty="0"/>
              <a:t>should counsel patients on effective oral preventive measures including regular dental visits.</a:t>
            </a:r>
          </a:p>
          <a:p>
            <a:pPr marL="0" indent="0">
              <a:buFont typeface="Arial"/>
              <a:buNone/>
            </a:pPr>
            <a:endParaRPr lang="en-US" altLang="en-US" baseline="0" dirty="0"/>
          </a:p>
          <a:p>
            <a:pPr marL="0" indent="0">
              <a:buFont typeface="Arial"/>
              <a:buNone/>
            </a:pPr>
            <a:r>
              <a:rPr lang="en-US" altLang="en-US" dirty="0"/>
              <a:t>Effective inter-professional collaboration is often vital to successful outcomes. FLHWs</a:t>
            </a:r>
            <a:r>
              <a:rPr lang="en-US" altLang="en-US" baseline="0" dirty="0"/>
              <a:t> can assist their clients and other care providers in support of adult oral health.</a:t>
            </a:r>
          </a:p>
          <a:p>
            <a:pPr marL="0" indent="0">
              <a:buFont typeface="Arial"/>
              <a:buNone/>
            </a:pPr>
            <a:endParaRPr lang="en-US" altLang="en-US" baseline="0" dirty="0"/>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altLang="en-US" baseline="0" dirty="0"/>
              <a:t>Remember, you can’t be healthy without good oral health and that </a:t>
            </a:r>
            <a:r>
              <a:rPr lang="en-US" altLang="en-US" sz="1200" baseline="0" dirty="0"/>
              <a:t>q</a:t>
            </a:r>
            <a:r>
              <a:rPr lang="en-US" altLang="en-US" sz="1200" dirty="0"/>
              <a:t>uality of life can be improved with better oral health</a:t>
            </a:r>
          </a:p>
          <a:p>
            <a:pPr marL="0" indent="0">
              <a:buFont typeface="Arial"/>
              <a:buNone/>
            </a:pPr>
            <a:r>
              <a:rPr lang="en-US" altLang="en-US" baseline="0" dirty="0"/>
              <a:t>.</a:t>
            </a:r>
            <a:endParaRPr lang="en-US" altLang="en-US" dirty="0"/>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DF436FDC-5062-443B-BA37-611E66E647D6}" type="slidenum">
              <a:rPr lang="en-US" altLang="en-US" smtClean="0"/>
              <a:pPr eaLnBrk="1" hangingPunct="1">
                <a:defRPr/>
              </a:pPr>
              <a:t>42</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83306">
              <a:defRPr/>
            </a:pPr>
            <a:r>
              <a:rPr lang="en-US" baseline="0" dirty="0">
                <a:latin typeface="Arial" panose="020B0604020202020204" pitchFamily="34" charset="0"/>
                <a:cs typeface="Arial" panose="020B0604020202020204" pitchFamily="34" charset="0"/>
              </a:rPr>
              <a:t>**************************************</a:t>
            </a:r>
          </a:p>
          <a:p>
            <a:pPr marL="0" marR="0" indent="0" algn="l" defTabSz="483306" rtl="0" eaLnBrk="1" fontAlgn="auto" latinLnBrk="0" hangingPunct="1">
              <a:lnSpc>
                <a:spcPct val="100000"/>
              </a:lnSpc>
              <a:spcBef>
                <a:spcPts val="0"/>
              </a:spcBef>
              <a:spcAft>
                <a:spcPts val="0"/>
              </a:spcAft>
              <a:buClrTx/>
              <a:buSzTx/>
              <a:buFontTx/>
              <a:buNone/>
              <a:tabLst/>
              <a:defRPr/>
            </a:pPr>
            <a:r>
              <a:rPr lang="en-US" i="0" baseline="0" dirty="0"/>
              <a:t>Consider this activity and slide optional, depending on time and extent to which the brainstorming activity was performed in this module. </a:t>
            </a:r>
          </a:p>
          <a:p>
            <a:endParaRPr lang="en-US" b="1"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Directions:</a:t>
            </a:r>
          </a:p>
          <a:p>
            <a:pPr marL="171450" indent="-171450">
              <a:buFont typeface="Arial"/>
              <a:buChar char="•"/>
            </a:pPr>
            <a:r>
              <a:rPr lang="en-US" i="0" dirty="0">
                <a:latin typeface="Arial" panose="020B0604020202020204" pitchFamily="34" charset="0"/>
                <a:cs typeface="Arial" panose="020B0604020202020204" pitchFamily="34" charset="0"/>
              </a:rPr>
              <a:t>Participants</a:t>
            </a:r>
            <a:r>
              <a:rPr lang="en-US" i="0" baseline="0" dirty="0">
                <a:latin typeface="Arial" panose="020B0604020202020204" pitchFamily="34" charset="0"/>
                <a:cs typeface="Arial" panose="020B0604020202020204" pitchFamily="34" charset="0"/>
              </a:rPr>
              <a:t> may be asked to discuss specific actions they can take to integrate oral health into their work with clients. This can be done in pairs or individually. </a:t>
            </a:r>
          </a:p>
          <a:p>
            <a:pPr marL="171450" indent="-171450">
              <a:buFont typeface="Arial"/>
              <a:buChar char="•"/>
            </a:pPr>
            <a:r>
              <a:rPr lang="en-US" i="0" baseline="0" dirty="0">
                <a:latin typeface="Arial" panose="020B0604020202020204" pitchFamily="34" charset="0"/>
                <a:cs typeface="Arial" panose="020B0604020202020204" pitchFamily="34" charset="0"/>
              </a:rPr>
              <a:t>May also ask then to consider how they might work with community organizations or leaders to integrate oral health prevention.  </a:t>
            </a:r>
          </a:p>
          <a:p>
            <a:pPr marL="171450" indent="-171450">
              <a:buFont typeface="Arial"/>
              <a:buChar char="•"/>
            </a:pPr>
            <a:r>
              <a:rPr lang="en-US" i="0" baseline="0" dirty="0">
                <a:latin typeface="Arial" panose="020B0604020202020204" pitchFamily="34" charset="0"/>
                <a:cs typeface="Arial" panose="020B0604020202020204" pitchFamily="34" charset="0"/>
              </a:rPr>
              <a:t>Participants could be asked to create a “</a:t>
            </a:r>
            <a:r>
              <a:rPr lang="en-US" i="0" baseline="0" dirty="0" err="1">
                <a:latin typeface="Arial" panose="020B0604020202020204" pitchFamily="34" charset="0"/>
                <a:cs typeface="Arial" panose="020B0604020202020204" pitchFamily="34" charset="0"/>
              </a:rPr>
              <a:t>compromiso</a:t>
            </a:r>
            <a:r>
              <a:rPr lang="en-US" i="0" baseline="0" dirty="0">
                <a:latin typeface="Arial" panose="020B0604020202020204" pitchFamily="34" charset="0"/>
                <a:cs typeface="Arial" panose="020B0604020202020204" pitchFamily="34" charset="0"/>
              </a:rPr>
              <a:t>” or promise and you can consider providing an opportunity for them to to read their promise aloud providing an opportunity for sharing their sense of engagement and commitment with others.</a:t>
            </a:r>
          </a:p>
          <a:p>
            <a:endParaRPr lang="en-US" i="1" baseline="0" dirty="0"/>
          </a:p>
          <a:p>
            <a:endParaRPr lang="en-US" i="0" dirty="0"/>
          </a:p>
        </p:txBody>
      </p:sp>
      <p:sp>
        <p:nvSpPr>
          <p:cNvPr id="4" name="Slide Number Placeholder 3"/>
          <p:cNvSpPr>
            <a:spLocks noGrp="1"/>
          </p:cNvSpPr>
          <p:nvPr>
            <p:ph type="sldNum" sz="quarter" idx="10"/>
          </p:nvPr>
        </p:nvSpPr>
        <p:spPr/>
        <p:txBody>
          <a:bodyPr/>
          <a:lstStyle/>
          <a:p>
            <a:fld id="{4F7A7FFD-CC06-405B-9823-DAC12BB13500}" type="slidenum">
              <a:rPr lang="en-US" smtClean="0"/>
              <a:pPr/>
              <a:t>43</a:t>
            </a:fld>
            <a:endParaRPr lang="en-US" dirty="0"/>
          </a:p>
        </p:txBody>
      </p:sp>
    </p:spTree>
    <p:extLst>
      <p:ext uri="{BB962C8B-B14F-4D97-AF65-F5344CB8AC3E}">
        <p14:creationId xmlns:p14="http://schemas.microsoft.com/office/powerpoint/2010/main" val="3364252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100">
                <a:solidFill>
                  <a:schemeClr val="tx1"/>
                </a:solidFill>
                <a:latin typeface="Arial" charset="0"/>
              </a:defRPr>
            </a:lvl1pPr>
            <a:lvl2pPr marL="702756" indent="-270291">
              <a:spcBef>
                <a:spcPct val="30000"/>
              </a:spcBef>
              <a:buFont typeface="Arial" charset="0"/>
              <a:buChar char="•"/>
              <a:defRPr sz="1100">
                <a:solidFill>
                  <a:schemeClr val="tx1"/>
                </a:solidFill>
                <a:latin typeface="Arial" charset="0"/>
              </a:defRPr>
            </a:lvl2pPr>
            <a:lvl3pPr marL="1081164" indent="-216233">
              <a:spcBef>
                <a:spcPct val="30000"/>
              </a:spcBef>
              <a:buFont typeface="Courier New" pitchFamily="49" charset="0"/>
              <a:buChar char="o"/>
              <a:defRPr sz="1100">
                <a:solidFill>
                  <a:schemeClr val="tx1"/>
                </a:solidFill>
                <a:latin typeface="Arial" charset="0"/>
              </a:defRPr>
            </a:lvl3pPr>
            <a:lvl4pPr marL="1513629" indent="-216233">
              <a:spcBef>
                <a:spcPct val="30000"/>
              </a:spcBef>
              <a:buFont typeface="Arial" charset="0"/>
              <a:buChar char="-"/>
              <a:defRPr sz="1100">
                <a:solidFill>
                  <a:schemeClr val="tx1"/>
                </a:solidFill>
                <a:latin typeface="Arial" charset="0"/>
              </a:defRPr>
            </a:lvl4pPr>
            <a:lvl5pPr marL="1946095" indent="-216233">
              <a:spcBef>
                <a:spcPct val="30000"/>
              </a:spcBef>
              <a:defRPr sz="1100">
                <a:solidFill>
                  <a:schemeClr val="tx1"/>
                </a:solidFill>
                <a:latin typeface="Arial" charset="0"/>
              </a:defRPr>
            </a:lvl5pPr>
            <a:lvl6pPr marL="2378560" indent="-216233" eaLnBrk="0" fontAlgn="base" hangingPunct="0">
              <a:spcBef>
                <a:spcPct val="30000"/>
              </a:spcBef>
              <a:spcAft>
                <a:spcPct val="0"/>
              </a:spcAft>
              <a:defRPr sz="1100">
                <a:solidFill>
                  <a:schemeClr val="tx1"/>
                </a:solidFill>
                <a:latin typeface="Arial" charset="0"/>
              </a:defRPr>
            </a:lvl6pPr>
            <a:lvl7pPr marL="2811026" indent="-216233" eaLnBrk="0" fontAlgn="base" hangingPunct="0">
              <a:spcBef>
                <a:spcPct val="30000"/>
              </a:spcBef>
              <a:spcAft>
                <a:spcPct val="0"/>
              </a:spcAft>
              <a:defRPr sz="1100">
                <a:solidFill>
                  <a:schemeClr val="tx1"/>
                </a:solidFill>
                <a:latin typeface="Arial" charset="0"/>
              </a:defRPr>
            </a:lvl7pPr>
            <a:lvl8pPr marL="3243491" indent="-216233" eaLnBrk="0" fontAlgn="base" hangingPunct="0">
              <a:spcBef>
                <a:spcPct val="30000"/>
              </a:spcBef>
              <a:spcAft>
                <a:spcPct val="0"/>
              </a:spcAft>
              <a:defRPr sz="1100">
                <a:solidFill>
                  <a:schemeClr val="tx1"/>
                </a:solidFill>
                <a:latin typeface="Arial" charset="0"/>
              </a:defRPr>
            </a:lvl8pPr>
            <a:lvl9pPr marL="3675957" indent="-216233" eaLnBrk="0" fontAlgn="base" hangingPunct="0">
              <a:spcBef>
                <a:spcPct val="30000"/>
              </a:spcBef>
              <a:spcAft>
                <a:spcPct val="0"/>
              </a:spcAft>
              <a:defRPr sz="1100">
                <a:solidFill>
                  <a:schemeClr val="tx1"/>
                </a:solidFill>
                <a:latin typeface="Arial"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9EC12223-D7B7-498E-85CB-012253D10897}" type="slidenum">
              <a:rPr kumimoji="0" lang="en-US" alt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44</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94211" name="Slide Image Placeholder 5"/>
          <p:cNvSpPr>
            <a:spLocks noGrp="1" noRot="1" noChangeAspect="1" noTextEdit="1"/>
          </p:cNvSpPr>
          <p:nvPr>
            <p:ph type="sldImg"/>
          </p:nvPr>
        </p:nvSpPr>
        <p:spPr>
          <a:ln/>
        </p:spPr>
      </p:sp>
      <p:sp>
        <p:nvSpPr>
          <p:cNvPr id="94212" name="Notes Placeholder 6"/>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83306" rtl="0" eaLnBrk="1" fontAlgn="auto" latinLnBrk="0" hangingPunct="1">
              <a:lnSpc>
                <a:spcPct val="100000"/>
              </a:lnSpc>
              <a:spcBef>
                <a:spcPts val="0"/>
              </a:spcBef>
              <a:spcAft>
                <a:spcPts val="0"/>
              </a:spcAft>
              <a:buClrTx/>
              <a:buSzTx/>
              <a:buFontTx/>
              <a:buNone/>
              <a:tabLst/>
              <a:defRPr/>
            </a:pPr>
            <a:r>
              <a:rPr lang="en-US" b="1" baseline="0" dirty="0">
                <a:latin typeface="Arial" panose="020B0604020202020204" pitchFamily="34" charset="0"/>
                <a:cs typeface="Arial" panose="020B0604020202020204" pitchFamily="34" charset="0"/>
              </a:rPr>
              <a:t>*********************************</a:t>
            </a:r>
          </a:p>
          <a:p>
            <a:pPr marL="0" marR="0" indent="0" algn="l" defTabSz="483306" rtl="0" eaLnBrk="1" fontAlgn="auto" latinLnBrk="0" hangingPunct="1">
              <a:lnSpc>
                <a:spcPct val="100000"/>
              </a:lnSpc>
              <a:spcBef>
                <a:spcPts val="0"/>
              </a:spcBef>
              <a:spcAft>
                <a:spcPts val="0"/>
              </a:spcAft>
              <a:buClrTx/>
              <a:buSzTx/>
              <a:buFontTx/>
              <a:buNone/>
              <a:tabLst/>
              <a:defRPr/>
            </a:pPr>
            <a:r>
              <a:rPr lang="en-US" b="1" baseline="0" dirty="0">
                <a:latin typeface="Arial" panose="020B0604020202020204" pitchFamily="34" charset="0"/>
                <a:cs typeface="Arial" panose="020B0604020202020204" pitchFamily="34" charset="0"/>
              </a:rPr>
              <a:t>Speaker:  </a:t>
            </a:r>
            <a:r>
              <a:rPr lang="en-US" b="0" baseline="0" dirty="0">
                <a:latin typeface="Arial" panose="020B0604020202020204" pitchFamily="34" charset="0"/>
                <a:cs typeface="Arial" panose="020B0604020202020204" pitchFamily="34" charset="0"/>
              </a:rPr>
              <a:t>If time allows, allot a </a:t>
            </a:r>
            <a:r>
              <a:rPr lang="en-US" dirty="0">
                <a:latin typeface="Arial" panose="020B0604020202020204" pitchFamily="34" charset="0"/>
                <a:cs typeface="Arial" panose="020B0604020202020204" pitchFamily="34" charset="0"/>
              </a:rPr>
              <a:t>small amount of time for Q &amp;</a:t>
            </a:r>
            <a:r>
              <a:rPr lang="en-US" baseline="0" dirty="0">
                <a:latin typeface="Arial" panose="020B0604020202020204" pitchFamily="34" charset="0"/>
                <a:cs typeface="Arial" panose="020B0604020202020204" pitchFamily="34" charset="0"/>
              </a:rPr>
              <a:t> A, may be of particular importance if interactive activities are eliminated from the deck.</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02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100">
                <a:solidFill>
                  <a:schemeClr val="tx1"/>
                </a:solidFill>
                <a:latin typeface="Arial" charset="0"/>
              </a:defRPr>
            </a:lvl1pPr>
            <a:lvl2pPr marL="702756" indent="-270291">
              <a:spcBef>
                <a:spcPct val="30000"/>
              </a:spcBef>
              <a:buFont typeface="Arial" charset="0"/>
              <a:buChar char="•"/>
              <a:defRPr sz="1100">
                <a:solidFill>
                  <a:schemeClr val="tx1"/>
                </a:solidFill>
                <a:latin typeface="Arial" charset="0"/>
              </a:defRPr>
            </a:lvl2pPr>
            <a:lvl3pPr marL="1081164" indent="-216233">
              <a:spcBef>
                <a:spcPct val="30000"/>
              </a:spcBef>
              <a:buFont typeface="Courier New" pitchFamily="49" charset="0"/>
              <a:buChar char="o"/>
              <a:defRPr sz="1100">
                <a:solidFill>
                  <a:schemeClr val="tx1"/>
                </a:solidFill>
                <a:latin typeface="Arial" charset="0"/>
              </a:defRPr>
            </a:lvl3pPr>
            <a:lvl4pPr marL="1513629" indent="-216233">
              <a:spcBef>
                <a:spcPct val="30000"/>
              </a:spcBef>
              <a:buFont typeface="Arial" charset="0"/>
              <a:buChar char="-"/>
              <a:defRPr sz="1100">
                <a:solidFill>
                  <a:schemeClr val="tx1"/>
                </a:solidFill>
                <a:latin typeface="Arial" charset="0"/>
              </a:defRPr>
            </a:lvl4pPr>
            <a:lvl5pPr marL="1946095" indent="-216233">
              <a:spcBef>
                <a:spcPct val="30000"/>
              </a:spcBef>
              <a:defRPr sz="1100">
                <a:solidFill>
                  <a:schemeClr val="tx1"/>
                </a:solidFill>
                <a:latin typeface="Arial" charset="0"/>
              </a:defRPr>
            </a:lvl5pPr>
            <a:lvl6pPr marL="2378560" indent="-216233" eaLnBrk="0" fontAlgn="base" hangingPunct="0">
              <a:spcBef>
                <a:spcPct val="30000"/>
              </a:spcBef>
              <a:spcAft>
                <a:spcPct val="0"/>
              </a:spcAft>
              <a:defRPr sz="1100">
                <a:solidFill>
                  <a:schemeClr val="tx1"/>
                </a:solidFill>
                <a:latin typeface="Arial" charset="0"/>
              </a:defRPr>
            </a:lvl6pPr>
            <a:lvl7pPr marL="2811026" indent="-216233" eaLnBrk="0" fontAlgn="base" hangingPunct="0">
              <a:spcBef>
                <a:spcPct val="30000"/>
              </a:spcBef>
              <a:spcAft>
                <a:spcPct val="0"/>
              </a:spcAft>
              <a:defRPr sz="1100">
                <a:solidFill>
                  <a:schemeClr val="tx1"/>
                </a:solidFill>
                <a:latin typeface="Arial" charset="0"/>
              </a:defRPr>
            </a:lvl7pPr>
            <a:lvl8pPr marL="3243491" indent="-216233" eaLnBrk="0" fontAlgn="base" hangingPunct="0">
              <a:spcBef>
                <a:spcPct val="30000"/>
              </a:spcBef>
              <a:spcAft>
                <a:spcPct val="0"/>
              </a:spcAft>
              <a:defRPr sz="1100">
                <a:solidFill>
                  <a:schemeClr val="tx1"/>
                </a:solidFill>
                <a:latin typeface="Arial" charset="0"/>
              </a:defRPr>
            </a:lvl8pPr>
            <a:lvl9pPr marL="3675957" indent="-216233" eaLnBrk="0" fontAlgn="base" hangingPunct="0">
              <a:spcBef>
                <a:spcPct val="30000"/>
              </a:spcBef>
              <a:spcAft>
                <a:spcPct val="0"/>
              </a:spcAft>
              <a:defRPr sz="1100">
                <a:solidFill>
                  <a:schemeClr val="tx1"/>
                </a:solidFill>
                <a:latin typeface="Arial" charset="0"/>
              </a:defRPr>
            </a:lvl9pPr>
          </a:lstStyle>
          <a:p>
            <a:pPr>
              <a:spcBef>
                <a:spcPct val="0"/>
              </a:spcBef>
            </a:pPr>
            <a:fld id="{231EA841-DD1E-4C43-A321-D957A0D852B3}" type="slidenum">
              <a:rPr lang="en-US" altLang="en-US" sz="1200"/>
              <a:pPr>
                <a:spcBef>
                  <a:spcPct val="0"/>
                </a:spcBef>
              </a:pPr>
              <a:t>5</a:t>
            </a:fld>
            <a:endParaRPr lang="en-US" altLang="en-US" sz="1200"/>
          </a:p>
        </p:txBody>
      </p:sp>
      <p:sp>
        <p:nvSpPr>
          <p:cNvPr id="28675" name="Slide Image Placeholder 5"/>
          <p:cNvSpPr>
            <a:spLocks noGrp="1" noRot="1" noChangeAspect="1" noTextEdit="1"/>
          </p:cNvSpPr>
          <p:nvPr>
            <p:ph type="sldImg"/>
          </p:nvPr>
        </p:nvSpPr>
        <p:spPr>
          <a:ln/>
        </p:spPr>
      </p:sp>
      <p:sp>
        <p:nvSpPr>
          <p:cNvPr id="28676" name="Notes Placeholder 6"/>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0" dirty="0"/>
              <a:t>Permanent teeth begin to erupt around age 6 years and are all in by 21 years. </a:t>
            </a:r>
          </a:p>
          <a:p>
            <a:pPr marL="171450" indent="-171450">
              <a:buFont typeface="Arial"/>
              <a:buChar char="•"/>
            </a:pPr>
            <a:r>
              <a:rPr lang="en-US" altLang="en-US" dirty="0"/>
              <a:t>Some adults had their third molars (wisdom teeth) or premolars extracted (removed) to relieve crowding, or they may not have erupted, so there may be only 24 to 28 teeth in intact appearing dentition.</a:t>
            </a:r>
          </a:p>
          <a:p>
            <a:endParaRPr lang="en-US" altLang="en-US" dirty="0"/>
          </a:p>
          <a:p>
            <a:r>
              <a:rPr lang="en-US" altLang="en-US" b="0" dirty="0"/>
              <a:t>However, most adults have 32 teeth, which include: </a:t>
            </a:r>
          </a:p>
          <a:p>
            <a:pPr marL="171450" lvl="0" indent="-171450">
              <a:buFont typeface="Arial"/>
              <a:buChar char="•"/>
            </a:pPr>
            <a:r>
              <a:rPr lang="en-US" altLang="en-US" dirty="0"/>
              <a:t> 8 incisors </a:t>
            </a:r>
          </a:p>
          <a:p>
            <a:pPr marL="171450" lvl="0" indent="-171450">
              <a:buFont typeface="Arial"/>
              <a:buChar char="•"/>
            </a:pPr>
            <a:r>
              <a:rPr lang="en-US" altLang="en-US" dirty="0"/>
              <a:t> 4 canines </a:t>
            </a:r>
          </a:p>
          <a:p>
            <a:pPr marL="171450" lvl="0" indent="-171450">
              <a:buFont typeface="Arial"/>
              <a:buChar char="•"/>
            </a:pPr>
            <a:r>
              <a:rPr lang="en-US" altLang="en-US" dirty="0"/>
              <a:t> 8 premolars </a:t>
            </a:r>
          </a:p>
          <a:p>
            <a:pPr marL="171450" lvl="0" indent="-171450">
              <a:buFont typeface="Arial"/>
              <a:buChar char="•"/>
            </a:pPr>
            <a:r>
              <a:rPr lang="en-US" altLang="en-US" dirty="0"/>
              <a:t> 12 molars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0" dirty="0"/>
              <a:t>Healthy gums are pink, moist, and smooth, and do not bleed when touched.</a:t>
            </a:r>
            <a:endParaRPr lang="en-US" altLang="en-US" sz="1100" b="0" dirty="0"/>
          </a:p>
          <a:p>
            <a:pPr>
              <a:defRPr/>
            </a:pPr>
            <a:endParaRPr lang="en-US" altLang="en-US" b="1" dirty="0"/>
          </a:p>
          <a:p>
            <a:pPr>
              <a:defRPr/>
            </a:pPr>
            <a:r>
              <a:rPr lang="en-US" altLang="en-US" b="0" dirty="0"/>
              <a:t>A routine oral exam will:</a:t>
            </a:r>
          </a:p>
          <a:p>
            <a:pPr marL="171450" indent="-171450">
              <a:buFont typeface="Arial" panose="020B0604020202020204" pitchFamily="34" charset="0"/>
              <a:buChar char="•"/>
              <a:defRPr/>
            </a:pPr>
            <a:r>
              <a:rPr lang="en-US" dirty="0"/>
              <a:t>Remove dentures </a:t>
            </a:r>
          </a:p>
          <a:p>
            <a:pPr marL="171450" indent="-171450">
              <a:buFont typeface="Arial" panose="020B0604020202020204" pitchFamily="34" charset="0"/>
              <a:buChar char="•"/>
              <a:defRPr/>
            </a:pPr>
            <a:r>
              <a:rPr lang="en-US" dirty="0"/>
              <a:t>Check hygiene status </a:t>
            </a:r>
          </a:p>
          <a:p>
            <a:pPr marL="171450" indent="-171450">
              <a:buFont typeface="Arial" panose="020B0604020202020204" pitchFamily="34" charset="0"/>
              <a:buChar char="•"/>
              <a:defRPr/>
            </a:pPr>
            <a:r>
              <a:rPr lang="en-US" dirty="0"/>
              <a:t>Assess for: </a:t>
            </a:r>
          </a:p>
          <a:p>
            <a:pPr marL="628650" lvl="1" indent="-171450">
              <a:buFont typeface="Arial" panose="020B0604020202020204" pitchFamily="34" charset="0"/>
              <a:buChar char="•"/>
              <a:defRPr/>
            </a:pPr>
            <a:r>
              <a:rPr lang="en-US" dirty="0"/>
              <a:t>Caries </a:t>
            </a:r>
          </a:p>
          <a:p>
            <a:pPr marL="628650" lvl="1" indent="-171450">
              <a:buFont typeface="Arial" panose="020B0604020202020204" pitchFamily="34" charset="0"/>
              <a:buChar char="•"/>
              <a:defRPr/>
            </a:pPr>
            <a:r>
              <a:rPr lang="en-US" dirty="0"/>
              <a:t>Root caries </a:t>
            </a:r>
          </a:p>
          <a:p>
            <a:pPr marL="628650" lvl="1" indent="-171450">
              <a:buFont typeface="Arial" panose="020B0604020202020204" pitchFamily="34" charset="0"/>
              <a:buChar char="•"/>
              <a:defRPr/>
            </a:pPr>
            <a:r>
              <a:rPr lang="en-US" dirty="0"/>
              <a:t>Gingivitis </a:t>
            </a:r>
          </a:p>
          <a:p>
            <a:pPr marL="628650" lvl="1" indent="-171450">
              <a:buFont typeface="Arial" panose="020B0604020202020204" pitchFamily="34" charset="0"/>
              <a:buChar char="•"/>
              <a:defRPr/>
            </a:pPr>
            <a:r>
              <a:rPr lang="en-US" dirty="0"/>
              <a:t>Periodontal disease </a:t>
            </a:r>
          </a:p>
          <a:p>
            <a:pPr>
              <a:defRPr/>
            </a:pPr>
            <a:endParaRPr lang="en-US" altLang="en-US" b="0" dirty="0"/>
          </a:p>
          <a:p>
            <a:pPr>
              <a:defRPr/>
            </a:pPr>
            <a:r>
              <a:rPr lang="en-US" altLang="en-US" b="0" dirty="0"/>
              <a:t>Common abnormalities in adult teeth consist</a:t>
            </a:r>
            <a:r>
              <a:rPr lang="en-US" altLang="en-US" b="0" baseline="0" dirty="0"/>
              <a:t> of:</a:t>
            </a:r>
            <a:endParaRPr lang="en-US" altLang="en-US" sz="1100" b="0" dirty="0"/>
          </a:p>
          <a:p>
            <a:pPr marL="171450" indent="-171450">
              <a:buFont typeface="Arial" panose="020B0604020202020204" pitchFamily="34" charset="0"/>
              <a:buChar char="•"/>
              <a:defRPr/>
            </a:pPr>
            <a:r>
              <a:rPr lang="en-US" altLang="en-US" dirty="0"/>
              <a:t>Cracked or missing teeth </a:t>
            </a:r>
            <a:endParaRPr lang="en-US" altLang="en-US" sz="1100" dirty="0"/>
          </a:p>
          <a:p>
            <a:pPr marL="171450" indent="-171450">
              <a:buFont typeface="Arial" panose="020B0604020202020204" pitchFamily="34" charset="0"/>
              <a:buChar char="•"/>
              <a:defRPr/>
            </a:pPr>
            <a:r>
              <a:rPr lang="en-US" altLang="en-US" dirty="0"/>
              <a:t>Tooth decay </a:t>
            </a:r>
            <a:endParaRPr lang="en-US" altLang="en-US" sz="1100" dirty="0"/>
          </a:p>
          <a:p>
            <a:pPr marL="171450" indent="-171450">
              <a:buFont typeface="Arial" panose="020B0604020202020204" pitchFamily="34" charset="0"/>
              <a:buChar char="•"/>
              <a:defRPr/>
            </a:pPr>
            <a:r>
              <a:rPr lang="en-US" altLang="en-US" dirty="0"/>
              <a:t>Signs of gum disease, such as: </a:t>
            </a:r>
            <a:endParaRPr lang="en-US" altLang="en-US" sz="1100" dirty="0"/>
          </a:p>
          <a:p>
            <a:pPr lvl="1">
              <a:buFontTx/>
              <a:buChar char="•"/>
              <a:defRPr/>
            </a:pPr>
            <a:r>
              <a:rPr lang="en-US" altLang="en-US" dirty="0"/>
              <a:t> Exposed roots </a:t>
            </a:r>
            <a:endParaRPr lang="en-US" altLang="en-US" sz="1100" dirty="0"/>
          </a:p>
          <a:p>
            <a:pPr lvl="1">
              <a:buFontTx/>
              <a:buChar char="•"/>
              <a:defRPr/>
            </a:pPr>
            <a:r>
              <a:rPr lang="en-US" altLang="en-US" dirty="0"/>
              <a:t> Erythema </a:t>
            </a:r>
            <a:endParaRPr lang="en-US" altLang="en-US" sz="1100" dirty="0"/>
          </a:p>
          <a:p>
            <a:pPr lvl="1">
              <a:buFontTx/>
              <a:buChar char="•"/>
              <a:defRPr/>
            </a:pPr>
            <a:r>
              <a:rPr lang="en-US" altLang="en-US" dirty="0"/>
              <a:t> Inflammation </a:t>
            </a:r>
            <a:endParaRPr lang="en-US" altLang="en-US" sz="1100" dirty="0"/>
          </a:p>
          <a:p>
            <a:pPr lvl="1">
              <a:buFontTx/>
              <a:buChar char="•"/>
              <a:defRPr/>
            </a:pPr>
            <a:r>
              <a:rPr lang="en-US" altLang="en-US" dirty="0"/>
              <a:t> Bleeding</a:t>
            </a:r>
            <a:endParaRPr lang="en-US" altLang="en-US" sz="1100" dirty="0"/>
          </a:p>
        </p:txBody>
      </p:sp>
      <p:sp>
        <p:nvSpPr>
          <p:cNvPr id="9318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AB438A4C-6D05-47DA-AAEF-2D3D82EE15A0}" type="slidenum">
              <a:rPr lang="en-US" altLang="en-US" smtClean="0"/>
              <a:pPr eaLnBrk="1" hangingPunct="1">
                <a:defRPr/>
              </a:pPr>
              <a:t>6</a:t>
            </a:fld>
            <a:endParaRPr lang="en-US" altLang="en-US"/>
          </a:p>
        </p:txBody>
      </p:sp>
    </p:spTree>
    <p:extLst>
      <p:ext uri="{BB962C8B-B14F-4D97-AF65-F5344CB8AC3E}">
        <p14:creationId xmlns:p14="http://schemas.microsoft.com/office/powerpoint/2010/main" val="232557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pitchFamily="34" charset="0"/>
              </a:defRPr>
            </a:lvl1pPr>
            <a:lvl2pPr marL="702756" indent="-270291" eaLnBrk="0" hangingPunct="0">
              <a:spcBef>
                <a:spcPct val="30000"/>
              </a:spcBef>
              <a:buFont typeface="Arial" pitchFamily="34" charset="0"/>
              <a:buChar char="•"/>
              <a:defRPr sz="1100">
                <a:solidFill>
                  <a:schemeClr val="tx1"/>
                </a:solidFill>
                <a:latin typeface="Arial" pitchFamily="34" charset="0"/>
              </a:defRPr>
            </a:lvl2pPr>
            <a:lvl3pPr marL="1081164" indent="-216233" eaLnBrk="0" hangingPunct="0">
              <a:spcBef>
                <a:spcPct val="30000"/>
              </a:spcBef>
              <a:buFont typeface="Courier New" pitchFamily="49" charset="0"/>
              <a:buChar char="o"/>
              <a:defRPr sz="1100">
                <a:solidFill>
                  <a:schemeClr val="tx1"/>
                </a:solidFill>
                <a:latin typeface="Arial" pitchFamily="34" charset="0"/>
              </a:defRPr>
            </a:lvl3pPr>
            <a:lvl4pPr marL="1513629" indent="-216233" eaLnBrk="0" hangingPunct="0">
              <a:spcBef>
                <a:spcPct val="30000"/>
              </a:spcBef>
              <a:buFont typeface="Arial" pitchFamily="34" charset="0"/>
              <a:buChar char="-"/>
              <a:defRPr sz="1100">
                <a:solidFill>
                  <a:schemeClr val="tx1"/>
                </a:solidFill>
                <a:latin typeface="Arial" pitchFamily="34" charset="0"/>
              </a:defRPr>
            </a:lvl4pPr>
            <a:lvl5pPr marL="1946095" indent="-216233" eaLnBrk="0" hangingPunct="0">
              <a:spcBef>
                <a:spcPct val="30000"/>
              </a:spcBef>
              <a:defRPr sz="1100">
                <a:solidFill>
                  <a:schemeClr val="tx1"/>
                </a:solidFill>
                <a:latin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E0D61482-550D-47C3-8F46-47EA65125DAF}" type="slidenum">
              <a:rPr lang="en-US" altLang="en-US" sz="1200">
                <a:cs typeface="Arial" pitchFamily="34" charset="0"/>
              </a:rPr>
              <a:pPr eaLnBrk="1" hangingPunct="1">
                <a:spcBef>
                  <a:spcPct val="0"/>
                </a:spcBef>
              </a:pPr>
              <a:t>7</a:t>
            </a:fld>
            <a:endParaRPr lang="en-US" altLang="en-US" sz="1200">
              <a:cs typeface="Arial" pitchFamily="34" charset="0"/>
            </a:endParaRPr>
          </a:p>
        </p:txBody>
      </p:sp>
      <p:sp>
        <p:nvSpPr>
          <p:cNvPr id="81923" name="Slide Image Placeholder 5"/>
          <p:cNvSpPr>
            <a:spLocks noGrp="1" noRot="1" noChangeAspect="1" noTextEdit="1"/>
          </p:cNvSpPr>
          <p:nvPr>
            <p:ph type="sldImg"/>
          </p:nvPr>
        </p:nvSpPr>
        <p:spPr>
          <a:ln/>
        </p:spPr>
      </p:sp>
      <p:sp>
        <p:nvSpPr>
          <p:cNvPr id="81924" name="Notes Placeholder 6"/>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dirty="0">
                <a:latin typeface="Arial" pitchFamily="34" charset="0"/>
              </a:rPr>
              <a:t>Risk factors shared by adults and children include:</a:t>
            </a:r>
            <a:endParaRPr lang="en-US" altLang="en-US" dirty="0">
              <a:latin typeface="Arial" pitchFamily="34" charset="0"/>
            </a:endParaRPr>
          </a:p>
          <a:p>
            <a:pPr marL="171450" lvl="0" indent="-171450">
              <a:buFont typeface="Arial"/>
              <a:buChar char="•"/>
            </a:pPr>
            <a:r>
              <a:rPr lang="en-US" altLang="en-US" dirty="0">
                <a:latin typeface="Arial" pitchFamily="34" charset="0"/>
              </a:rPr>
              <a:t>High bacterial counts</a:t>
            </a:r>
          </a:p>
          <a:p>
            <a:pPr marL="171450" lvl="0" indent="-171450">
              <a:buFont typeface="Arial"/>
              <a:buChar char="•"/>
            </a:pPr>
            <a:r>
              <a:rPr lang="en-US" altLang="en-US" dirty="0">
                <a:latin typeface="Arial" pitchFamily="34" charset="0"/>
              </a:rPr>
              <a:t>Family history of caries</a:t>
            </a:r>
          </a:p>
          <a:p>
            <a:pPr marL="171450" lvl="0" indent="-171450">
              <a:buFont typeface="Arial"/>
              <a:buChar char="•"/>
            </a:pPr>
            <a:r>
              <a:rPr lang="en-US" altLang="en-US" dirty="0">
                <a:latin typeface="Arial" pitchFamily="34" charset="0"/>
              </a:rPr>
              <a:t>Frequent eating of sugar containing foods</a:t>
            </a:r>
          </a:p>
          <a:p>
            <a:pPr marL="171450" lvl="0" indent="-171450">
              <a:buFont typeface="Arial"/>
              <a:buChar char="•"/>
            </a:pPr>
            <a:r>
              <a:rPr lang="en-US" altLang="en-US" dirty="0">
                <a:latin typeface="Arial" pitchFamily="34" charset="0"/>
              </a:rPr>
              <a:t>Inadequate fluoride</a:t>
            </a:r>
          </a:p>
          <a:p>
            <a:pPr marL="171450" lvl="0" indent="-171450">
              <a:buFont typeface="Arial"/>
              <a:buChar char="•"/>
            </a:pPr>
            <a:r>
              <a:rPr lang="en-US" altLang="en-US" dirty="0">
                <a:latin typeface="Arial" pitchFamily="34" charset="0"/>
              </a:rPr>
              <a:t>Low socio-economic status</a:t>
            </a:r>
          </a:p>
          <a:p>
            <a:pPr marL="0" indent="0">
              <a:buFont typeface="Arial"/>
              <a:buNone/>
            </a:pPr>
            <a:endParaRPr lang="en-US" altLang="en-US"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pitchFamily="34" charset="0"/>
              </a:defRPr>
            </a:lvl1pPr>
            <a:lvl2pPr marL="702756" indent="-270291" eaLnBrk="0" hangingPunct="0">
              <a:spcBef>
                <a:spcPct val="30000"/>
              </a:spcBef>
              <a:buFont typeface="Arial" pitchFamily="34" charset="0"/>
              <a:buChar char="•"/>
              <a:defRPr sz="1100">
                <a:solidFill>
                  <a:schemeClr val="tx1"/>
                </a:solidFill>
                <a:latin typeface="Arial" pitchFamily="34" charset="0"/>
              </a:defRPr>
            </a:lvl2pPr>
            <a:lvl3pPr marL="1081164" indent="-216233" eaLnBrk="0" hangingPunct="0">
              <a:spcBef>
                <a:spcPct val="30000"/>
              </a:spcBef>
              <a:buFont typeface="Courier New" pitchFamily="49" charset="0"/>
              <a:buChar char="o"/>
              <a:defRPr sz="1100">
                <a:solidFill>
                  <a:schemeClr val="tx1"/>
                </a:solidFill>
                <a:latin typeface="Arial" pitchFamily="34" charset="0"/>
              </a:defRPr>
            </a:lvl3pPr>
            <a:lvl4pPr marL="1513629" indent="-216233" eaLnBrk="0" hangingPunct="0">
              <a:spcBef>
                <a:spcPct val="30000"/>
              </a:spcBef>
              <a:buFont typeface="Arial" pitchFamily="34" charset="0"/>
              <a:buChar char="-"/>
              <a:defRPr sz="1100">
                <a:solidFill>
                  <a:schemeClr val="tx1"/>
                </a:solidFill>
                <a:latin typeface="Arial" pitchFamily="34" charset="0"/>
              </a:defRPr>
            </a:lvl4pPr>
            <a:lvl5pPr marL="1946095" indent="-216233" eaLnBrk="0" hangingPunct="0">
              <a:spcBef>
                <a:spcPct val="30000"/>
              </a:spcBef>
              <a:defRPr sz="1100">
                <a:solidFill>
                  <a:schemeClr val="tx1"/>
                </a:solidFill>
                <a:latin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81B7900A-94FB-40C0-96DA-FA5575D4031B}" type="slidenum">
              <a:rPr lang="en-US" altLang="en-US" sz="1200">
                <a:cs typeface="Arial" pitchFamily="34" charset="0"/>
              </a:rPr>
              <a:pPr eaLnBrk="1" hangingPunct="1">
                <a:spcBef>
                  <a:spcPct val="0"/>
                </a:spcBef>
              </a:pPr>
              <a:t>8</a:t>
            </a:fld>
            <a:endParaRPr lang="en-US" altLang="en-US" sz="1200">
              <a:cs typeface="Arial" pitchFamily="34" charset="0"/>
            </a:endParaRPr>
          </a:p>
        </p:txBody>
      </p:sp>
      <p:sp>
        <p:nvSpPr>
          <p:cNvPr id="82947" name="Slide Image Placeholder 5"/>
          <p:cNvSpPr>
            <a:spLocks noGrp="1" noRot="1" noChangeAspect="1" noTextEdit="1"/>
          </p:cNvSpPr>
          <p:nvPr>
            <p:ph type="sldImg"/>
          </p:nvPr>
        </p:nvSpPr>
        <p:spPr>
          <a:ln/>
        </p:spPr>
      </p:sp>
      <p:sp>
        <p:nvSpPr>
          <p:cNvPr id="82948" name="Notes Placeholder 6"/>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altLang="en-US" b="0" dirty="0">
                <a:latin typeface="Arial" pitchFamily="34" charset="0"/>
              </a:rPr>
              <a:t>Adult tooth decay is also caused by the burdens of the aging process, disease, and its treatments.</a:t>
            </a:r>
          </a:p>
          <a:p>
            <a:pPr marL="0" indent="0">
              <a:buFont typeface="Arial"/>
              <a:buNone/>
            </a:pPr>
            <a:r>
              <a:rPr lang="en-US" altLang="en-US" b="0" dirty="0">
                <a:latin typeface="Arial" pitchFamily="34" charset="0"/>
              </a:rPr>
              <a:t>1. Physical Disabilities</a:t>
            </a:r>
          </a:p>
          <a:p>
            <a:pPr marL="628650" lvl="1" indent="-171450">
              <a:buFont typeface="Arial"/>
              <a:buChar char="•"/>
            </a:pPr>
            <a:r>
              <a:rPr lang="en-US" altLang="en-US" dirty="0">
                <a:latin typeface="Arial" pitchFamily="34" charset="0"/>
              </a:rPr>
              <a:t>Makes brushing and other oral hygiene activities more difficult</a:t>
            </a:r>
          </a:p>
          <a:p>
            <a:pPr marL="0" indent="0">
              <a:buFont typeface="Arial"/>
              <a:buNone/>
            </a:pPr>
            <a:r>
              <a:rPr lang="en-US" altLang="en-US" b="0" dirty="0">
                <a:latin typeface="Arial" pitchFamily="34" charset="0"/>
              </a:rPr>
              <a:t>2. Existing Restorations or Appliances</a:t>
            </a:r>
          </a:p>
          <a:p>
            <a:pPr marL="628650" lvl="1" indent="-171450">
              <a:buFont typeface="Arial"/>
              <a:buChar char="•"/>
            </a:pPr>
            <a:r>
              <a:rPr lang="en-US" altLang="en-US" dirty="0">
                <a:latin typeface="Arial" pitchFamily="34" charset="0"/>
              </a:rPr>
              <a:t>Are markers for previous caries, a risk factor for future caries</a:t>
            </a:r>
          </a:p>
          <a:p>
            <a:pPr marL="628650" lvl="1" indent="-171450">
              <a:buFont typeface="Arial"/>
              <a:buChar char="•"/>
            </a:pPr>
            <a:r>
              <a:rPr lang="en-US" altLang="en-US" dirty="0">
                <a:latin typeface="Arial" pitchFamily="34" charset="0"/>
              </a:rPr>
              <a:t>Can also trap food</a:t>
            </a:r>
          </a:p>
          <a:p>
            <a:pPr marL="628650" lvl="1" indent="-171450">
              <a:buFont typeface="Arial"/>
              <a:buChar char="•"/>
            </a:pPr>
            <a:r>
              <a:rPr lang="en-US" altLang="en-US" dirty="0">
                <a:latin typeface="Arial" pitchFamily="34" charset="0"/>
              </a:rPr>
              <a:t>Most likely site of caries in an adult</a:t>
            </a:r>
          </a:p>
          <a:p>
            <a:pPr marL="0" indent="0">
              <a:buFont typeface="Arial"/>
              <a:buNone/>
            </a:pPr>
            <a:r>
              <a:rPr lang="en-US" altLang="en-US" b="0" dirty="0">
                <a:latin typeface="Arial" pitchFamily="34" charset="0"/>
              </a:rPr>
              <a:t>3. Decreased Salivary Flow</a:t>
            </a:r>
          </a:p>
          <a:p>
            <a:pPr marL="628650" lvl="1" indent="-171450">
              <a:buFont typeface="Arial"/>
              <a:buChar char="•"/>
            </a:pPr>
            <a:r>
              <a:rPr lang="en-US" altLang="en-US" dirty="0">
                <a:latin typeface="Arial" pitchFamily="34" charset="0"/>
              </a:rPr>
              <a:t>Caused by disease or medication places a patient at much higher caries risk</a:t>
            </a:r>
          </a:p>
          <a:p>
            <a:pPr marL="0" indent="0">
              <a:buFont typeface="Arial"/>
              <a:buNone/>
            </a:pPr>
            <a:r>
              <a:rPr lang="en-US" altLang="en-US" b="0" dirty="0">
                <a:latin typeface="Arial" pitchFamily="34" charset="0"/>
              </a:rPr>
              <a:t>4. Medications can i</a:t>
            </a:r>
            <a:r>
              <a:rPr lang="en-US" altLang="en-US" dirty="0">
                <a:latin typeface="Arial" pitchFamily="34" charset="0"/>
              </a:rPr>
              <a:t>ncrease tooth decay risk by:</a:t>
            </a:r>
          </a:p>
          <a:p>
            <a:pPr marL="628650" lvl="1" indent="-171450">
              <a:buFont typeface="Arial"/>
              <a:buChar char="•"/>
            </a:pPr>
            <a:r>
              <a:rPr lang="en-US" altLang="en-US" dirty="0">
                <a:latin typeface="Arial" pitchFamily="34" charset="0"/>
              </a:rPr>
              <a:t>Decreasing saliva flow</a:t>
            </a:r>
          </a:p>
          <a:p>
            <a:pPr marL="628650" lvl="1" indent="-171450">
              <a:buFont typeface="Arial"/>
              <a:buChar char="•"/>
            </a:pPr>
            <a:r>
              <a:rPr lang="en-US" altLang="en-US" dirty="0">
                <a:latin typeface="Arial" pitchFamily="34" charset="0"/>
              </a:rPr>
              <a:t>High levels of sugar</a:t>
            </a:r>
          </a:p>
          <a:p>
            <a:pPr marL="1085850" lvl="2" indent="-171450">
              <a:buFont typeface="Arial"/>
              <a:buChar char="•"/>
            </a:pPr>
            <a:endParaRPr lang="en-US" altLang="en-US" dirty="0">
              <a:latin typeface="Arial" pitchFamily="34" charset="0"/>
            </a:endParaRPr>
          </a:p>
          <a:p>
            <a:r>
              <a:rPr lang="en-US" altLang="en-US" dirty="0"/>
              <a:t>According to the Surgeon General's Report on Oral Health in 2000:</a:t>
            </a:r>
          </a:p>
          <a:p>
            <a:r>
              <a:rPr lang="en-US" altLang="en-US" dirty="0"/>
              <a:t>• Dental care is the most common unmet health need.</a:t>
            </a:r>
          </a:p>
          <a:p>
            <a:r>
              <a:rPr lang="en-US" altLang="en-US" dirty="0"/>
              <a:t>• Oral disease can severely affect systemic health.</a:t>
            </a:r>
          </a:p>
          <a:p>
            <a:r>
              <a:rPr lang="en-US" altLang="en-US" dirty="0"/>
              <a:t>• Much oral disease is preventable or at least controllable.</a:t>
            </a:r>
          </a:p>
          <a:p>
            <a:r>
              <a:rPr lang="en-US" altLang="en-US" dirty="0"/>
              <a:t>• Profound disparities in oral health and access to care exist for all ages.</a:t>
            </a:r>
          </a:p>
          <a:p>
            <a:r>
              <a:rPr lang="en-US" altLang="en-US" dirty="0"/>
              <a:t>• Interdisciplinary care is necessary to achieve optimal oral and general health.</a:t>
            </a:r>
          </a:p>
          <a:p>
            <a:endParaRPr lang="en-US" altLang="en-US" dirty="0"/>
          </a:p>
          <a:p>
            <a:r>
              <a:rPr lang="en-US" dirty="0"/>
              <a:t>References: </a:t>
            </a:r>
          </a:p>
          <a:p>
            <a:pPr marL="171450" indent="-171450">
              <a:buFont typeface="Arial" panose="020B0604020202020204" pitchFamily="34" charset="0"/>
              <a:buChar char="•"/>
            </a:pPr>
            <a:r>
              <a:rPr lang="en-US" b="0" i="0" dirty="0">
                <a:solidFill>
                  <a:srgbClr val="0D1941"/>
                </a:solidFill>
                <a:effectLst/>
                <a:latin typeface="Cooper Hewitt"/>
              </a:rPr>
              <a:t>U.S. Department of Health and Human Services. (2000). Oral health in America: A report of the Surgeon General. Retrieved from </a:t>
            </a:r>
            <a:r>
              <a:rPr lang="en-US" b="0" i="0" u="sng" dirty="0">
                <a:solidFill>
                  <a:srgbClr val="1C71AF"/>
                </a:solidFill>
                <a:effectLst/>
                <a:latin typeface="Cooper Hewitt"/>
                <a:hlinkClick r:id="rId3"/>
              </a:rPr>
              <a:t>https://www.nidcr.nih.gov/sites/default/files/2017-10/hck1ocv.%40www.surgeon.fullrpt.pdf</a:t>
            </a:r>
            <a:endParaRPr lang="en-US" b="0" i="0" u="sng" dirty="0">
              <a:solidFill>
                <a:srgbClr val="1C71AF"/>
              </a:solidFill>
              <a:effectLst/>
              <a:latin typeface="Cooper Hewitt"/>
            </a:endParaRPr>
          </a:p>
          <a:p>
            <a:pPr marL="171450" indent="-171450">
              <a:buFont typeface="Arial" panose="020B0604020202020204" pitchFamily="34" charset="0"/>
              <a:buChar char="•"/>
            </a:pPr>
            <a:r>
              <a:rPr lang="en-US" dirty="0"/>
              <a:t>National Institutes of Health. Oral Health in America: Advances and Challenges. Bethesda, MD: US Department of Health and Human Services, National Institutes of Health, National Institute of Dental and Craniofacial Research, 2021.</a:t>
            </a:r>
            <a:endParaRPr lang="en-US" altLang="en-US" dirty="0"/>
          </a:p>
          <a:p>
            <a:pPr marL="1085850" lvl="2" indent="-171450">
              <a:buFont typeface="Arial"/>
              <a:buChar char="•"/>
            </a:pPr>
            <a:endParaRPr lang="en-US" altLang="en-US"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100">
                <a:solidFill>
                  <a:schemeClr val="tx1"/>
                </a:solidFill>
                <a:latin typeface="Arial" pitchFamily="34" charset="0"/>
              </a:defRPr>
            </a:lvl1pPr>
            <a:lvl2pPr marL="702756" indent="-270291" eaLnBrk="0" hangingPunct="0">
              <a:spcBef>
                <a:spcPct val="30000"/>
              </a:spcBef>
              <a:buFont typeface="Arial" pitchFamily="34" charset="0"/>
              <a:buChar char="•"/>
              <a:defRPr sz="1100">
                <a:solidFill>
                  <a:schemeClr val="tx1"/>
                </a:solidFill>
                <a:latin typeface="Arial" pitchFamily="34" charset="0"/>
              </a:defRPr>
            </a:lvl2pPr>
            <a:lvl3pPr marL="1081164" indent="-216233" eaLnBrk="0" hangingPunct="0">
              <a:spcBef>
                <a:spcPct val="30000"/>
              </a:spcBef>
              <a:buFont typeface="Courier New" pitchFamily="49" charset="0"/>
              <a:buChar char="o"/>
              <a:defRPr sz="1100">
                <a:solidFill>
                  <a:schemeClr val="tx1"/>
                </a:solidFill>
                <a:latin typeface="Arial" pitchFamily="34" charset="0"/>
              </a:defRPr>
            </a:lvl3pPr>
            <a:lvl4pPr marL="1513629" indent="-216233" eaLnBrk="0" hangingPunct="0">
              <a:spcBef>
                <a:spcPct val="30000"/>
              </a:spcBef>
              <a:buFont typeface="Arial" pitchFamily="34" charset="0"/>
              <a:buChar char="-"/>
              <a:defRPr sz="1100">
                <a:solidFill>
                  <a:schemeClr val="tx1"/>
                </a:solidFill>
                <a:latin typeface="Arial" pitchFamily="34" charset="0"/>
              </a:defRPr>
            </a:lvl4pPr>
            <a:lvl5pPr marL="1946095" indent="-216233" eaLnBrk="0" hangingPunct="0">
              <a:spcBef>
                <a:spcPct val="30000"/>
              </a:spcBef>
              <a:defRPr sz="1100">
                <a:solidFill>
                  <a:schemeClr val="tx1"/>
                </a:solidFill>
                <a:latin typeface="Arial" pitchFamily="34" charset="0"/>
              </a:defRPr>
            </a:lvl5pPr>
            <a:lvl6pPr marL="2378560" indent="-216233" eaLnBrk="0" fontAlgn="base" hangingPunct="0">
              <a:spcBef>
                <a:spcPct val="30000"/>
              </a:spcBef>
              <a:spcAft>
                <a:spcPct val="0"/>
              </a:spcAft>
              <a:defRPr sz="1100">
                <a:solidFill>
                  <a:schemeClr val="tx1"/>
                </a:solidFill>
                <a:latin typeface="Arial" pitchFamily="34" charset="0"/>
              </a:defRPr>
            </a:lvl6pPr>
            <a:lvl7pPr marL="2811026" indent="-216233" eaLnBrk="0" fontAlgn="base" hangingPunct="0">
              <a:spcBef>
                <a:spcPct val="30000"/>
              </a:spcBef>
              <a:spcAft>
                <a:spcPct val="0"/>
              </a:spcAft>
              <a:defRPr sz="1100">
                <a:solidFill>
                  <a:schemeClr val="tx1"/>
                </a:solidFill>
                <a:latin typeface="Arial" pitchFamily="34" charset="0"/>
              </a:defRPr>
            </a:lvl7pPr>
            <a:lvl8pPr marL="3243491" indent="-216233" eaLnBrk="0" fontAlgn="base" hangingPunct="0">
              <a:spcBef>
                <a:spcPct val="30000"/>
              </a:spcBef>
              <a:spcAft>
                <a:spcPct val="0"/>
              </a:spcAft>
              <a:defRPr sz="1100">
                <a:solidFill>
                  <a:schemeClr val="tx1"/>
                </a:solidFill>
                <a:latin typeface="Arial" pitchFamily="34" charset="0"/>
              </a:defRPr>
            </a:lvl8pPr>
            <a:lvl9pPr marL="3675957" indent="-216233" eaLnBrk="0" fontAlgn="base" hangingPunct="0">
              <a:spcBef>
                <a:spcPct val="30000"/>
              </a:spcBef>
              <a:spcAft>
                <a:spcPct val="0"/>
              </a:spcAft>
              <a:defRPr sz="1100">
                <a:solidFill>
                  <a:schemeClr val="tx1"/>
                </a:solidFill>
                <a:latin typeface="Arial" pitchFamily="34" charset="0"/>
              </a:defRPr>
            </a:lvl9pPr>
          </a:lstStyle>
          <a:p>
            <a:pPr eaLnBrk="1" hangingPunct="1">
              <a:spcBef>
                <a:spcPct val="0"/>
              </a:spcBef>
            </a:pPr>
            <a:fld id="{E0D61482-550D-47C3-8F46-47EA65125DAF}" type="slidenum">
              <a:rPr lang="en-US" altLang="en-US" sz="1200">
                <a:cs typeface="Arial" pitchFamily="34" charset="0"/>
              </a:rPr>
              <a:pPr eaLnBrk="1" hangingPunct="1">
                <a:spcBef>
                  <a:spcPct val="0"/>
                </a:spcBef>
              </a:pPr>
              <a:t>9</a:t>
            </a:fld>
            <a:endParaRPr lang="en-US" altLang="en-US" sz="1200">
              <a:cs typeface="Arial" pitchFamily="34" charset="0"/>
            </a:endParaRPr>
          </a:p>
        </p:txBody>
      </p:sp>
      <p:sp>
        <p:nvSpPr>
          <p:cNvPr id="81923" name="Slide Image Placeholder 5"/>
          <p:cNvSpPr>
            <a:spLocks noGrp="1" noRot="1" noChangeAspect="1" noTextEdit="1"/>
          </p:cNvSpPr>
          <p:nvPr>
            <p:ph type="sldImg"/>
          </p:nvPr>
        </p:nvSpPr>
        <p:spPr>
          <a:ln/>
        </p:spPr>
      </p:sp>
      <p:sp>
        <p:nvSpPr>
          <p:cNvPr id="81924" name="Notes Placeholder 6"/>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Incidence of oral diseases, like many chronic disease conditions, is socially patterned, with the largest burden of disease occurring among children living in poverty, racial and ethnic minorities, frail elderly, and other socially marginalized groups, such as immigrant populations.</a:t>
            </a:r>
          </a:p>
          <a:p>
            <a:endParaRPr lang="en-US" dirty="0"/>
          </a:p>
          <a:p>
            <a:r>
              <a:rPr lang="en-US" dirty="0"/>
              <a:t>Marginalized groups include groups defined by race, religion, age, gender, financial status, politics, and culture.</a:t>
            </a:r>
          </a:p>
          <a:p>
            <a:endParaRPr lang="en-US" dirty="0"/>
          </a:p>
          <a:p>
            <a:r>
              <a:rPr lang="en-US" dirty="0"/>
              <a:t>Others not defined by sociodemographic characteristics, but who have special health care needs (SHCNs), also can be marginalized. Not only do these groups suffer the highest burden of oral disease, they also face the greatest barriers to accessing routine preventive and other dental services.</a:t>
            </a:r>
          </a:p>
          <a:p>
            <a:endParaRPr lang="en-US" altLang="en-US" dirty="0">
              <a:latin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u="sng" dirty="0"/>
              <a:t>References: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National Institutes of Health. Oral Health in America: Advances and Challenges. Bethesda, MD: US Department of Health and Human Services, National Institutes of Health, National Institute of Dental and Craniofacial Research, 2021.</a:t>
            </a:r>
            <a:endParaRPr lang="en-US" altLang="en-US" dirty="0"/>
          </a:p>
          <a:p>
            <a:endParaRPr lang="en-US" altLang="en-US" dirty="0">
              <a:latin typeface="Arial" pitchFamily="34" charset="0"/>
            </a:endParaRPr>
          </a:p>
        </p:txBody>
      </p:sp>
    </p:spTree>
    <p:extLst>
      <p:ext uri="{BB962C8B-B14F-4D97-AF65-F5344CB8AC3E}">
        <p14:creationId xmlns:p14="http://schemas.microsoft.com/office/powerpoint/2010/main" val="3819465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verpage">
    <p:spTree>
      <p:nvGrpSpPr>
        <p:cNvPr id="1" name=""/>
        <p:cNvGrpSpPr/>
        <p:nvPr/>
      </p:nvGrpSpPr>
      <p:grpSpPr>
        <a:xfrm>
          <a:off x="0" y="0"/>
          <a:ext cx="0" cy="0"/>
          <a:chOff x="0" y="0"/>
          <a:chExt cx="0" cy="0"/>
        </a:xfrm>
      </p:grpSpPr>
      <p:pic>
        <p:nvPicPr>
          <p:cNvPr id="5" name="Picture 5" descr="mod7tit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724479"/>
            <a:ext cx="208438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userDrawn="1"/>
        </p:nvSpPr>
        <p:spPr bwMode="auto">
          <a:xfrm>
            <a:off x="0" y="1380359"/>
            <a:ext cx="9144000" cy="18774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algn="ctr" defTabSz="914400" eaLnBrk="0" fontAlgn="base" hangingPunct="0">
              <a:spcBef>
                <a:spcPct val="0"/>
              </a:spcBef>
              <a:spcAft>
                <a:spcPct val="0"/>
              </a:spcAft>
              <a:defRPr/>
            </a:pPr>
            <a:endParaRPr lang="en-US" altLang="en-US" sz="1200" b="1" dirty="0">
              <a:solidFill>
                <a:srgbClr val="328570"/>
              </a:solidFill>
            </a:endParaRPr>
          </a:p>
          <a:p>
            <a:pPr algn="ctr" defTabSz="914400" eaLnBrk="0" fontAlgn="base" hangingPunct="0">
              <a:spcBef>
                <a:spcPct val="0"/>
              </a:spcBef>
              <a:spcAft>
                <a:spcPct val="0"/>
              </a:spcAft>
              <a:defRPr/>
            </a:pPr>
            <a:r>
              <a:rPr lang="en-US" altLang="en-US" sz="4400" b="1" dirty="0">
                <a:solidFill>
                  <a:srgbClr val="3366CC"/>
                </a:solidFill>
              </a:rPr>
              <a:t>Front Line Health Workers</a:t>
            </a:r>
          </a:p>
          <a:p>
            <a:pPr algn="ctr" defTabSz="914400" eaLnBrk="0" fontAlgn="base" hangingPunct="0">
              <a:spcBef>
                <a:spcPct val="0"/>
              </a:spcBef>
              <a:spcAft>
                <a:spcPct val="0"/>
              </a:spcAft>
              <a:defRPr/>
            </a:pPr>
            <a:r>
              <a:rPr lang="en-US" altLang="en-US" sz="4400" b="1" dirty="0">
                <a:solidFill>
                  <a:srgbClr val="3366CC"/>
                </a:solidFill>
              </a:rPr>
              <a:t> Adult Oral</a:t>
            </a:r>
            <a:r>
              <a:rPr lang="en-US" altLang="en-US" sz="4400" b="1" baseline="0" dirty="0">
                <a:solidFill>
                  <a:srgbClr val="3366CC"/>
                </a:solidFill>
              </a:rPr>
              <a:t> Health</a:t>
            </a:r>
          </a:p>
          <a:p>
            <a:pPr algn="ctr" defTabSz="914400" eaLnBrk="0" fontAlgn="base" hangingPunct="0">
              <a:spcBef>
                <a:spcPct val="0"/>
              </a:spcBef>
              <a:spcAft>
                <a:spcPct val="0"/>
              </a:spcAft>
              <a:defRPr/>
            </a:pPr>
            <a:endParaRPr lang="en-US" altLang="en-US" sz="1600" b="1" dirty="0">
              <a:solidFill>
                <a:srgbClr val="3366CC"/>
              </a:solidFill>
            </a:endParaRPr>
          </a:p>
        </p:txBody>
      </p:sp>
    </p:spTree>
    <p:extLst>
      <p:ext uri="{BB962C8B-B14F-4D97-AF65-F5344CB8AC3E}">
        <p14:creationId xmlns:p14="http://schemas.microsoft.com/office/powerpoint/2010/main" val="417227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ltLang="en-US" dirty="0">
              <a:solidFill>
                <a:prstClr val="black">
                  <a:tint val="75000"/>
                </a:prst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ltLang="en-US" dirty="0">
              <a:solidFill>
                <a:prstClr val="black">
                  <a:tint val="75000"/>
                </a:prstClr>
              </a:solidFill>
            </a:endParaRPr>
          </a:p>
        </p:txBody>
      </p:sp>
      <p:sp>
        <p:nvSpPr>
          <p:cNvPr id="5" name="Slide Number Placeholder 21"/>
          <p:cNvSpPr>
            <a:spLocks noGrp="1"/>
          </p:cNvSpPr>
          <p:nvPr>
            <p:ph type="sldNum" sz="quarter" idx="12"/>
          </p:nvPr>
        </p:nvSpPr>
        <p:spPr/>
        <p:txBody>
          <a:bodyPr/>
          <a:lstStyle>
            <a:lvl1pPr>
              <a:defRPr/>
            </a:lvl1pPr>
          </a:lstStyle>
          <a:p>
            <a:pPr>
              <a:defRPr/>
            </a:pPr>
            <a:fld id="{27A9D3DA-867C-4A52-8980-699ADCB7BBFB}" type="slidenum">
              <a:rPr lang="en-US" altLang="en-US"/>
              <a:pPr>
                <a:defRPr/>
              </a:pPr>
              <a:t>‹#›</a:t>
            </a:fld>
            <a:endParaRPr lang="en-US" altLang="en-US" dirty="0"/>
          </a:p>
        </p:txBody>
      </p:sp>
    </p:spTree>
    <p:extLst>
      <p:ext uri="{BB962C8B-B14F-4D97-AF65-F5344CB8AC3E}">
        <p14:creationId xmlns:p14="http://schemas.microsoft.com/office/powerpoint/2010/main" val="257682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249488"/>
            <a:ext cx="8229600" cy="43243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A129DEA7-2AE2-40F2-A478-9F92AB19468E}" type="slidenum">
              <a:rPr lang="en-US" altLang="en-US"/>
              <a:pPr>
                <a:defRPr/>
              </a:pPr>
              <a:t>‹#›</a:t>
            </a:fld>
            <a:endParaRPr lang="en-US" altLang="en-US" dirty="0"/>
          </a:p>
        </p:txBody>
      </p:sp>
    </p:spTree>
    <p:extLst>
      <p:ext uri="{BB962C8B-B14F-4D97-AF65-F5344CB8AC3E}">
        <p14:creationId xmlns:p14="http://schemas.microsoft.com/office/powerpoint/2010/main" val="205973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overpage">
    <p:spTree>
      <p:nvGrpSpPr>
        <p:cNvPr id="1" name=""/>
        <p:cNvGrpSpPr/>
        <p:nvPr/>
      </p:nvGrpSpPr>
      <p:grpSpPr>
        <a:xfrm>
          <a:off x="0" y="0"/>
          <a:ext cx="0" cy="0"/>
          <a:chOff x="0" y="0"/>
          <a:chExt cx="0" cy="0"/>
        </a:xfrm>
      </p:grpSpPr>
      <p:pic>
        <p:nvPicPr>
          <p:cNvPr id="2" name="Picture 2" descr="cove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732463"/>
            <a:ext cx="208438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userDrawn="1"/>
        </p:nvSpPr>
        <p:spPr bwMode="auto">
          <a:xfrm>
            <a:off x="0" y="1473200"/>
            <a:ext cx="9144000" cy="17541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defTabSz="914400" eaLnBrk="0" fontAlgn="base" hangingPunct="0">
              <a:spcBef>
                <a:spcPct val="0"/>
              </a:spcBef>
              <a:spcAft>
                <a:spcPct val="0"/>
              </a:spcAft>
              <a:defRPr/>
            </a:pPr>
            <a:endParaRPr lang="en-US" altLang="en-US" sz="2000" b="1" dirty="0">
              <a:solidFill>
                <a:srgbClr val="3366CC"/>
              </a:solidFill>
            </a:endParaRPr>
          </a:p>
          <a:p>
            <a:pPr defTabSz="914400" eaLnBrk="0" fontAlgn="base" hangingPunct="0">
              <a:spcBef>
                <a:spcPct val="0"/>
              </a:spcBef>
              <a:spcAft>
                <a:spcPct val="0"/>
              </a:spcAft>
              <a:defRPr/>
            </a:pPr>
            <a:r>
              <a:rPr lang="en-US" altLang="en-US" sz="2400" b="1" dirty="0">
                <a:solidFill>
                  <a:srgbClr val="328570"/>
                </a:solidFill>
              </a:rPr>
              <a:t>Module 10:</a:t>
            </a:r>
          </a:p>
          <a:p>
            <a:pPr defTabSz="914400" eaLnBrk="0" fontAlgn="base" hangingPunct="0">
              <a:spcBef>
                <a:spcPct val="0"/>
              </a:spcBef>
              <a:spcAft>
                <a:spcPct val="0"/>
              </a:spcAft>
              <a:defRPr/>
            </a:pPr>
            <a:r>
              <a:rPr lang="en-US" altLang="en-US" sz="6000" b="1" dirty="0">
                <a:solidFill>
                  <a:srgbClr val="3366CC"/>
                </a:solidFill>
              </a:rPr>
              <a:t>Community Health Workers</a:t>
            </a:r>
          </a:p>
        </p:txBody>
      </p:sp>
    </p:spTree>
    <p:extLst>
      <p:ext uri="{BB962C8B-B14F-4D97-AF65-F5344CB8AC3E}">
        <p14:creationId xmlns:p14="http://schemas.microsoft.com/office/powerpoint/2010/main" val="473196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pages">
    <p:spTree>
      <p:nvGrpSpPr>
        <p:cNvPr id="1" name=""/>
        <p:cNvGrpSpPr/>
        <p:nvPr/>
      </p:nvGrpSpPr>
      <p:grpSpPr>
        <a:xfrm>
          <a:off x="0" y="0"/>
          <a:ext cx="0" cy="0"/>
          <a:chOff x="0" y="0"/>
          <a:chExt cx="0" cy="0"/>
        </a:xfrm>
      </p:grpSpPr>
      <p:pic>
        <p:nvPicPr>
          <p:cNvPr id="2" name="Picture 5" descr="intropages_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userDrawn="1"/>
        </p:nvSpPr>
        <p:spPr bwMode="auto">
          <a:xfrm>
            <a:off x="0" y="0"/>
            <a:ext cx="9144000" cy="769938"/>
          </a:xfrm>
          <a:prstGeom prst="rect">
            <a:avLst/>
          </a:prstGeom>
          <a:solidFill>
            <a:schemeClr val="bg1"/>
          </a:solidFill>
          <a:ln w="9525">
            <a:solidFill>
              <a:schemeClr val="bg1"/>
            </a:solidFill>
            <a:miter lim="800000"/>
            <a:headEnd/>
            <a:tailEnd/>
          </a:ln>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defTabSz="914400" eaLnBrk="1" fontAlgn="base" hangingPunct="1">
              <a:spcBef>
                <a:spcPct val="0"/>
              </a:spcBef>
              <a:spcAft>
                <a:spcPct val="0"/>
              </a:spcAft>
              <a:defRPr/>
            </a:pPr>
            <a:endParaRPr lang="en-US" altLang="en-US" sz="800" b="1" dirty="0">
              <a:solidFill>
                <a:srgbClr val="2864CC"/>
              </a:solidFill>
            </a:endParaRPr>
          </a:p>
          <a:p>
            <a:pPr defTabSz="914400" eaLnBrk="1" fontAlgn="base" hangingPunct="1">
              <a:spcBef>
                <a:spcPct val="0"/>
              </a:spcBef>
              <a:spcAft>
                <a:spcPct val="0"/>
              </a:spcAft>
              <a:defRPr/>
            </a:pPr>
            <a:r>
              <a:rPr lang="en-US" altLang="en-US" sz="2800" b="1" dirty="0">
                <a:solidFill>
                  <a:srgbClr val="2864CC"/>
                </a:solidFill>
              </a:rPr>
              <a:t>Community Health Workers </a:t>
            </a:r>
          </a:p>
          <a:p>
            <a:pPr defTabSz="914400" eaLnBrk="1" fontAlgn="base" hangingPunct="1">
              <a:spcBef>
                <a:spcPct val="0"/>
              </a:spcBef>
              <a:spcAft>
                <a:spcPct val="0"/>
              </a:spcAft>
              <a:defRPr/>
            </a:pPr>
            <a:endParaRPr lang="en-US" altLang="en-US" sz="800" b="1" dirty="0">
              <a:solidFill>
                <a:srgbClr val="2864CC"/>
              </a:solidFill>
            </a:endParaRPr>
          </a:p>
        </p:txBody>
      </p:sp>
      <p:pic>
        <p:nvPicPr>
          <p:cNvPr id="5"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29575" y="0"/>
            <a:ext cx="111125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96263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pPr>
              <a:defRPr/>
            </a:pPr>
            <a:fld id="{11CBC267-A29C-4ECF-82D8-465D5EB58AF4}"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697663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pPr>
              <a:defRPr/>
            </a:pPr>
            <a:fld id="{71612EA6-3CA4-4C99-A9A9-65D228B70D1F}"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4061991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verpage">
    <p:spTree>
      <p:nvGrpSpPr>
        <p:cNvPr id="1" name=""/>
        <p:cNvGrpSpPr/>
        <p:nvPr/>
      </p:nvGrpSpPr>
      <p:grpSpPr>
        <a:xfrm>
          <a:off x="0" y="0"/>
          <a:ext cx="0" cy="0"/>
          <a:chOff x="0" y="0"/>
          <a:chExt cx="0" cy="0"/>
        </a:xfrm>
      </p:grpSpPr>
      <p:pic>
        <p:nvPicPr>
          <p:cNvPr id="2" name="Picture 2" descr="cove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732463"/>
            <a:ext cx="208438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userDrawn="1"/>
        </p:nvSpPr>
        <p:spPr bwMode="auto">
          <a:xfrm>
            <a:off x="0" y="1473200"/>
            <a:ext cx="9144000" cy="175418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defTabSz="914400" eaLnBrk="0" fontAlgn="base" hangingPunct="0">
              <a:spcBef>
                <a:spcPct val="0"/>
              </a:spcBef>
              <a:spcAft>
                <a:spcPct val="0"/>
              </a:spcAft>
              <a:defRPr/>
            </a:pPr>
            <a:endParaRPr lang="en-US" altLang="en-US" sz="2000" b="1" dirty="0">
              <a:solidFill>
                <a:srgbClr val="3366CC"/>
              </a:solidFill>
            </a:endParaRPr>
          </a:p>
          <a:p>
            <a:pPr defTabSz="914400" eaLnBrk="0" fontAlgn="base" hangingPunct="0">
              <a:spcBef>
                <a:spcPct val="0"/>
              </a:spcBef>
              <a:spcAft>
                <a:spcPct val="0"/>
              </a:spcAft>
              <a:defRPr/>
            </a:pPr>
            <a:r>
              <a:rPr lang="en-US" altLang="en-US" sz="2400" b="1" dirty="0">
                <a:solidFill>
                  <a:srgbClr val="328570"/>
                </a:solidFill>
              </a:rPr>
              <a:t>Module 10:</a:t>
            </a:r>
          </a:p>
          <a:p>
            <a:pPr defTabSz="914400" eaLnBrk="0" fontAlgn="base" hangingPunct="0">
              <a:spcBef>
                <a:spcPct val="0"/>
              </a:spcBef>
              <a:spcAft>
                <a:spcPct val="0"/>
              </a:spcAft>
              <a:defRPr/>
            </a:pPr>
            <a:r>
              <a:rPr lang="en-US" altLang="en-US" sz="6000" b="1" dirty="0">
                <a:solidFill>
                  <a:srgbClr val="3366CC"/>
                </a:solidFill>
              </a:rPr>
              <a:t>Community Health Workers</a:t>
            </a:r>
          </a:p>
        </p:txBody>
      </p:sp>
    </p:spTree>
    <p:extLst>
      <p:ext uri="{BB962C8B-B14F-4D97-AF65-F5344CB8AC3E}">
        <p14:creationId xmlns:p14="http://schemas.microsoft.com/office/powerpoint/2010/main" val="1678359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pages">
    <p:spTree>
      <p:nvGrpSpPr>
        <p:cNvPr id="1" name=""/>
        <p:cNvGrpSpPr/>
        <p:nvPr/>
      </p:nvGrpSpPr>
      <p:grpSpPr>
        <a:xfrm>
          <a:off x="0" y="0"/>
          <a:ext cx="0" cy="0"/>
          <a:chOff x="0" y="0"/>
          <a:chExt cx="0" cy="0"/>
        </a:xfrm>
      </p:grpSpPr>
      <p:pic>
        <p:nvPicPr>
          <p:cNvPr id="2" name="Picture 5" descr="intropages_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userDrawn="1"/>
        </p:nvSpPr>
        <p:spPr bwMode="auto">
          <a:xfrm>
            <a:off x="0" y="0"/>
            <a:ext cx="9144000" cy="769938"/>
          </a:xfrm>
          <a:prstGeom prst="rect">
            <a:avLst/>
          </a:prstGeom>
          <a:solidFill>
            <a:schemeClr val="bg1"/>
          </a:solidFill>
          <a:ln w="9525">
            <a:solidFill>
              <a:schemeClr val="bg1"/>
            </a:solidFill>
            <a:miter lim="800000"/>
            <a:headEnd/>
            <a:tailEnd/>
          </a:ln>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defTabSz="914400" eaLnBrk="1" fontAlgn="base" hangingPunct="1">
              <a:spcBef>
                <a:spcPct val="0"/>
              </a:spcBef>
              <a:spcAft>
                <a:spcPct val="0"/>
              </a:spcAft>
              <a:defRPr/>
            </a:pPr>
            <a:endParaRPr lang="en-US" altLang="en-US" sz="800" b="1" dirty="0">
              <a:solidFill>
                <a:srgbClr val="2864CC"/>
              </a:solidFill>
            </a:endParaRPr>
          </a:p>
          <a:p>
            <a:pPr defTabSz="914400" eaLnBrk="1" fontAlgn="base" hangingPunct="1">
              <a:spcBef>
                <a:spcPct val="0"/>
              </a:spcBef>
              <a:spcAft>
                <a:spcPct val="0"/>
              </a:spcAft>
              <a:defRPr/>
            </a:pPr>
            <a:r>
              <a:rPr lang="en-US" altLang="en-US" sz="2800" b="1" dirty="0">
                <a:solidFill>
                  <a:srgbClr val="2864CC"/>
                </a:solidFill>
              </a:rPr>
              <a:t>Community Health Workers </a:t>
            </a:r>
          </a:p>
          <a:p>
            <a:pPr defTabSz="914400" eaLnBrk="1" fontAlgn="base" hangingPunct="1">
              <a:spcBef>
                <a:spcPct val="0"/>
              </a:spcBef>
              <a:spcAft>
                <a:spcPct val="0"/>
              </a:spcAft>
              <a:defRPr/>
            </a:pPr>
            <a:endParaRPr lang="en-US" altLang="en-US" sz="800" b="1" dirty="0">
              <a:solidFill>
                <a:srgbClr val="2864CC"/>
              </a:solidFill>
            </a:endParaRPr>
          </a:p>
        </p:txBody>
      </p:sp>
      <p:pic>
        <p:nvPicPr>
          <p:cNvPr id="5"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29575" y="0"/>
            <a:ext cx="111125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40032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pPr>
              <a:defRPr/>
            </a:pPr>
            <a:fld id="{11CBC267-A29C-4ECF-82D8-465D5EB58AF4}"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3553226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pPr>
              <a:defRPr/>
            </a:pPr>
            <a:fld id="{71612EA6-3CA4-4C99-A9A9-65D228B70D1F}"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133885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pages">
    <p:spTree>
      <p:nvGrpSpPr>
        <p:cNvPr id="1" name=""/>
        <p:cNvGrpSpPr/>
        <p:nvPr/>
      </p:nvGrpSpPr>
      <p:grpSpPr>
        <a:xfrm>
          <a:off x="0" y="0"/>
          <a:ext cx="0" cy="0"/>
          <a:chOff x="0" y="0"/>
          <a:chExt cx="0" cy="0"/>
        </a:xfrm>
      </p:grpSpPr>
      <p:pic>
        <p:nvPicPr>
          <p:cNvPr id="2" name="Picture 5" descr="intropages_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13" y="229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userDrawn="1"/>
        </p:nvSpPr>
        <p:spPr bwMode="auto">
          <a:xfrm>
            <a:off x="0" y="0"/>
            <a:ext cx="9202190" cy="800219"/>
          </a:xfrm>
          <a:prstGeom prst="rect">
            <a:avLst/>
          </a:prstGeom>
          <a:solidFill>
            <a:schemeClr val="bg1"/>
          </a:solidFill>
          <a:ln w="9525">
            <a:solidFill>
              <a:schemeClr val="bg1"/>
            </a:solidFill>
            <a:miter lim="800000"/>
            <a:headEnd/>
            <a:tailEnd/>
          </a:ln>
        </p:spPr>
        <p:txBody>
          <a:bodyPr wrap="square">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defTabSz="914400" eaLnBrk="1" fontAlgn="base" hangingPunct="1">
              <a:spcBef>
                <a:spcPct val="0"/>
              </a:spcBef>
              <a:spcAft>
                <a:spcPct val="0"/>
              </a:spcAft>
              <a:defRPr/>
            </a:pPr>
            <a:endParaRPr lang="en-US" altLang="en-US" sz="900" b="1" dirty="0">
              <a:solidFill>
                <a:srgbClr val="2864CC"/>
              </a:solidFill>
            </a:endParaRPr>
          </a:p>
          <a:p>
            <a:pPr defTabSz="914400" eaLnBrk="1" fontAlgn="base" hangingPunct="1">
              <a:spcBef>
                <a:spcPct val="0"/>
              </a:spcBef>
              <a:spcAft>
                <a:spcPct val="0"/>
              </a:spcAft>
              <a:defRPr/>
            </a:pPr>
            <a:r>
              <a:rPr lang="en-US" altLang="en-US" sz="3200" b="1" dirty="0">
                <a:solidFill>
                  <a:srgbClr val="2864CC"/>
                </a:solidFill>
              </a:rPr>
              <a:t> Adult Oral </a:t>
            </a:r>
            <a:r>
              <a:rPr lang="en-US" altLang="en-US" sz="3200" b="1" baseline="0" dirty="0">
                <a:solidFill>
                  <a:srgbClr val="2864CC"/>
                </a:solidFill>
              </a:rPr>
              <a:t>Health</a:t>
            </a:r>
          </a:p>
          <a:p>
            <a:pPr defTabSz="914400" eaLnBrk="1" fontAlgn="base" hangingPunct="1">
              <a:spcBef>
                <a:spcPct val="0"/>
              </a:spcBef>
              <a:spcAft>
                <a:spcPct val="0"/>
              </a:spcAft>
              <a:defRPr/>
            </a:pPr>
            <a:endParaRPr lang="en-US" altLang="en-US" sz="500" b="1" dirty="0">
              <a:solidFill>
                <a:srgbClr val="2864CC"/>
              </a:solidFill>
            </a:endParaRPr>
          </a:p>
        </p:txBody>
      </p:sp>
      <p:pic>
        <p:nvPicPr>
          <p:cNvPr id="5"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29575" y="0"/>
            <a:ext cx="111125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p:cNvPicPr>
            <a:picLocks noChangeAspect="1"/>
          </p:cNvPicPr>
          <p:nvPr userDrawn="1"/>
        </p:nvPicPr>
        <p:blipFill rotWithShape="1">
          <a:blip r:embed="rId5">
            <a:extLst>
              <a:ext uri="{28A0092B-C50C-407E-A947-70E740481C1C}">
                <a14:useLocalDpi xmlns:a14="http://schemas.microsoft.com/office/drawing/2010/main" val="0"/>
              </a:ext>
            </a:extLst>
          </a:blip>
          <a:srcRect l="62381" b="88413"/>
          <a:stretch/>
        </p:blipFill>
        <p:spPr bwMode="auto">
          <a:xfrm>
            <a:off x="5700939" y="0"/>
            <a:ext cx="3439886" cy="794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descr="intropages_3.png"/>
          <p:cNvPicPr>
            <a:picLocks noChangeAspect="1"/>
          </p:cNvPicPr>
          <p:nvPr userDrawn="1"/>
        </p:nvPicPr>
        <p:blipFill rotWithShape="1">
          <a:blip r:embed="rId6">
            <a:extLst>
              <a:ext uri="{28A0092B-C50C-407E-A947-70E740481C1C}">
                <a14:useLocalDpi xmlns:a14="http://schemas.microsoft.com/office/drawing/2010/main" val="0"/>
              </a:ext>
            </a:extLst>
          </a:blip>
          <a:srcRect l="54958" b="88556"/>
          <a:stretch/>
        </p:blipFill>
        <p:spPr bwMode="auto">
          <a:xfrm>
            <a:off x="4902465" y="9165"/>
            <a:ext cx="4238360" cy="807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24544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B90603-A581-444D-8C2F-22D2D5274736}" type="slidenum">
              <a:rPr lang="en-US" smtClean="0"/>
              <a:pPr/>
              <a:t>‹#›</a:t>
            </a:fld>
            <a:endParaRPr lang="en-US" dirty="0"/>
          </a:p>
        </p:txBody>
      </p:sp>
    </p:spTree>
    <p:extLst>
      <p:ext uri="{BB962C8B-B14F-4D97-AF65-F5344CB8AC3E}">
        <p14:creationId xmlns:p14="http://schemas.microsoft.com/office/powerpoint/2010/main" val="1522482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B90603-A581-444D-8C2F-22D2D5274736}" type="slidenum">
              <a:rPr lang="en-US" smtClean="0"/>
              <a:pPr/>
              <a:t>‹#›</a:t>
            </a:fld>
            <a:endParaRPr lang="en-US" dirty="0"/>
          </a:p>
        </p:txBody>
      </p:sp>
    </p:spTree>
    <p:extLst>
      <p:ext uri="{BB962C8B-B14F-4D97-AF65-F5344CB8AC3E}">
        <p14:creationId xmlns:p14="http://schemas.microsoft.com/office/powerpoint/2010/main" val="2546691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B90603-A581-444D-8C2F-22D2D5274736}" type="slidenum">
              <a:rPr lang="en-US" smtClean="0"/>
              <a:pPr/>
              <a:t>‹#›</a:t>
            </a:fld>
            <a:endParaRPr lang="en-US" dirty="0"/>
          </a:p>
        </p:txBody>
      </p:sp>
    </p:spTree>
    <p:extLst>
      <p:ext uri="{BB962C8B-B14F-4D97-AF65-F5344CB8AC3E}">
        <p14:creationId xmlns:p14="http://schemas.microsoft.com/office/powerpoint/2010/main" val="1555882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B90603-A581-444D-8C2F-22D2D5274736}" type="slidenum">
              <a:rPr lang="en-US" smtClean="0"/>
              <a:pPr/>
              <a:t>‹#›</a:t>
            </a:fld>
            <a:endParaRPr lang="en-US" dirty="0"/>
          </a:p>
        </p:txBody>
      </p:sp>
    </p:spTree>
    <p:extLst>
      <p:ext uri="{BB962C8B-B14F-4D97-AF65-F5344CB8AC3E}">
        <p14:creationId xmlns:p14="http://schemas.microsoft.com/office/powerpoint/2010/main" val="1180130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B90603-A581-444D-8C2F-22D2D5274736}" type="slidenum">
              <a:rPr lang="en-US" smtClean="0"/>
              <a:pPr/>
              <a:t>‹#›</a:t>
            </a:fld>
            <a:endParaRPr lang="en-US" dirty="0"/>
          </a:p>
        </p:txBody>
      </p:sp>
    </p:spTree>
    <p:extLst>
      <p:ext uri="{BB962C8B-B14F-4D97-AF65-F5344CB8AC3E}">
        <p14:creationId xmlns:p14="http://schemas.microsoft.com/office/powerpoint/2010/main" val="1127017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B90603-A581-444D-8C2F-22D2D5274736}" type="slidenum">
              <a:rPr lang="en-US" smtClean="0"/>
              <a:pPr/>
              <a:t>‹#›</a:t>
            </a:fld>
            <a:endParaRPr lang="en-US" dirty="0"/>
          </a:p>
        </p:txBody>
      </p:sp>
    </p:spTree>
    <p:extLst>
      <p:ext uri="{BB962C8B-B14F-4D97-AF65-F5344CB8AC3E}">
        <p14:creationId xmlns:p14="http://schemas.microsoft.com/office/powerpoint/2010/main" val="759575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B90603-A581-444D-8C2F-22D2D5274736}" type="slidenum">
              <a:rPr lang="en-US" smtClean="0"/>
              <a:pPr/>
              <a:t>‹#›</a:t>
            </a:fld>
            <a:endParaRPr lang="en-US" dirty="0"/>
          </a:p>
        </p:txBody>
      </p:sp>
    </p:spTree>
    <p:extLst>
      <p:ext uri="{BB962C8B-B14F-4D97-AF65-F5344CB8AC3E}">
        <p14:creationId xmlns:p14="http://schemas.microsoft.com/office/powerpoint/2010/main" val="3753236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B90603-A581-444D-8C2F-22D2D5274736}" type="slidenum">
              <a:rPr lang="en-US" smtClean="0"/>
              <a:pPr/>
              <a:t>‹#›</a:t>
            </a:fld>
            <a:endParaRPr lang="en-US" dirty="0"/>
          </a:p>
        </p:txBody>
      </p:sp>
    </p:spTree>
    <p:extLst>
      <p:ext uri="{BB962C8B-B14F-4D97-AF65-F5344CB8AC3E}">
        <p14:creationId xmlns:p14="http://schemas.microsoft.com/office/powerpoint/2010/main" val="289775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B90603-A581-444D-8C2F-22D2D5274736}" type="slidenum">
              <a:rPr lang="en-US" smtClean="0"/>
              <a:pPr/>
              <a:t>‹#›</a:t>
            </a:fld>
            <a:endParaRPr lang="en-US" dirty="0"/>
          </a:p>
        </p:txBody>
      </p:sp>
    </p:spTree>
    <p:extLst>
      <p:ext uri="{BB962C8B-B14F-4D97-AF65-F5344CB8AC3E}">
        <p14:creationId xmlns:p14="http://schemas.microsoft.com/office/powerpoint/2010/main" val="2103169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B90603-A581-444D-8C2F-22D2D5274736}" type="slidenum">
              <a:rPr lang="en-US" smtClean="0"/>
              <a:pPr/>
              <a:t>‹#›</a:t>
            </a:fld>
            <a:endParaRPr lang="en-US" dirty="0"/>
          </a:p>
        </p:txBody>
      </p:sp>
    </p:spTree>
    <p:extLst>
      <p:ext uri="{BB962C8B-B14F-4D97-AF65-F5344CB8AC3E}">
        <p14:creationId xmlns:p14="http://schemas.microsoft.com/office/powerpoint/2010/main" val="268516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pPr>
              <a:defRPr/>
            </a:pPr>
            <a:fld id="{11CBC267-A29C-4ECF-82D8-465D5EB58AF4}"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098911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B90603-A581-444D-8C2F-22D2D5274736}" type="slidenum">
              <a:rPr lang="en-US" smtClean="0"/>
              <a:pPr/>
              <a:t>‹#›</a:t>
            </a:fld>
            <a:endParaRPr lang="en-US" dirty="0"/>
          </a:p>
        </p:txBody>
      </p:sp>
    </p:spTree>
    <p:extLst>
      <p:ext uri="{BB962C8B-B14F-4D97-AF65-F5344CB8AC3E}">
        <p14:creationId xmlns:p14="http://schemas.microsoft.com/office/powerpoint/2010/main" val="189374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Coverpage">
    <p:spTree>
      <p:nvGrpSpPr>
        <p:cNvPr id="1" name=""/>
        <p:cNvGrpSpPr/>
        <p:nvPr/>
      </p:nvGrpSpPr>
      <p:grpSpPr>
        <a:xfrm>
          <a:off x="0" y="0"/>
          <a:ext cx="0" cy="0"/>
          <a:chOff x="0" y="0"/>
          <a:chExt cx="0" cy="0"/>
        </a:xfrm>
      </p:grpSpPr>
      <p:pic>
        <p:nvPicPr>
          <p:cNvPr id="2" name="Picture 2" descr="cove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732463"/>
            <a:ext cx="208438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44521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pages">
    <p:spTree>
      <p:nvGrpSpPr>
        <p:cNvPr id="1" name=""/>
        <p:cNvGrpSpPr/>
        <p:nvPr/>
      </p:nvGrpSpPr>
      <p:grpSpPr>
        <a:xfrm>
          <a:off x="0" y="0"/>
          <a:ext cx="0" cy="0"/>
          <a:chOff x="0" y="0"/>
          <a:chExt cx="0" cy="0"/>
        </a:xfrm>
      </p:grpSpPr>
      <p:pic>
        <p:nvPicPr>
          <p:cNvPr id="2" name="Picture 5" descr="intropages_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12910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fld id="{48F3736E-7D22-4444-B6B8-7CB6E6C8237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82118288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fld id="{0F3BA470-B5BE-4518-9A67-8E3F9E4F4ED9}"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94230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Coverpage">
    <p:spTree>
      <p:nvGrpSpPr>
        <p:cNvPr id="1" name=""/>
        <p:cNvGrpSpPr/>
        <p:nvPr/>
      </p:nvGrpSpPr>
      <p:grpSpPr>
        <a:xfrm>
          <a:off x="0" y="0"/>
          <a:ext cx="0" cy="0"/>
          <a:chOff x="0" y="0"/>
          <a:chExt cx="0" cy="0"/>
        </a:xfrm>
      </p:grpSpPr>
      <p:pic>
        <p:nvPicPr>
          <p:cNvPr id="5" name="Picture 5" descr="mod7tit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724479"/>
            <a:ext cx="2084388"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userDrawn="1"/>
        </p:nvSpPr>
        <p:spPr bwMode="auto">
          <a:xfrm>
            <a:off x="0" y="1380359"/>
            <a:ext cx="9144000" cy="18774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algn="ctr" defTabSz="914400" eaLnBrk="0" fontAlgn="base" hangingPunct="0">
              <a:spcBef>
                <a:spcPct val="0"/>
              </a:spcBef>
              <a:spcAft>
                <a:spcPct val="0"/>
              </a:spcAft>
              <a:defRPr/>
            </a:pPr>
            <a:endParaRPr lang="en-US" altLang="en-US" sz="1200" b="1" dirty="0">
              <a:solidFill>
                <a:srgbClr val="328570"/>
              </a:solidFill>
            </a:endParaRPr>
          </a:p>
          <a:p>
            <a:pPr algn="ctr" defTabSz="914400" eaLnBrk="0" fontAlgn="base" hangingPunct="0">
              <a:spcBef>
                <a:spcPct val="0"/>
              </a:spcBef>
              <a:spcAft>
                <a:spcPct val="0"/>
              </a:spcAft>
              <a:defRPr/>
            </a:pPr>
            <a:r>
              <a:rPr lang="en-US" altLang="en-US" sz="4400" b="1" dirty="0">
                <a:solidFill>
                  <a:srgbClr val="3366CC"/>
                </a:solidFill>
              </a:rPr>
              <a:t>Front Line Health Workers</a:t>
            </a:r>
          </a:p>
          <a:p>
            <a:pPr algn="ctr" defTabSz="914400" eaLnBrk="0" fontAlgn="base" hangingPunct="0">
              <a:spcBef>
                <a:spcPct val="0"/>
              </a:spcBef>
              <a:spcAft>
                <a:spcPct val="0"/>
              </a:spcAft>
              <a:defRPr/>
            </a:pPr>
            <a:r>
              <a:rPr lang="en-US" altLang="en-US" sz="4400" b="1" dirty="0">
                <a:solidFill>
                  <a:srgbClr val="3366CC"/>
                </a:solidFill>
              </a:rPr>
              <a:t> Adult Oral</a:t>
            </a:r>
            <a:r>
              <a:rPr lang="en-US" altLang="en-US" sz="4400" b="1" baseline="0" dirty="0">
                <a:solidFill>
                  <a:srgbClr val="3366CC"/>
                </a:solidFill>
              </a:rPr>
              <a:t> Health</a:t>
            </a:r>
          </a:p>
          <a:p>
            <a:pPr algn="ctr" defTabSz="914400" eaLnBrk="0" fontAlgn="base" hangingPunct="0">
              <a:spcBef>
                <a:spcPct val="0"/>
              </a:spcBef>
              <a:spcAft>
                <a:spcPct val="0"/>
              </a:spcAft>
              <a:defRPr/>
            </a:pPr>
            <a:endParaRPr lang="en-US" altLang="en-US" sz="1600" b="1" dirty="0">
              <a:solidFill>
                <a:srgbClr val="3366CC"/>
              </a:solidFill>
            </a:endParaRPr>
          </a:p>
        </p:txBody>
      </p:sp>
    </p:spTree>
    <p:extLst>
      <p:ext uri="{BB962C8B-B14F-4D97-AF65-F5344CB8AC3E}">
        <p14:creationId xmlns:p14="http://schemas.microsoft.com/office/powerpoint/2010/main" val="3991953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ropages">
    <p:spTree>
      <p:nvGrpSpPr>
        <p:cNvPr id="1" name=""/>
        <p:cNvGrpSpPr/>
        <p:nvPr/>
      </p:nvGrpSpPr>
      <p:grpSpPr>
        <a:xfrm>
          <a:off x="0" y="0"/>
          <a:ext cx="0" cy="0"/>
          <a:chOff x="0" y="0"/>
          <a:chExt cx="0" cy="0"/>
        </a:xfrm>
      </p:grpSpPr>
      <p:pic>
        <p:nvPicPr>
          <p:cNvPr id="2" name="Picture 5" descr="intropages_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13" y="229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a:spLocks noChangeArrowheads="1"/>
          </p:cNvSpPr>
          <p:nvPr userDrawn="1"/>
        </p:nvSpPr>
        <p:spPr bwMode="auto">
          <a:xfrm>
            <a:off x="0" y="0"/>
            <a:ext cx="9202190" cy="800219"/>
          </a:xfrm>
          <a:prstGeom prst="rect">
            <a:avLst/>
          </a:prstGeom>
          <a:solidFill>
            <a:schemeClr val="bg1"/>
          </a:solidFill>
          <a:ln w="9525">
            <a:solidFill>
              <a:schemeClr val="bg1"/>
            </a:solidFill>
            <a:miter lim="800000"/>
            <a:headEnd/>
            <a:tailEnd/>
          </a:ln>
        </p:spPr>
        <p:txBody>
          <a:bodyPr wrap="square">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defTabSz="914400" eaLnBrk="1" fontAlgn="base" hangingPunct="1">
              <a:spcBef>
                <a:spcPct val="0"/>
              </a:spcBef>
              <a:spcAft>
                <a:spcPct val="0"/>
              </a:spcAft>
              <a:defRPr/>
            </a:pPr>
            <a:endParaRPr lang="en-US" altLang="en-US" sz="900" b="1" dirty="0">
              <a:solidFill>
                <a:srgbClr val="2864CC"/>
              </a:solidFill>
            </a:endParaRPr>
          </a:p>
          <a:p>
            <a:pPr defTabSz="914400" eaLnBrk="1" fontAlgn="base" hangingPunct="1">
              <a:spcBef>
                <a:spcPct val="0"/>
              </a:spcBef>
              <a:spcAft>
                <a:spcPct val="0"/>
              </a:spcAft>
              <a:defRPr/>
            </a:pPr>
            <a:r>
              <a:rPr lang="en-US" altLang="en-US" sz="3200" b="1" dirty="0">
                <a:solidFill>
                  <a:srgbClr val="2864CC"/>
                </a:solidFill>
              </a:rPr>
              <a:t> Adult Oral </a:t>
            </a:r>
            <a:r>
              <a:rPr lang="en-US" altLang="en-US" sz="3200" b="1" baseline="0" dirty="0">
                <a:solidFill>
                  <a:srgbClr val="2864CC"/>
                </a:solidFill>
              </a:rPr>
              <a:t>Health</a:t>
            </a:r>
          </a:p>
          <a:p>
            <a:pPr defTabSz="914400" eaLnBrk="1" fontAlgn="base" hangingPunct="1">
              <a:spcBef>
                <a:spcPct val="0"/>
              </a:spcBef>
              <a:spcAft>
                <a:spcPct val="0"/>
              </a:spcAft>
              <a:defRPr/>
            </a:pPr>
            <a:endParaRPr lang="en-US" altLang="en-US" sz="500" b="1" dirty="0">
              <a:solidFill>
                <a:srgbClr val="2864CC"/>
              </a:solidFill>
            </a:endParaRPr>
          </a:p>
        </p:txBody>
      </p:sp>
      <p:pic>
        <p:nvPicPr>
          <p:cNvPr id="5"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29575" y="0"/>
            <a:ext cx="111125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p:cNvPicPr>
            <a:picLocks noChangeAspect="1"/>
          </p:cNvPicPr>
          <p:nvPr userDrawn="1"/>
        </p:nvPicPr>
        <p:blipFill rotWithShape="1">
          <a:blip r:embed="rId5">
            <a:extLst>
              <a:ext uri="{28A0092B-C50C-407E-A947-70E740481C1C}">
                <a14:useLocalDpi xmlns:a14="http://schemas.microsoft.com/office/drawing/2010/main" val="0"/>
              </a:ext>
            </a:extLst>
          </a:blip>
          <a:srcRect l="62381" b="88413"/>
          <a:stretch/>
        </p:blipFill>
        <p:spPr bwMode="auto">
          <a:xfrm>
            <a:off x="5700939" y="0"/>
            <a:ext cx="3439886" cy="794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descr="intropages_3.png"/>
          <p:cNvPicPr>
            <a:picLocks noChangeAspect="1"/>
          </p:cNvPicPr>
          <p:nvPr userDrawn="1"/>
        </p:nvPicPr>
        <p:blipFill rotWithShape="1">
          <a:blip r:embed="rId6">
            <a:extLst>
              <a:ext uri="{28A0092B-C50C-407E-A947-70E740481C1C}">
                <a14:useLocalDpi xmlns:a14="http://schemas.microsoft.com/office/drawing/2010/main" val="0"/>
              </a:ext>
            </a:extLst>
          </a:blip>
          <a:srcRect l="54958" b="88556"/>
          <a:stretch/>
        </p:blipFill>
        <p:spPr bwMode="auto">
          <a:xfrm>
            <a:off x="4902465" y="9165"/>
            <a:ext cx="4238360" cy="807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49843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pPr>
              <a:defRPr/>
            </a:pPr>
            <a:fld id="{11CBC267-A29C-4ECF-82D8-465D5EB58AF4}"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1140384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7301" y="52696"/>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fontAlgn="base">
              <a:spcBef>
                <a:spcPct val="0"/>
              </a:spcBef>
              <a:spcAft>
                <a:spcPct val="0"/>
              </a:spcAft>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defRPr/>
            </a:pPr>
            <a:fld id="{77A49C4E-DF13-4AA6-82C5-E267FD7DDFCA}" type="slidenum">
              <a:rPr lang="en-US" altLang="en-US" smtClean="0">
                <a:cs typeface="Arial" charset="0"/>
              </a:rPr>
              <a:pPr defTabSz="914400" fontAlgn="base">
                <a:spcBef>
                  <a:spcPct val="0"/>
                </a:spcBef>
                <a:spcAft>
                  <a:spcPct val="0"/>
                </a:spcAft>
                <a:defRPr/>
              </a:pPr>
              <a:t>‹#›</a:t>
            </a:fld>
            <a:endParaRPr lang="en-US" altLang="en-US" dirty="0">
              <a:cs typeface="Arial" charset="0"/>
            </a:endParaRPr>
          </a:p>
        </p:txBody>
      </p:sp>
      <p:sp>
        <p:nvSpPr>
          <p:cNvPr id="6" name="Text Placeholder 2"/>
          <p:cNvSpPr>
            <a:spLocks noGrp="1"/>
          </p:cNvSpPr>
          <p:nvPr>
            <p:ph idx="1"/>
          </p:nvPr>
        </p:nvSpPr>
        <p:spPr>
          <a:xfrm>
            <a:off x="528221" y="14048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48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pPr>
              <a:defRPr/>
            </a:pPr>
            <a:fld id="{71612EA6-3CA4-4C99-A9A9-65D228B70D1F}"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150826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77301" y="52696"/>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fontAlgn="base">
              <a:spcBef>
                <a:spcPct val="0"/>
              </a:spcBef>
              <a:spcAft>
                <a:spcPct val="0"/>
              </a:spcAft>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400" fontAlgn="base">
              <a:spcBef>
                <a:spcPct val="0"/>
              </a:spcBef>
              <a:spcAft>
                <a:spcPct val="0"/>
              </a:spcAft>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fontAlgn="base">
              <a:spcBef>
                <a:spcPct val="0"/>
              </a:spcBef>
              <a:spcAft>
                <a:spcPct val="0"/>
              </a:spcAft>
              <a:defRPr/>
            </a:pPr>
            <a:fld id="{77A49C4E-DF13-4AA6-82C5-E267FD7DDFCA}" type="slidenum">
              <a:rPr lang="en-US" altLang="en-US" smtClean="0">
                <a:cs typeface="Arial" charset="0"/>
              </a:rPr>
              <a:pPr defTabSz="914400" fontAlgn="base">
                <a:spcBef>
                  <a:spcPct val="0"/>
                </a:spcBef>
                <a:spcAft>
                  <a:spcPct val="0"/>
                </a:spcAft>
                <a:defRPr/>
              </a:pPr>
              <a:t>‹#›</a:t>
            </a:fld>
            <a:endParaRPr lang="en-US" altLang="en-US" dirty="0">
              <a:cs typeface="Arial" charset="0"/>
            </a:endParaRPr>
          </a:p>
        </p:txBody>
      </p:sp>
      <p:sp>
        <p:nvSpPr>
          <p:cNvPr id="6" name="Text Placeholder 2"/>
          <p:cNvSpPr>
            <a:spLocks noGrp="1"/>
          </p:cNvSpPr>
          <p:nvPr>
            <p:ph idx="1"/>
          </p:nvPr>
        </p:nvSpPr>
        <p:spPr>
          <a:xfrm>
            <a:off x="528221" y="140489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1625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fld id="{B7DA8EF8-27B7-45D1-A287-3420C69B57D4}" type="slidenum">
              <a:rPr lang="en-US" altLang="en-US"/>
              <a:pPr/>
              <a:t>‹#›</a:t>
            </a:fld>
            <a:endParaRPr lang="en-US" altLang="en-US" dirty="0"/>
          </a:p>
        </p:txBody>
      </p:sp>
    </p:spTree>
    <p:extLst>
      <p:ext uri="{BB962C8B-B14F-4D97-AF65-F5344CB8AC3E}">
        <p14:creationId xmlns:p14="http://schemas.microsoft.com/office/powerpoint/2010/main" val="9292631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86800" y="457200"/>
            <a:ext cx="457200" cy="365125"/>
          </a:xfrm>
          <a:prstGeom prst="rect">
            <a:avLst/>
          </a:prstGeom>
        </p:spPr>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7196535A-672F-4060-B5B6-CCE532B966B8}" type="slidenum">
              <a:rPr lang="en-US" altLang="en-US" sz="1200">
                <a:solidFill>
                  <a:schemeClr val="bg1"/>
                </a:solidFill>
                <a:latin typeface="Calibri" pitchFamily="34" charset="0"/>
              </a:rPr>
              <a:pPr algn="r" eaLnBrk="1" hangingPunct="1"/>
              <a:t>‹#›</a:t>
            </a:fld>
            <a:endParaRPr lang="en-US" altLang="en-US" sz="1200" dirty="0">
              <a:solidFill>
                <a:schemeClr val="bg1"/>
              </a:solidFill>
              <a:latin typeface="Calibri" pitchFamily="34" charset="0"/>
            </a:endParaRPr>
          </a:p>
        </p:txBody>
      </p:sp>
      <p:sp>
        <p:nvSpPr>
          <p:cNvPr id="2" name="Title 1"/>
          <p:cNvSpPr>
            <a:spLocks noGrp="1"/>
          </p:cNvSpPr>
          <p:nvPr>
            <p:ph type="title"/>
          </p:nvPr>
        </p:nvSpPr>
        <p:spPr>
          <a:xfrm>
            <a:off x="457200" y="-76200"/>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93643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Intropages">
    <p:spTree>
      <p:nvGrpSpPr>
        <p:cNvPr id="1" name=""/>
        <p:cNvGrpSpPr/>
        <p:nvPr/>
      </p:nvGrpSpPr>
      <p:grpSpPr>
        <a:xfrm>
          <a:off x="0" y="0"/>
          <a:ext cx="0" cy="0"/>
          <a:chOff x="0" y="0"/>
          <a:chExt cx="0" cy="0"/>
        </a:xfrm>
      </p:grpSpPr>
      <p:pic>
        <p:nvPicPr>
          <p:cNvPr id="3" name="Picture 9" descr="template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533400" y="1143000"/>
            <a:ext cx="8229600" cy="1143000"/>
          </a:xfrm>
          <a:prstGeom prst="rect">
            <a:avLst/>
          </a:prstGeom>
        </p:spPr>
        <p:txBody>
          <a:bodyPr/>
          <a:lstStyle>
            <a:lvl1pPr>
              <a:defRPr>
                <a:solidFill>
                  <a:srgbClr val="2864CC"/>
                </a:solidFill>
              </a:defRPr>
            </a:lvl1pPr>
          </a:lstStyle>
          <a:p>
            <a:r>
              <a:rPr lang="en-US" dirty="0"/>
              <a:t>Click to edit Master title style</a:t>
            </a:r>
          </a:p>
        </p:txBody>
      </p:sp>
      <p:sp>
        <p:nvSpPr>
          <p:cNvPr id="5" name="Footer Placeholder 4"/>
          <p:cNvSpPr>
            <a:spLocks noGrp="1"/>
          </p:cNvSpPr>
          <p:nvPr>
            <p:ph type="ftr" sz="quarter" idx="10"/>
          </p:nvPr>
        </p:nvSpPr>
        <p:spPr>
          <a:xfrm>
            <a:off x="3124200" y="6248400"/>
            <a:ext cx="2895600" cy="365125"/>
          </a:xfrm>
          <a:ln>
            <a:solidFill>
              <a:schemeClr val="accent1"/>
            </a:solidFill>
          </a:ln>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3762949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pPr>
              <a:defRPr/>
            </a:pPr>
            <a:fld id="{B004CFE8-D621-450B-A1AE-137B8B87494B}" type="slidenum">
              <a:rPr lang="en-US"/>
              <a:pPr>
                <a:defRPr/>
              </a:pPr>
              <a:t>‹#›</a:t>
            </a:fld>
            <a:endParaRPr lang="en-US" dirty="0"/>
          </a:p>
        </p:txBody>
      </p:sp>
    </p:spTree>
    <p:extLst>
      <p:ext uri="{BB962C8B-B14F-4D97-AF65-F5344CB8AC3E}">
        <p14:creationId xmlns:p14="http://schemas.microsoft.com/office/powerpoint/2010/main" val="3946988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endParaRPr lang="en-US" altLang="en-US" dirty="0">
              <a:solidFill>
                <a:prstClr val="black">
                  <a:tint val="75000"/>
                </a:prst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ltLang="en-US" dirty="0">
              <a:solidFill>
                <a:prstClr val="black">
                  <a:tint val="75000"/>
                </a:prstClr>
              </a:solidFill>
            </a:endParaRPr>
          </a:p>
        </p:txBody>
      </p:sp>
      <p:sp>
        <p:nvSpPr>
          <p:cNvPr id="5" name="Slide Number Placeholder 21"/>
          <p:cNvSpPr>
            <a:spLocks noGrp="1"/>
          </p:cNvSpPr>
          <p:nvPr>
            <p:ph type="sldNum" sz="quarter" idx="12"/>
          </p:nvPr>
        </p:nvSpPr>
        <p:spPr/>
        <p:txBody>
          <a:bodyPr/>
          <a:lstStyle>
            <a:lvl1pPr>
              <a:defRPr/>
            </a:lvl1pPr>
          </a:lstStyle>
          <a:p>
            <a:pPr>
              <a:defRPr/>
            </a:pPr>
            <a:fld id="{27A9D3DA-867C-4A52-8980-699ADCB7BBFB}" type="slidenum">
              <a:rPr lang="en-US" altLang="en-US"/>
              <a:pPr>
                <a:defRPr/>
              </a:pPr>
              <a:t>‹#›</a:t>
            </a:fld>
            <a:endParaRPr lang="en-US" altLang="en-US" dirty="0"/>
          </a:p>
        </p:txBody>
      </p:sp>
    </p:spTree>
    <p:extLst>
      <p:ext uri="{BB962C8B-B14F-4D97-AF65-F5344CB8AC3E}">
        <p14:creationId xmlns:p14="http://schemas.microsoft.com/office/powerpoint/2010/main" val="28507467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aster Slide">
    <p:spTree>
      <p:nvGrpSpPr>
        <p:cNvPr id="1" name=""/>
        <p:cNvGrpSpPr/>
        <p:nvPr/>
      </p:nvGrpSpPr>
      <p:grpSpPr>
        <a:xfrm>
          <a:off x="0" y="0"/>
          <a:ext cx="0" cy="0"/>
          <a:chOff x="0" y="0"/>
          <a:chExt cx="0" cy="0"/>
        </a:xfrm>
      </p:grpSpPr>
      <p:sp>
        <p:nvSpPr>
          <p:cNvPr id="10" name="TextBox 9"/>
          <p:cNvSpPr txBox="1"/>
          <p:nvPr userDrawn="1"/>
        </p:nvSpPr>
        <p:spPr>
          <a:xfrm>
            <a:off x="3009900" y="6288696"/>
            <a:ext cx="3124200" cy="338554"/>
          </a:xfrm>
          <a:prstGeom prst="rect">
            <a:avLst/>
          </a:prstGeom>
          <a:noFill/>
        </p:spPr>
        <p:txBody>
          <a:bodyPr wrap="square" rtlCol="0">
            <a:spAutoFit/>
          </a:bodyPr>
          <a:lstStyle/>
          <a:p>
            <a:pPr algn="ctr"/>
            <a:r>
              <a:rPr lang="en-US" sz="1600" b="1" dirty="0">
                <a:solidFill>
                  <a:srgbClr val="3333CC"/>
                </a:solidFill>
              </a:rPr>
              <a:t>FamiliesUSA.org</a:t>
            </a:r>
          </a:p>
        </p:txBody>
      </p:sp>
      <p:pic>
        <p:nvPicPr>
          <p:cNvPr id="11" name="Picture 2" descr="FamiliesUSA"/>
          <p:cNvPicPr>
            <a:picLocks noChangeAspect="1" noChangeArrowheads="1"/>
          </p:cNvPicPr>
          <p:nvPr userDrawn="1"/>
        </p:nvPicPr>
        <p:blipFill>
          <a:blip r:embed="rId2" cstate="print"/>
          <a:srcRect/>
          <a:stretch>
            <a:fillRect/>
          </a:stretch>
        </p:blipFill>
        <p:spPr bwMode="auto">
          <a:xfrm>
            <a:off x="4117644" y="5506413"/>
            <a:ext cx="908712" cy="782283"/>
          </a:xfrm>
          <a:prstGeom prst="rect">
            <a:avLst/>
          </a:prstGeom>
          <a:noFill/>
        </p:spPr>
      </p:pic>
    </p:spTree>
    <p:extLst>
      <p:ext uri="{BB962C8B-B14F-4D97-AF65-F5344CB8AC3E}">
        <p14:creationId xmlns:p14="http://schemas.microsoft.com/office/powerpoint/2010/main" val="236322075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249488"/>
            <a:ext cx="8229600" cy="43243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A129DEA7-2AE2-40F2-A478-9F92AB19468E}" type="slidenum">
              <a:rPr lang="en-US" altLang="en-US"/>
              <a:pPr>
                <a:defRPr/>
              </a:pPr>
              <a:t>‹#›</a:t>
            </a:fld>
            <a:endParaRPr lang="en-US" altLang="en-US" dirty="0"/>
          </a:p>
        </p:txBody>
      </p:sp>
    </p:spTree>
    <p:extLst>
      <p:ext uri="{BB962C8B-B14F-4D97-AF65-F5344CB8AC3E}">
        <p14:creationId xmlns:p14="http://schemas.microsoft.com/office/powerpoint/2010/main" val="391677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pPr>
              <a:defRPr/>
            </a:pPr>
            <a:fld id="{71612EA6-3CA4-4C99-A9A9-65D228B70D1F}" type="slidenum">
              <a:rPr lang="en-US" altLang="en-US">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232436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fld id="{B7DA8EF8-27B7-45D1-A287-3420C69B57D4}" type="slidenum">
              <a:rPr lang="en-US" altLang="en-US"/>
              <a:pPr/>
              <a:t>‹#›</a:t>
            </a:fld>
            <a:endParaRPr lang="en-US" altLang="en-US" dirty="0"/>
          </a:p>
        </p:txBody>
      </p:sp>
    </p:spTree>
    <p:extLst>
      <p:ext uri="{BB962C8B-B14F-4D97-AF65-F5344CB8AC3E}">
        <p14:creationId xmlns:p14="http://schemas.microsoft.com/office/powerpoint/2010/main" val="80203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86800" y="457200"/>
            <a:ext cx="457200" cy="365125"/>
          </a:xfrm>
          <a:prstGeom prst="rect">
            <a:avLst/>
          </a:prstGeom>
        </p:spPr>
        <p:txBody>
          <a:bodyPr anchor="ct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r" eaLnBrk="1" hangingPunct="1"/>
            <a:fld id="{7196535A-672F-4060-B5B6-CCE532B966B8}" type="slidenum">
              <a:rPr lang="en-US" altLang="en-US" sz="1200">
                <a:solidFill>
                  <a:schemeClr val="bg1"/>
                </a:solidFill>
                <a:latin typeface="Calibri" pitchFamily="34" charset="0"/>
              </a:rPr>
              <a:pPr algn="r" eaLnBrk="1" hangingPunct="1"/>
              <a:t>‹#›</a:t>
            </a:fld>
            <a:endParaRPr lang="en-US" altLang="en-US" sz="1200" dirty="0">
              <a:solidFill>
                <a:schemeClr val="bg1"/>
              </a:solidFill>
              <a:latin typeface="Calibri" pitchFamily="34" charset="0"/>
            </a:endParaRPr>
          </a:p>
        </p:txBody>
      </p:sp>
      <p:sp>
        <p:nvSpPr>
          <p:cNvPr id="2" name="Title 1"/>
          <p:cNvSpPr>
            <a:spLocks noGrp="1"/>
          </p:cNvSpPr>
          <p:nvPr>
            <p:ph type="title"/>
          </p:nvPr>
        </p:nvSpPr>
        <p:spPr>
          <a:xfrm>
            <a:off x="457200" y="-76200"/>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69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Intropages">
    <p:spTree>
      <p:nvGrpSpPr>
        <p:cNvPr id="1" name=""/>
        <p:cNvGrpSpPr/>
        <p:nvPr/>
      </p:nvGrpSpPr>
      <p:grpSpPr>
        <a:xfrm>
          <a:off x="0" y="0"/>
          <a:ext cx="0" cy="0"/>
          <a:chOff x="0" y="0"/>
          <a:chExt cx="0" cy="0"/>
        </a:xfrm>
      </p:grpSpPr>
      <p:pic>
        <p:nvPicPr>
          <p:cNvPr id="3" name="Picture 9" descr="template3.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533400" y="1143000"/>
            <a:ext cx="8229600" cy="1143000"/>
          </a:xfrm>
          <a:prstGeom prst="rect">
            <a:avLst/>
          </a:prstGeom>
        </p:spPr>
        <p:txBody>
          <a:bodyPr/>
          <a:lstStyle>
            <a:lvl1pPr>
              <a:defRPr>
                <a:solidFill>
                  <a:srgbClr val="2864CC"/>
                </a:solidFill>
              </a:defRPr>
            </a:lvl1pPr>
          </a:lstStyle>
          <a:p>
            <a:r>
              <a:rPr lang="en-US" dirty="0"/>
              <a:t>Click to edit Master title style</a:t>
            </a:r>
          </a:p>
        </p:txBody>
      </p:sp>
      <p:sp>
        <p:nvSpPr>
          <p:cNvPr id="5" name="Footer Placeholder 4"/>
          <p:cNvSpPr>
            <a:spLocks noGrp="1"/>
          </p:cNvSpPr>
          <p:nvPr>
            <p:ph type="ftr" sz="quarter" idx="10"/>
          </p:nvPr>
        </p:nvSpPr>
        <p:spPr>
          <a:xfrm>
            <a:off x="3124200" y="6248400"/>
            <a:ext cx="2895600" cy="365125"/>
          </a:xfrm>
          <a:ln>
            <a:solidFill>
              <a:schemeClr val="accent1"/>
            </a:solidFill>
          </a:ln>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91312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686800" y="457200"/>
            <a:ext cx="457200" cy="365125"/>
          </a:xfrm>
        </p:spPr>
        <p:txBody>
          <a:bodyPr/>
          <a:lstStyle>
            <a:lvl1pPr>
              <a:defRPr>
                <a:solidFill>
                  <a:schemeClr val="bg1"/>
                </a:solidFill>
              </a:defRPr>
            </a:lvl1pPr>
          </a:lstStyle>
          <a:p>
            <a:pPr>
              <a:defRPr/>
            </a:pPr>
            <a:fld id="{B004CFE8-D621-450B-A1AE-137B8B87494B}" type="slidenum">
              <a:rPr lang="en-US"/>
              <a:pPr>
                <a:defRPr/>
              </a:pPr>
              <a:t>‹#›</a:t>
            </a:fld>
            <a:endParaRPr lang="en-US" dirty="0"/>
          </a:p>
        </p:txBody>
      </p:sp>
    </p:spTree>
    <p:extLst>
      <p:ext uri="{BB962C8B-B14F-4D97-AF65-F5344CB8AC3E}">
        <p14:creationId xmlns:p14="http://schemas.microsoft.com/office/powerpoint/2010/main" val="68652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6.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defTabSz="914400" fontAlgn="base">
              <a:spcBef>
                <a:spcPct val="0"/>
              </a:spcBef>
              <a:spcAft>
                <a:spcPct val="0"/>
              </a:spcAft>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defTabSz="914400"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defTabSz="914400" fontAlgn="base">
              <a:spcBef>
                <a:spcPct val="0"/>
              </a:spcBef>
              <a:spcAft>
                <a:spcPct val="0"/>
              </a:spcAft>
              <a:defRPr/>
            </a:pPr>
            <a:fld id="{77A49C4E-DF13-4AA6-82C5-E267FD7DDFCA}" type="slidenum">
              <a:rPr lang="en-US" altLang="en-US">
                <a:cs typeface="Arial" charset="0"/>
              </a:rPr>
              <a:pPr defTabSz="914400" fontAlgn="base">
                <a:spcBef>
                  <a:spcPct val="0"/>
                </a:spcBef>
                <a:spcAft>
                  <a:spcPct val="0"/>
                </a:spcAft>
                <a:defRPr/>
              </a:pPr>
              <a:t>‹#›</a:t>
            </a:fld>
            <a:endParaRPr lang="en-US" altLang="en-US" dirty="0">
              <a:cs typeface="Arial" charset="0"/>
            </a:endParaRPr>
          </a:p>
        </p:txBody>
      </p:sp>
      <p:pic>
        <p:nvPicPr>
          <p:cNvPr id="1029" name="Picture 6" descr="background.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8716982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706" r:id="rId4"/>
    <p:sldLayoutId id="2147483667" r:id="rId5"/>
    <p:sldLayoutId id="2147483707" r:id="rId6"/>
    <p:sldLayoutId id="2147483710" r:id="rId7"/>
    <p:sldLayoutId id="2147483719" r:id="rId8"/>
    <p:sldLayoutId id="2147483720" r:id="rId9"/>
    <p:sldLayoutId id="2147483723" r:id="rId10"/>
    <p:sldLayoutId id="2147483725" r:id="rId11"/>
  </p:sldLayoutIdLst>
  <p:hf hdr="0" ftr="0" dt="0"/>
  <p:txStyles>
    <p:titleStyle>
      <a:lvl1pPr algn="l" rtl="0" eaLnBrk="0" fontAlgn="base" hangingPunct="0">
        <a:spcBef>
          <a:spcPct val="0"/>
        </a:spcBef>
        <a:spcAft>
          <a:spcPct val="0"/>
        </a:spcAft>
        <a:defRPr sz="4400" kern="1200">
          <a:solidFill>
            <a:schemeClr val="bg1"/>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4400">
          <a:solidFill>
            <a:schemeClr val="bg1"/>
          </a:solidFill>
          <a:latin typeface="Tahoma" pitchFamily="34" charset="0"/>
          <a:cs typeface="Tahoma" pitchFamily="34" charset="0"/>
        </a:defRPr>
      </a:lvl2pPr>
      <a:lvl3pPr algn="l" rtl="0" eaLnBrk="0" fontAlgn="base" hangingPunct="0">
        <a:spcBef>
          <a:spcPct val="0"/>
        </a:spcBef>
        <a:spcAft>
          <a:spcPct val="0"/>
        </a:spcAft>
        <a:defRPr sz="4400">
          <a:solidFill>
            <a:schemeClr val="bg1"/>
          </a:solidFill>
          <a:latin typeface="Tahoma" pitchFamily="34" charset="0"/>
          <a:cs typeface="Tahoma" pitchFamily="34" charset="0"/>
        </a:defRPr>
      </a:lvl3pPr>
      <a:lvl4pPr algn="l" rtl="0" eaLnBrk="0" fontAlgn="base" hangingPunct="0">
        <a:spcBef>
          <a:spcPct val="0"/>
        </a:spcBef>
        <a:spcAft>
          <a:spcPct val="0"/>
        </a:spcAft>
        <a:defRPr sz="4400">
          <a:solidFill>
            <a:schemeClr val="bg1"/>
          </a:solidFill>
          <a:latin typeface="Tahoma" pitchFamily="34" charset="0"/>
          <a:cs typeface="Tahoma" pitchFamily="34" charset="0"/>
        </a:defRPr>
      </a:lvl4pPr>
      <a:lvl5pPr algn="l" rtl="0" eaLnBrk="0" fontAlgn="base" hangingPunct="0">
        <a:spcBef>
          <a:spcPct val="0"/>
        </a:spcBef>
        <a:spcAft>
          <a:spcPct val="0"/>
        </a:spcAft>
        <a:defRPr sz="4400">
          <a:solidFill>
            <a:schemeClr val="bg1"/>
          </a:solidFill>
          <a:latin typeface="Tahoma" pitchFamily="34" charset="0"/>
          <a:cs typeface="Tahoma" pitchFamily="34" charset="0"/>
        </a:defRPr>
      </a:lvl5pPr>
      <a:lvl6pPr marL="457200" algn="l" rtl="0" fontAlgn="base">
        <a:spcBef>
          <a:spcPct val="0"/>
        </a:spcBef>
        <a:spcAft>
          <a:spcPct val="0"/>
        </a:spcAft>
        <a:defRPr sz="4400">
          <a:solidFill>
            <a:schemeClr val="bg1"/>
          </a:solidFill>
          <a:latin typeface="Tahoma" pitchFamily="34" charset="0"/>
          <a:cs typeface="Tahoma" pitchFamily="34" charset="0"/>
        </a:defRPr>
      </a:lvl6pPr>
      <a:lvl7pPr marL="914400" algn="l" rtl="0" fontAlgn="base">
        <a:spcBef>
          <a:spcPct val="0"/>
        </a:spcBef>
        <a:spcAft>
          <a:spcPct val="0"/>
        </a:spcAft>
        <a:defRPr sz="4400">
          <a:solidFill>
            <a:schemeClr val="bg1"/>
          </a:solidFill>
          <a:latin typeface="Tahoma" pitchFamily="34" charset="0"/>
          <a:cs typeface="Tahoma" pitchFamily="34" charset="0"/>
        </a:defRPr>
      </a:lvl7pPr>
      <a:lvl8pPr marL="1371600" algn="l" rtl="0" fontAlgn="base">
        <a:spcBef>
          <a:spcPct val="0"/>
        </a:spcBef>
        <a:spcAft>
          <a:spcPct val="0"/>
        </a:spcAft>
        <a:defRPr sz="4400">
          <a:solidFill>
            <a:schemeClr val="bg1"/>
          </a:solidFill>
          <a:latin typeface="Tahoma" pitchFamily="34" charset="0"/>
          <a:cs typeface="Tahoma" pitchFamily="34" charset="0"/>
        </a:defRPr>
      </a:lvl8pPr>
      <a:lvl9pPr marL="1828800" algn="l" rtl="0" fontAlgn="base">
        <a:spcBef>
          <a:spcPct val="0"/>
        </a:spcBef>
        <a:spcAft>
          <a:spcPct val="0"/>
        </a:spcAft>
        <a:defRPr sz="4400">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defTabSz="914400" fontAlgn="base">
              <a:spcBef>
                <a:spcPct val="0"/>
              </a:spcBef>
              <a:spcAft>
                <a:spcPct val="0"/>
              </a:spcAft>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defTabSz="914400"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defTabSz="914400" fontAlgn="base">
              <a:spcBef>
                <a:spcPct val="0"/>
              </a:spcBef>
              <a:spcAft>
                <a:spcPct val="0"/>
              </a:spcAft>
              <a:defRPr/>
            </a:pPr>
            <a:fld id="{77A49C4E-DF13-4AA6-82C5-E267FD7DDFCA}" type="slidenum">
              <a:rPr lang="en-US" altLang="en-US">
                <a:cs typeface="Arial" charset="0"/>
              </a:rPr>
              <a:pPr defTabSz="914400" fontAlgn="base">
                <a:spcBef>
                  <a:spcPct val="0"/>
                </a:spcBef>
                <a:spcAft>
                  <a:spcPct val="0"/>
                </a:spcAft>
                <a:defRPr/>
              </a:pPr>
              <a:t>‹#›</a:t>
            </a:fld>
            <a:endParaRPr lang="en-US" altLang="en-US" dirty="0">
              <a:cs typeface="Arial" charset="0"/>
            </a:endParaRPr>
          </a:p>
        </p:txBody>
      </p:sp>
      <p:pic>
        <p:nvPicPr>
          <p:cNvPr id="1029" name="Picture 6" descr="background.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8328891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l" rtl="0" eaLnBrk="0" fontAlgn="base" hangingPunct="0">
        <a:spcBef>
          <a:spcPct val="0"/>
        </a:spcBef>
        <a:spcAft>
          <a:spcPct val="0"/>
        </a:spcAft>
        <a:defRPr sz="4400" kern="1200">
          <a:solidFill>
            <a:schemeClr val="bg1"/>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4400">
          <a:solidFill>
            <a:schemeClr val="bg1"/>
          </a:solidFill>
          <a:latin typeface="Tahoma" pitchFamily="34" charset="0"/>
          <a:cs typeface="Tahoma" pitchFamily="34" charset="0"/>
        </a:defRPr>
      </a:lvl2pPr>
      <a:lvl3pPr algn="l" rtl="0" eaLnBrk="0" fontAlgn="base" hangingPunct="0">
        <a:spcBef>
          <a:spcPct val="0"/>
        </a:spcBef>
        <a:spcAft>
          <a:spcPct val="0"/>
        </a:spcAft>
        <a:defRPr sz="4400">
          <a:solidFill>
            <a:schemeClr val="bg1"/>
          </a:solidFill>
          <a:latin typeface="Tahoma" pitchFamily="34" charset="0"/>
          <a:cs typeface="Tahoma" pitchFamily="34" charset="0"/>
        </a:defRPr>
      </a:lvl3pPr>
      <a:lvl4pPr algn="l" rtl="0" eaLnBrk="0" fontAlgn="base" hangingPunct="0">
        <a:spcBef>
          <a:spcPct val="0"/>
        </a:spcBef>
        <a:spcAft>
          <a:spcPct val="0"/>
        </a:spcAft>
        <a:defRPr sz="4400">
          <a:solidFill>
            <a:schemeClr val="bg1"/>
          </a:solidFill>
          <a:latin typeface="Tahoma" pitchFamily="34" charset="0"/>
          <a:cs typeface="Tahoma" pitchFamily="34" charset="0"/>
        </a:defRPr>
      </a:lvl4pPr>
      <a:lvl5pPr algn="l" rtl="0" eaLnBrk="0" fontAlgn="base" hangingPunct="0">
        <a:spcBef>
          <a:spcPct val="0"/>
        </a:spcBef>
        <a:spcAft>
          <a:spcPct val="0"/>
        </a:spcAft>
        <a:defRPr sz="4400">
          <a:solidFill>
            <a:schemeClr val="bg1"/>
          </a:solidFill>
          <a:latin typeface="Tahoma" pitchFamily="34" charset="0"/>
          <a:cs typeface="Tahoma" pitchFamily="34" charset="0"/>
        </a:defRPr>
      </a:lvl5pPr>
      <a:lvl6pPr marL="457200" algn="l" rtl="0" fontAlgn="base">
        <a:spcBef>
          <a:spcPct val="0"/>
        </a:spcBef>
        <a:spcAft>
          <a:spcPct val="0"/>
        </a:spcAft>
        <a:defRPr sz="4400">
          <a:solidFill>
            <a:schemeClr val="bg1"/>
          </a:solidFill>
          <a:latin typeface="Tahoma" pitchFamily="34" charset="0"/>
          <a:cs typeface="Tahoma" pitchFamily="34" charset="0"/>
        </a:defRPr>
      </a:lvl6pPr>
      <a:lvl7pPr marL="914400" algn="l" rtl="0" fontAlgn="base">
        <a:spcBef>
          <a:spcPct val="0"/>
        </a:spcBef>
        <a:spcAft>
          <a:spcPct val="0"/>
        </a:spcAft>
        <a:defRPr sz="4400">
          <a:solidFill>
            <a:schemeClr val="bg1"/>
          </a:solidFill>
          <a:latin typeface="Tahoma" pitchFamily="34" charset="0"/>
          <a:cs typeface="Tahoma" pitchFamily="34" charset="0"/>
        </a:defRPr>
      </a:lvl7pPr>
      <a:lvl8pPr marL="1371600" algn="l" rtl="0" fontAlgn="base">
        <a:spcBef>
          <a:spcPct val="0"/>
        </a:spcBef>
        <a:spcAft>
          <a:spcPct val="0"/>
        </a:spcAft>
        <a:defRPr sz="4400">
          <a:solidFill>
            <a:schemeClr val="bg1"/>
          </a:solidFill>
          <a:latin typeface="Tahoma" pitchFamily="34" charset="0"/>
          <a:cs typeface="Tahoma" pitchFamily="34" charset="0"/>
        </a:defRPr>
      </a:lvl8pPr>
      <a:lvl9pPr marL="1828800" algn="l" rtl="0" fontAlgn="base">
        <a:spcBef>
          <a:spcPct val="0"/>
        </a:spcBef>
        <a:spcAft>
          <a:spcPct val="0"/>
        </a:spcAft>
        <a:defRPr sz="4400">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defTabSz="914400" fontAlgn="base">
              <a:spcBef>
                <a:spcPct val="0"/>
              </a:spcBef>
              <a:spcAft>
                <a:spcPct val="0"/>
              </a:spcAft>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defTabSz="914400"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defTabSz="914400" fontAlgn="base">
              <a:spcBef>
                <a:spcPct val="0"/>
              </a:spcBef>
              <a:spcAft>
                <a:spcPct val="0"/>
              </a:spcAft>
              <a:defRPr/>
            </a:pPr>
            <a:fld id="{77A49C4E-DF13-4AA6-82C5-E267FD7DDFCA}" type="slidenum">
              <a:rPr lang="en-US" altLang="en-US">
                <a:cs typeface="Arial" charset="0"/>
              </a:rPr>
              <a:pPr defTabSz="914400" fontAlgn="base">
                <a:spcBef>
                  <a:spcPct val="0"/>
                </a:spcBef>
                <a:spcAft>
                  <a:spcPct val="0"/>
                </a:spcAft>
                <a:defRPr/>
              </a:pPr>
              <a:t>‹#›</a:t>
            </a:fld>
            <a:endParaRPr lang="en-US" altLang="en-US" dirty="0">
              <a:cs typeface="Arial" charset="0"/>
            </a:endParaRPr>
          </a:p>
        </p:txBody>
      </p:sp>
      <p:pic>
        <p:nvPicPr>
          <p:cNvPr id="1029" name="Picture 6" descr="background.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0700539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rtl="0" eaLnBrk="0" fontAlgn="base" hangingPunct="0">
        <a:spcBef>
          <a:spcPct val="0"/>
        </a:spcBef>
        <a:spcAft>
          <a:spcPct val="0"/>
        </a:spcAft>
        <a:defRPr sz="4400" kern="1200">
          <a:solidFill>
            <a:schemeClr val="bg1"/>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4400">
          <a:solidFill>
            <a:schemeClr val="bg1"/>
          </a:solidFill>
          <a:latin typeface="Tahoma" pitchFamily="34" charset="0"/>
          <a:cs typeface="Tahoma" pitchFamily="34" charset="0"/>
        </a:defRPr>
      </a:lvl2pPr>
      <a:lvl3pPr algn="l" rtl="0" eaLnBrk="0" fontAlgn="base" hangingPunct="0">
        <a:spcBef>
          <a:spcPct val="0"/>
        </a:spcBef>
        <a:spcAft>
          <a:spcPct val="0"/>
        </a:spcAft>
        <a:defRPr sz="4400">
          <a:solidFill>
            <a:schemeClr val="bg1"/>
          </a:solidFill>
          <a:latin typeface="Tahoma" pitchFamily="34" charset="0"/>
          <a:cs typeface="Tahoma" pitchFamily="34" charset="0"/>
        </a:defRPr>
      </a:lvl3pPr>
      <a:lvl4pPr algn="l" rtl="0" eaLnBrk="0" fontAlgn="base" hangingPunct="0">
        <a:spcBef>
          <a:spcPct val="0"/>
        </a:spcBef>
        <a:spcAft>
          <a:spcPct val="0"/>
        </a:spcAft>
        <a:defRPr sz="4400">
          <a:solidFill>
            <a:schemeClr val="bg1"/>
          </a:solidFill>
          <a:latin typeface="Tahoma" pitchFamily="34" charset="0"/>
          <a:cs typeface="Tahoma" pitchFamily="34" charset="0"/>
        </a:defRPr>
      </a:lvl4pPr>
      <a:lvl5pPr algn="l" rtl="0" eaLnBrk="0" fontAlgn="base" hangingPunct="0">
        <a:spcBef>
          <a:spcPct val="0"/>
        </a:spcBef>
        <a:spcAft>
          <a:spcPct val="0"/>
        </a:spcAft>
        <a:defRPr sz="4400">
          <a:solidFill>
            <a:schemeClr val="bg1"/>
          </a:solidFill>
          <a:latin typeface="Tahoma" pitchFamily="34" charset="0"/>
          <a:cs typeface="Tahoma" pitchFamily="34" charset="0"/>
        </a:defRPr>
      </a:lvl5pPr>
      <a:lvl6pPr marL="457200" algn="l" rtl="0" fontAlgn="base">
        <a:spcBef>
          <a:spcPct val="0"/>
        </a:spcBef>
        <a:spcAft>
          <a:spcPct val="0"/>
        </a:spcAft>
        <a:defRPr sz="4400">
          <a:solidFill>
            <a:schemeClr val="bg1"/>
          </a:solidFill>
          <a:latin typeface="Tahoma" pitchFamily="34" charset="0"/>
          <a:cs typeface="Tahoma" pitchFamily="34" charset="0"/>
        </a:defRPr>
      </a:lvl6pPr>
      <a:lvl7pPr marL="914400" algn="l" rtl="0" fontAlgn="base">
        <a:spcBef>
          <a:spcPct val="0"/>
        </a:spcBef>
        <a:spcAft>
          <a:spcPct val="0"/>
        </a:spcAft>
        <a:defRPr sz="4400">
          <a:solidFill>
            <a:schemeClr val="bg1"/>
          </a:solidFill>
          <a:latin typeface="Tahoma" pitchFamily="34" charset="0"/>
          <a:cs typeface="Tahoma" pitchFamily="34" charset="0"/>
        </a:defRPr>
      </a:lvl7pPr>
      <a:lvl8pPr marL="1371600" algn="l" rtl="0" fontAlgn="base">
        <a:spcBef>
          <a:spcPct val="0"/>
        </a:spcBef>
        <a:spcAft>
          <a:spcPct val="0"/>
        </a:spcAft>
        <a:defRPr sz="4400">
          <a:solidFill>
            <a:schemeClr val="bg1"/>
          </a:solidFill>
          <a:latin typeface="Tahoma" pitchFamily="34" charset="0"/>
          <a:cs typeface="Tahoma" pitchFamily="34" charset="0"/>
        </a:defRPr>
      </a:lvl8pPr>
      <a:lvl9pPr marL="1828800" algn="l" rtl="0" fontAlgn="base">
        <a:spcBef>
          <a:spcPct val="0"/>
        </a:spcBef>
        <a:spcAft>
          <a:spcPct val="0"/>
        </a:spcAft>
        <a:defRPr sz="4400">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90603-A581-444D-8C2F-22D2D5274736}" type="slidenum">
              <a:rPr lang="en-US" smtClean="0"/>
              <a:pPr/>
              <a:t>‹#›</a:t>
            </a:fld>
            <a:endParaRPr lang="en-US" dirty="0"/>
          </a:p>
        </p:txBody>
      </p:sp>
    </p:spTree>
    <p:extLst>
      <p:ext uri="{BB962C8B-B14F-4D97-AF65-F5344CB8AC3E}">
        <p14:creationId xmlns:p14="http://schemas.microsoft.com/office/powerpoint/2010/main" val="44651676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defTabSz="914400" fontAlgn="base">
              <a:spcBef>
                <a:spcPct val="0"/>
              </a:spcBef>
              <a:spcAft>
                <a:spcPct val="0"/>
              </a:spcAft>
              <a:defRPr/>
            </a:pPr>
            <a:fld id="{B39E8CBE-ACD5-4B38-B8D9-F55E6E3357BC}" type="datetimeFigureOut">
              <a:rPr lang="en-US" smtClean="0">
                <a:solidFill>
                  <a:prstClr val="black">
                    <a:tint val="75000"/>
                  </a:prstClr>
                </a:solidFill>
              </a:rPr>
              <a:pPr defTabSz="914400" fontAlgn="base">
                <a:spcBef>
                  <a:spcPct val="0"/>
                </a:spcBef>
                <a:spcAft>
                  <a:spcPct val="0"/>
                </a:spcAft>
                <a:defRPr/>
              </a:pPr>
              <a:t>12/1/2023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defTabSz="914400"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defRPr>
            </a:lvl1pPr>
          </a:lstStyle>
          <a:p>
            <a:pPr defTabSz="914400" fontAlgn="base">
              <a:spcBef>
                <a:spcPct val="0"/>
              </a:spcBef>
              <a:spcAft>
                <a:spcPct val="0"/>
              </a:spcAft>
            </a:pPr>
            <a:fld id="{A2CB87C6-DD93-4ABC-84A8-9A92E0C62B50}" type="slidenum">
              <a:rPr lang="en-US" altLang="en-US" smtClean="0">
                <a:cs typeface="Arial" pitchFamily="34" charset="0"/>
              </a:rPr>
              <a:pPr defTabSz="914400" fontAlgn="base">
                <a:spcBef>
                  <a:spcPct val="0"/>
                </a:spcBef>
                <a:spcAft>
                  <a:spcPct val="0"/>
                </a:spcAft>
              </a:pPr>
              <a:t>‹#›</a:t>
            </a:fld>
            <a:endParaRPr lang="en-US" altLang="en-US" dirty="0">
              <a:cs typeface="Arial" pitchFamily="34" charset="0"/>
            </a:endParaRPr>
          </a:p>
        </p:txBody>
      </p:sp>
      <p:pic>
        <p:nvPicPr>
          <p:cNvPr id="1029" name="Picture 6" descr="background.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599898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Lst>
  <p:txStyles>
    <p:titleStyle>
      <a:lvl1pPr algn="l" rtl="0" eaLnBrk="0" fontAlgn="base" hangingPunct="0">
        <a:spcBef>
          <a:spcPct val="0"/>
        </a:spcBef>
        <a:spcAft>
          <a:spcPct val="0"/>
        </a:spcAft>
        <a:defRPr sz="4400" kern="1200">
          <a:solidFill>
            <a:schemeClr val="bg1"/>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4400">
          <a:solidFill>
            <a:schemeClr val="bg1"/>
          </a:solidFill>
          <a:latin typeface="Tahoma" pitchFamily="34" charset="0"/>
          <a:cs typeface="Tahoma" pitchFamily="34" charset="0"/>
        </a:defRPr>
      </a:lvl2pPr>
      <a:lvl3pPr algn="l" rtl="0" eaLnBrk="0" fontAlgn="base" hangingPunct="0">
        <a:spcBef>
          <a:spcPct val="0"/>
        </a:spcBef>
        <a:spcAft>
          <a:spcPct val="0"/>
        </a:spcAft>
        <a:defRPr sz="4400">
          <a:solidFill>
            <a:schemeClr val="bg1"/>
          </a:solidFill>
          <a:latin typeface="Tahoma" pitchFamily="34" charset="0"/>
          <a:cs typeface="Tahoma" pitchFamily="34" charset="0"/>
        </a:defRPr>
      </a:lvl3pPr>
      <a:lvl4pPr algn="l" rtl="0" eaLnBrk="0" fontAlgn="base" hangingPunct="0">
        <a:spcBef>
          <a:spcPct val="0"/>
        </a:spcBef>
        <a:spcAft>
          <a:spcPct val="0"/>
        </a:spcAft>
        <a:defRPr sz="4400">
          <a:solidFill>
            <a:schemeClr val="bg1"/>
          </a:solidFill>
          <a:latin typeface="Tahoma" pitchFamily="34" charset="0"/>
          <a:cs typeface="Tahoma" pitchFamily="34" charset="0"/>
        </a:defRPr>
      </a:lvl4pPr>
      <a:lvl5pPr algn="l" rtl="0" eaLnBrk="0" fontAlgn="base" hangingPunct="0">
        <a:spcBef>
          <a:spcPct val="0"/>
        </a:spcBef>
        <a:spcAft>
          <a:spcPct val="0"/>
        </a:spcAft>
        <a:defRPr sz="4400">
          <a:solidFill>
            <a:schemeClr val="bg1"/>
          </a:solidFill>
          <a:latin typeface="Tahoma" pitchFamily="34" charset="0"/>
          <a:cs typeface="Tahoma" pitchFamily="34" charset="0"/>
        </a:defRPr>
      </a:lvl5pPr>
      <a:lvl6pPr marL="457200" algn="l" rtl="0" fontAlgn="base">
        <a:spcBef>
          <a:spcPct val="0"/>
        </a:spcBef>
        <a:spcAft>
          <a:spcPct val="0"/>
        </a:spcAft>
        <a:defRPr sz="4400">
          <a:solidFill>
            <a:schemeClr val="bg1"/>
          </a:solidFill>
          <a:latin typeface="Tahoma" pitchFamily="34" charset="0"/>
          <a:cs typeface="Tahoma" pitchFamily="34" charset="0"/>
        </a:defRPr>
      </a:lvl6pPr>
      <a:lvl7pPr marL="914400" algn="l" rtl="0" fontAlgn="base">
        <a:spcBef>
          <a:spcPct val="0"/>
        </a:spcBef>
        <a:spcAft>
          <a:spcPct val="0"/>
        </a:spcAft>
        <a:defRPr sz="4400">
          <a:solidFill>
            <a:schemeClr val="bg1"/>
          </a:solidFill>
          <a:latin typeface="Tahoma" pitchFamily="34" charset="0"/>
          <a:cs typeface="Tahoma" pitchFamily="34" charset="0"/>
        </a:defRPr>
      </a:lvl7pPr>
      <a:lvl8pPr marL="1371600" algn="l" rtl="0" fontAlgn="base">
        <a:spcBef>
          <a:spcPct val="0"/>
        </a:spcBef>
        <a:spcAft>
          <a:spcPct val="0"/>
        </a:spcAft>
        <a:defRPr sz="4400">
          <a:solidFill>
            <a:schemeClr val="bg1"/>
          </a:solidFill>
          <a:latin typeface="Tahoma" pitchFamily="34" charset="0"/>
          <a:cs typeface="Tahoma" pitchFamily="34" charset="0"/>
        </a:defRPr>
      </a:lvl8pPr>
      <a:lvl9pPr marL="1828800" algn="l" rtl="0" fontAlgn="base">
        <a:spcBef>
          <a:spcPct val="0"/>
        </a:spcBef>
        <a:spcAft>
          <a:spcPct val="0"/>
        </a:spcAft>
        <a:defRPr sz="4400">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defTabSz="914400" fontAlgn="base">
              <a:spcBef>
                <a:spcPct val="0"/>
              </a:spcBef>
              <a:spcAft>
                <a:spcPct val="0"/>
              </a:spcAft>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defTabSz="914400" fontAlgn="base">
              <a:spcBef>
                <a:spcPct val="0"/>
              </a:spcBef>
              <a:spcAft>
                <a:spcPct val="0"/>
              </a:spcAft>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defTabSz="914400" fontAlgn="base">
              <a:spcBef>
                <a:spcPct val="0"/>
              </a:spcBef>
              <a:spcAft>
                <a:spcPct val="0"/>
              </a:spcAft>
              <a:defRPr/>
            </a:pPr>
            <a:fld id="{77A49C4E-DF13-4AA6-82C5-E267FD7DDFCA}" type="slidenum">
              <a:rPr lang="en-US" altLang="en-US">
                <a:cs typeface="Arial" charset="0"/>
              </a:rPr>
              <a:pPr defTabSz="914400" fontAlgn="base">
                <a:spcBef>
                  <a:spcPct val="0"/>
                </a:spcBef>
                <a:spcAft>
                  <a:spcPct val="0"/>
                </a:spcAft>
                <a:defRPr/>
              </a:pPr>
              <a:t>‹#›</a:t>
            </a:fld>
            <a:endParaRPr lang="en-US" altLang="en-US" dirty="0">
              <a:cs typeface="Arial" charset="0"/>
            </a:endParaRPr>
          </a:p>
        </p:txBody>
      </p:sp>
      <p:pic>
        <p:nvPicPr>
          <p:cNvPr id="1029" name="Picture 6" descr="background.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070600"/>
            <a:ext cx="1219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07161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l" rtl="0" eaLnBrk="0" fontAlgn="base" hangingPunct="0">
        <a:spcBef>
          <a:spcPct val="0"/>
        </a:spcBef>
        <a:spcAft>
          <a:spcPct val="0"/>
        </a:spcAft>
        <a:defRPr sz="4400" kern="1200">
          <a:solidFill>
            <a:schemeClr val="bg1"/>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4400">
          <a:solidFill>
            <a:schemeClr val="bg1"/>
          </a:solidFill>
          <a:latin typeface="Tahoma" pitchFamily="34" charset="0"/>
          <a:cs typeface="Tahoma" pitchFamily="34" charset="0"/>
        </a:defRPr>
      </a:lvl2pPr>
      <a:lvl3pPr algn="l" rtl="0" eaLnBrk="0" fontAlgn="base" hangingPunct="0">
        <a:spcBef>
          <a:spcPct val="0"/>
        </a:spcBef>
        <a:spcAft>
          <a:spcPct val="0"/>
        </a:spcAft>
        <a:defRPr sz="4400">
          <a:solidFill>
            <a:schemeClr val="bg1"/>
          </a:solidFill>
          <a:latin typeface="Tahoma" pitchFamily="34" charset="0"/>
          <a:cs typeface="Tahoma" pitchFamily="34" charset="0"/>
        </a:defRPr>
      </a:lvl3pPr>
      <a:lvl4pPr algn="l" rtl="0" eaLnBrk="0" fontAlgn="base" hangingPunct="0">
        <a:spcBef>
          <a:spcPct val="0"/>
        </a:spcBef>
        <a:spcAft>
          <a:spcPct val="0"/>
        </a:spcAft>
        <a:defRPr sz="4400">
          <a:solidFill>
            <a:schemeClr val="bg1"/>
          </a:solidFill>
          <a:latin typeface="Tahoma" pitchFamily="34" charset="0"/>
          <a:cs typeface="Tahoma" pitchFamily="34" charset="0"/>
        </a:defRPr>
      </a:lvl4pPr>
      <a:lvl5pPr algn="l" rtl="0" eaLnBrk="0" fontAlgn="base" hangingPunct="0">
        <a:spcBef>
          <a:spcPct val="0"/>
        </a:spcBef>
        <a:spcAft>
          <a:spcPct val="0"/>
        </a:spcAft>
        <a:defRPr sz="4400">
          <a:solidFill>
            <a:schemeClr val="bg1"/>
          </a:solidFill>
          <a:latin typeface="Tahoma" pitchFamily="34" charset="0"/>
          <a:cs typeface="Tahoma" pitchFamily="34" charset="0"/>
        </a:defRPr>
      </a:lvl5pPr>
      <a:lvl6pPr marL="457200" algn="l" rtl="0" fontAlgn="base">
        <a:spcBef>
          <a:spcPct val="0"/>
        </a:spcBef>
        <a:spcAft>
          <a:spcPct val="0"/>
        </a:spcAft>
        <a:defRPr sz="4400">
          <a:solidFill>
            <a:schemeClr val="bg1"/>
          </a:solidFill>
          <a:latin typeface="Tahoma" pitchFamily="34" charset="0"/>
          <a:cs typeface="Tahoma" pitchFamily="34" charset="0"/>
        </a:defRPr>
      </a:lvl6pPr>
      <a:lvl7pPr marL="914400" algn="l" rtl="0" fontAlgn="base">
        <a:spcBef>
          <a:spcPct val="0"/>
        </a:spcBef>
        <a:spcAft>
          <a:spcPct val="0"/>
        </a:spcAft>
        <a:defRPr sz="4400">
          <a:solidFill>
            <a:schemeClr val="bg1"/>
          </a:solidFill>
          <a:latin typeface="Tahoma" pitchFamily="34" charset="0"/>
          <a:cs typeface="Tahoma" pitchFamily="34" charset="0"/>
        </a:defRPr>
      </a:lvl7pPr>
      <a:lvl8pPr marL="1371600" algn="l" rtl="0" fontAlgn="base">
        <a:spcBef>
          <a:spcPct val="0"/>
        </a:spcBef>
        <a:spcAft>
          <a:spcPct val="0"/>
        </a:spcAft>
        <a:defRPr sz="4400">
          <a:solidFill>
            <a:schemeClr val="bg1"/>
          </a:solidFill>
          <a:latin typeface="Tahoma" pitchFamily="34" charset="0"/>
          <a:cs typeface="Tahoma" pitchFamily="34" charset="0"/>
        </a:defRPr>
      </a:lvl8pPr>
      <a:lvl9pPr marL="1828800" algn="l" rtl="0" fontAlgn="base">
        <a:spcBef>
          <a:spcPct val="0"/>
        </a:spcBef>
        <a:spcAft>
          <a:spcPct val="0"/>
        </a:spcAft>
        <a:defRPr sz="4400">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png"/><Relationship Id="rId7" Type="http://schemas.openxmlformats.org/officeDocument/2006/relationships/diagramColors" Target="../diagrams/colors2.xml"/><Relationship Id="rId12"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QuickStyle" Target="../diagrams/quickStyle2.xml"/><Relationship Id="rId11" Type="http://schemas.openxmlformats.org/officeDocument/2006/relationships/image" Target="../media/image29.gif"/><Relationship Id="rId5" Type="http://schemas.openxmlformats.org/officeDocument/2006/relationships/diagramLayout" Target="../diagrams/layout2.xml"/><Relationship Id="rId10" Type="http://schemas.openxmlformats.org/officeDocument/2006/relationships/image" Target="../media/image28.png"/><Relationship Id="rId4" Type="http://schemas.openxmlformats.org/officeDocument/2006/relationships/diagramData" Target="../diagrams/data2.xml"/><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0.jpeg"/><Relationship Id="rId7" Type="http://schemas.openxmlformats.org/officeDocument/2006/relationships/diagramColors" Target="../diagrams/colors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0.jp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9.jpeg"/><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61.sv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txBox="1">
            <a:spLocks noChangeArrowheads="1"/>
          </p:cNvSpPr>
          <p:nvPr/>
        </p:nvSpPr>
        <p:spPr bwMode="auto">
          <a:xfrm>
            <a:off x="6714067" y="5821680"/>
            <a:ext cx="2286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defTabSz="914400" fontAlgn="base">
              <a:lnSpc>
                <a:spcPct val="80000"/>
              </a:lnSpc>
              <a:spcBef>
                <a:spcPct val="0"/>
              </a:spcBef>
              <a:spcAft>
                <a:spcPct val="0"/>
              </a:spcAft>
            </a:pPr>
            <a:r>
              <a:rPr lang="en-US" altLang="en-US" sz="1400" b="1" dirty="0">
                <a:solidFill>
                  <a:prstClr val="white"/>
                </a:solidFill>
                <a:latin typeface="Arial" charset="0"/>
                <a:cs typeface="Tahoma" pitchFamily="34" charset="0"/>
              </a:rPr>
              <a:t>Fourth Edition 2020</a:t>
            </a:r>
            <a:r>
              <a:rPr lang="en-US" altLang="en-US" sz="1400" b="1" dirty="0">
                <a:solidFill>
                  <a:prstClr val="white"/>
                </a:solidFill>
                <a:latin typeface="Georgia" pitchFamily="18" charset="0"/>
                <a:cs typeface="Tahoma" pitchFamily="34" charset="0"/>
              </a:rPr>
              <a:t> </a:t>
            </a:r>
          </a:p>
        </p:txBody>
      </p:sp>
      <p:sp>
        <p:nvSpPr>
          <p:cNvPr id="6147" name="Rectangle 2"/>
          <p:cNvSpPr txBox="1">
            <a:spLocks noChangeArrowheads="1"/>
          </p:cNvSpPr>
          <p:nvPr/>
        </p:nvSpPr>
        <p:spPr bwMode="auto">
          <a:xfrm>
            <a:off x="6248400" y="6096000"/>
            <a:ext cx="28956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defTabSz="914400" fontAlgn="base">
              <a:lnSpc>
                <a:spcPct val="70000"/>
              </a:lnSpc>
              <a:spcBef>
                <a:spcPct val="0"/>
              </a:spcBef>
              <a:spcAft>
                <a:spcPct val="0"/>
              </a:spcAft>
            </a:pPr>
            <a:r>
              <a:rPr lang="en-US" altLang="en-US" sz="1300" b="1" dirty="0">
                <a:solidFill>
                  <a:prstClr val="white"/>
                </a:solidFill>
                <a:latin typeface="Arial" charset="0"/>
                <a:cs typeface="Tahoma" pitchFamily="34" charset="0"/>
              </a:rPr>
              <a:t>www.smilesforlifeoralhealth.org</a:t>
            </a:r>
            <a:br>
              <a:rPr lang="en-US" altLang="en-US" sz="1300" b="1" dirty="0">
                <a:solidFill>
                  <a:prstClr val="white"/>
                </a:solidFill>
                <a:latin typeface="Arial" charset="0"/>
                <a:cs typeface="Tahoma" pitchFamily="34" charset="0"/>
              </a:rPr>
            </a:br>
            <a:endParaRPr lang="en-US" altLang="en-US" sz="1300" b="1" dirty="0">
              <a:solidFill>
                <a:prstClr val="white"/>
              </a:solidFill>
              <a:latin typeface="Georgia" pitchFamily="18" charset="0"/>
              <a:cs typeface="Tahoma" pitchFamily="34" charset="0"/>
            </a:endParaRPr>
          </a:p>
        </p:txBody>
      </p:sp>
      <p:sp>
        <p:nvSpPr>
          <p:cNvPr id="6148" name="Text Box 6"/>
          <p:cNvSpPr txBox="1">
            <a:spLocks noChangeArrowheads="1"/>
          </p:cNvSpPr>
          <p:nvPr/>
        </p:nvSpPr>
        <p:spPr bwMode="auto">
          <a:xfrm>
            <a:off x="3668713" y="6553200"/>
            <a:ext cx="174118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defTabSz="914400" fontAlgn="base">
              <a:spcBef>
                <a:spcPct val="0"/>
              </a:spcBef>
              <a:spcAft>
                <a:spcPct val="0"/>
              </a:spcAft>
            </a:pPr>
            <a:r>
              <a:rPr lang="en-US" altLang="en-US" sz="1100" dirty="0">
                <a:solidFill>
                  <a:srgbClr val="2864CC"/>
                </a:solidFill>
              </a:rPr>
              <a:t>Copyright STFM 2005-2023</a:t>
            </a:r>
          </a:p>
        </p:txBody>
      </p:sp>
      <p:sp>
        <p:nvSpPr>
          <p:cNvPr id="6149" name="Text Box 12"/>
          <p:cNvSpPr txBox="1">
            <a:spLocks noChangeArrowheads="1"/>
          </p:cNvSpPr>
          <p:nvPr/>
        </p:nvSpPr>
        <p:spPr bwMode="auto">
          <a:xfrm>
            <a:off x="0" y="5545138"/>
            <a:ext cx="2057400" cy="169862"/>
          </a:xfrm>
          <a:prstGeom prst="rect">
            <a:avLst/>
          </a:prstGeom>
          <a:solidFill>
            <a:srgbClr val="FFFFFF">
              <a:alpha val="5098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algn="r" defTabSz="914400" fontAlgn="base">
              <a:lnSpc>
                <a:spcPts val="600"/>
              </a:lnSpc>
              <a:spcBef>
                <a:spcPct val="0"/>
              </a:spcBef>
              <a:spcAft>
                <a:spcPct val="0"/>
              </a:spcAft>
            </a:pPr>
            <a:r>
              <a:rPr lang="en-US" altLang="en-US" sz="600" dirty="0">
                <a:solidFill>
                  <a:prstClr val="black"/>
                </a:solidFill>
                <a:latin typeface="Arial" charset="0"/>
              </a:rPr>
              <a:t>Image: Wojciech Gajda/Photos.com</a:t>
            </a:r>
            <a:endParaRPr lang="en-US" altLang="en-US" sz="600" dirty="0">
              <a:solidFill>
                <a:prstClr val="black"/>
              </a:solidFill>
            </a:endParaRPr>
          </a:p>
        </p:txBody>
      </p:sp>
      <p:sp>
        <p:nvSpPr>
          <p:cNvPr id="6150" name="Text Box 12"/>
          <p:cNvSpPr txBox="1">
            <a:spLocks noChangeArrowheads="1"/>
          </p:cNvSpPr>
          <p:nvPr/>
        </p:nvSpPr>
        <p:spPr bwMode="auto">
          <a:xfrm>
            <a:off x="2057400" y="5545138"/>
            <a:ext cx="1676400" cy="169862"/>
          </a:xfrm>
          <a:prstGeom prst="rect">
            <a:avLst/>
          </a:prstGeom>
          <a:solidFill>
            <a:srgbClr val="FFFFFF">
              <a:alpha val="5098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algn="r" defTabSz="914400" fontAlgn="base">
              <a:lnSpc>
                <a:spcPts val="600"/>
              </a:lnSpc>
              <a:spcBef>
                <a:spcPct val="0"/>
              </a:spcBef>
              <a:spcAft>
                <a:spcPct val="0"/>
              </a:spcAft>
            </a:pPr>
            <a:r>
              <a:rPr lang="en-US" altLang="en-US" sz="600" dirty="0">
                <a:solidFill>
                  <a:prstClr val="black"/>
                </a:solidFill>
                <a:latin typeface="Arial" charset="0"/>
              </a:rPr>
              <a:t>Image: Jupiterimages/Photos.com</a:t>
            </a:r>
            <a:endParaRPr lang="en-US" altLang="en-US" sz="600" dirty="0">
              <a:solidFill>
                <a:prstClr val="black"/>
              </a:solidFill>
            </a:endParaRPr>
          </a:p>
        </p:txBody>
      </p:sp>
      <p:sp>
        <p:nvSpPr>
          <p:cNvPr id="6151" name="Text Box 12"/>
          <p:cNvSpPr txBox="1">
            <a:spLocks noChangeArrowheads="1"/>
          </p:cNvSpPr>
          <p:nvPr/>
        </p:nvSpPr>
        <p:spPr bwMode="auto">
          <a:xfrm>
            <a:off x="3733800" y="5545138"/>
            <a:ext cx="3581400" cy="169862"/>
          </a:xfrm>
          <a:prstGeom prst="rect">
            <a:avLst/>
          </a:prstGeom>
          <a:solidFill>
            <a:srgbClr val="FFFFFF">
              <a:alpha val="5098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algn="r" defTabSz="914400" fontAlgn="base">
              <a:lnSpc>
                <a:spcPts val="600"/>
              </a:lnSpc>
              <a:spcBef>
                <a:spcPct val="0"/>
              </a:spcBef>
              <a:spcAft>
                <a:spcPct val="0"/>
              </a:spcAft>
            </a:pPr>
            <a:r>
              <a:rPr lang="en-US" altLang="en-US" sz="600" dirty="0">
                <a:solidFill>
                  <a:prstClr val="black"/>
                </a:solidFill>
                <a:latin typeface="Arial" charset="0"/>
              </a:rPr>
              <a:t>Image: Christoph Hähnel/Photos.com</a:t>
            </a:r>
            <a:endParaRPr lang="en-US" altLang="en-US" sz="600" dirty="0">
              <a:solidFill>
                <a:prstClr val="black"/>
              </a:solidFill>
            </a:endParaRPr>
          </a:p>
        </p:txBody>
      </p:sp>
      <p:sp>
        <p:nvSpPr>
          <p:cNvPr id="6152" name="Text Box 12"/>
          <p:cNvSpPr txBox="1">
            <a:spLocks noChangeArrowheads="1"/>
          </p:cNvSpPr>
          <p:nvPr/>
        </p:nvSpPr>
        <p:spPr bwMode="auto">
          <a:xfrm>
            <a:off x="7315200" y="5545138"/>
            <a:ext cx="1828800" cy="169862"/>
          </a:xfrm>
          <a:prstGeom prst="rect">
            <a:avLst/>
          </a:prstGeom>
          <a:solidFill>
            <a:srgbClr val="FFFFFF">
              <a:alpha val="5098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algn="r" defTabSz="914400" fontAlgn="base">
              <a:lnSpc>
                <a:spcPts val="600"/>
              </a:lnSpc>
              <a:spcBef>
                <a:spcPct val="0"/>
              </a:spcBef>
              <a:spcAft>
                <a:spcPct val="0"/>
              </a:spcAft>
            </a:pPr>
            <a:r>
              <a:rPr lang="en-US" altLang="en-US" sz="600" dirty="0">
                <a:solidFill>
                  <a:prstClr val="black"/>
                </a:solidFill>
                <a:latin typeface="Arial" charset="0"/>
              </a:rPr>
              <a:t>Image: Getty</a:t>
            </a:r>
            <a:endParaRPr lang="en-US" altLang="en-US" sz="600" dirty="0">
              <a:solidFill>
                <a:prstClr val="black"/>
              </a:solidFill>
            </a:endParaRPr>
          </a:p>
        </p:txBody>
      </p:sp>
      <p:sp>
        <p:nvSpPr>
          <p:cNvPr id="6153" name="Rectangle 2"/>
          <p:cNvSpPr txBox="1">
            <a:spLocks noChangeArrowheads="1"/>
          </p:cNvSpPr>
          <p:nvPr/>
        </p:nvSpPr>
        <p:spPr bwMode="auto">
          <a:xfrm>
            <a:off x="6248400" y="6286500"/>
            <a:ext cx="28194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defTabSz="914400" fontAlgn="base">
              <a:lnSpc>
                <a:spcPct val="80000"/>
              </a:lnSpc>
              <a:spcBef>
                <a:spcPct val="0"/>
              </a:spcBef>
              <a:spcAft>
                <a:spcPct val="0"/>
              </a:spcAft>
            </a:pPr>
            <a:r>
              <a:rPr lang="en-US" altLang="en-US" sz="1400" b="1" dirty="0">
                <a:solidFill>
                  <a:prstClr val="white"/>
                </a:solidFill>
                <a:latin typeface="Arial" charset="0"/>
                <a:cs typeface="Tahoma" pitchFamily="34" charset="0"/>
              </a:rPr>
              <a:t>Last Modified: September 2023</a:t>
            </a:r>
            <a:endParaRPr lang="en-US" altLang="en-US" sz="1400" b="1" dirty="0">
              <a:solidFill>
                <a:prstClr val="white"/>
              </a:solidFill>
              <a:latin typeface="Georgia" pitchFamily="18" charset="0"/>
              <a:cs typeface="Tahoma" pitchFamily="34" charset="0"/>
            </a:endParaRPr>
          </a:p>
        </p:txBody>
      </p:sp>
    </p:spTree>
    <p:extLst>
      <p:ext uri="{BB962C8B-B14F-4D97-AF65-F5344CB8AC3E}">
        <p14:creationId xmlns:p14="http://schemas.microsoft.com/office/powerpoint/2010/main" val="15364687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914400" fontAlgn="base">
              <a:spcBef>
                <a:spcPct val="0"/>
              </a:spcBef>
              <a:spcAft>
                <a:spcPct val="0"/>
              </a:spcAft>
              <a:defRPr/>
            </a:pPr>
            <a:fld id="{77A49C4E-DF13-4AA6-82C5-E267FD7DDFCA}" type="slidenum">
              <a:rPr lang="en-US" altLang="en-US" smtClean="0">
                <a:cs typeface="Arial" charset="0"/>
              </a:rPr>
              <a:pPr defTabSz="914400" fontAlgn="base">
                <a:spcBef>
                  <a:spcPct val="0"/>
                </a:spcBef>
                <a:spcAft>
                  <a:spcPct val="0"/>
                </a:spcAft>
                <a:defRPr/>
              </a:pPr>
              <a:t>10</a:t>
            </a:fld>
            <a:endParaRPr lang="en-US" altLang="en-US" dirty="0">
              <a:cs typeface="Arial" charset="0"/>
            </a:endParaRPr>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7367" t="27104" r="36515" b="21060"/>
          <a:stretch/>
        </p:blipFill>
        <p:spPr bwMode="auto">
          <a:xfrm>
            <a:off x="954741" y="562721"/>
            <a:ext cx="6979023" cy="43152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11"/>
          <p:cNvSpPr>
            <a:spLocks noChangeArrowheads="1"/>
          </p:cNvSpPr>
          <p:nvPr/>
        </p:nvSpPr>
        <p:spPr bwMode="auto">
          <a:xfrm>
            <a:off x="462418" y="4857452"/>
            <a:ext cx="8789158" cy="2000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eaLnBrk="1" hangingPunct="1"/>
            <a:r>
              <a:rPr lang="en-US" altLang="en-US" sz="2400" dirty="0">
                <a:solidFill>
                  <a:schemeClr val="tx1"/>
                </a:solidFill>
                <a:latin typeface="Arial" charset="0"/>
              </a:rPr>
              <a:t>When people are unemployed or don’t have insurance, where do they go? What do they do? People end up dying, and these are the most treatable, preventable diseases in the world.		</a:t>
            </a:r>
            <a:r>
              <a:rPr lang="en-US" altLang="en-US" sz="2000" dirty="0">
                <a:solidFill>
                  <a:schemeClr val="tx1"/>
                </a:solidFill>
                <a:latin typeface="Arial" charset="0"/>
              </a:rPr>
              <a:t>								- Dr. Irvin Silverstein</a:t>
            </a:r>
          </a:p>
          <a:p>
            <a:pPr algn="ctr" eaLnBrk="1" hangingPunct="1"/>
            <a:endParaRPr lang="en-US" altLang="en-US" sz="3200" dirty="0">
              <a:solidFill>
                <a:schemeClr val="tx1"/>
              </a:solidFill>
              <a:latin typeface="Arial"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921" t="9383" r="56382" b="86180"/>
          <a:stretch/>
        </p:blipFill>
        <p:spPr bwMode="auto">
          <a:xfrm>
            <a:off x="954741" y="-34097"/>
            <a:ext cx="6992470" cy="5968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0472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81429" y="0"/>
            <a:ext cx="9143999" cy="1143000"/>
          </a:xfrm>
          <a:prstGeom prst="rect">
            <a:avLst/>
          </a:prstGeom>
        </p:spPr>
        <p:txBody>
          <a:bodyPr/>
          <a:lstStyle/>
          <a:p>
            <a:pPr eaLnBrk="1" hangingPunct="1"/>
            <a:r>
              <a:rPr lang="en-US" altLang="en-US" dirty="0">
                <a:latin typeface="Tahoma" pitchFamily="34" charset="0"/>
                <a:cs typeface="Tahoma" pitchFamily="34" charset="0"/>
              </a:rPr>
              <a:t>Growing Population of Older Adults</a:t>
            </a:r>
          </a:p>
        </p:txBody>
      </p:sp>
      <p:graphicFrame>
        <p:nvGraphicFramePr>
          <p:cNvPr id="21507" name="Content Placeholder 8"/>
          <p:cNvGraphicFramePr>
            <a:graphicFrameLocks noGrp="1"/>
          </p:cNvGraphicFramePr>
          <p:nvPr>
            <p:ph idx="4294967295"/>
          </p:nvPr>
        </p:nvGraphicFramePr>
        <p:xfrm>
          <a:off x="700087" y="1506254"/>
          <a:ext cx="8048625" cy="4519612"/>
        </p:xfrm>
        <a:graphic>
          <a:graphicData uri="http://schemas.openxmlformats.org/presentationml/2006/ole">
            <mc:AlternateContent xmlns:mc="http://schemas.openxmlformats.org/markup-compatibility/2006">
              <mc:Choice xmlns:v="urn:schemas-microsoft-com:vml" Requires="v">
                <p:oleObj name="Worksheet" r:id="rId3" imgW="8124943" imgH="4562543" progId="Excel.Sheet.8">
                  <p:embed/>
                </p:oleObj>
              </mc:Choice>
              <mc:Fallback>
                <p:oleObj name="Worksheet" r:id="rId3" imgW="8124943" imgH="4562543" progId="Excel.Sheet.8">
                  <p:embed/>
                  <p:pic>
                    <p:nvPicPr>
                      <p:cNvPr id="21507" name="Content Placeholder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 y="1506254"/>
                        <a:ext cx="8048625" cy="451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1508" name="TextBox 1"/>
          <p:cNvSpPr txBox="1">
            <a:spLocks noChangeArrowheads="1"/>
          </p:cNvSpPr>
          <p:nvPr/>
        </p:nvSpPr>
        <p:spPr bwMode="auto">
          <a:xfrm>
            <a:off x="468075" y="922054"/>
            <a:ext cx="1473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600" dirty="0">
                <a:cs typeface="Arial" pitchFamily="34" charset="0"/>
              </a:rPr>
              <a:t>Population</a:t>
            </a:r>
            <a:br>
              <a:rPr lang="en-US" altLang="en-US" sz="1600" dirty="0">
                <a:cs typeface="Arial" pitchFamily="34" charset="0"/>
              </a:rPr>
            </a:br>
            <a:r>
              <a:rPr lang="en-US" altLang="en-US" sz="1600" dirty="0">
                <a:cs typeface="Arial" pitchFamily="34" charset="0"/>
              </a:rPr>
              <a:t>in thousands</a:t>
            </a:r>
          </a:p>
        </p:txBody>
      </p:sp>
      <p:sp>
        <p:nvSpPr>
          <p:cNvPr id="2" name="Rectangle 1"/>
          <p:cNvSpPr/>
          <p:nvPr/>
        </p:nvSpPr>
        <p:spPr>
          <a:xfrm>
            <a:off x="2438400" y="990600"/>
            <a:ext cx="4572000" cy="646113"/>
          </a:xfrm>
          <a:prstGeom prst="rect">
            <a:avLst/>
          </a:prstGeom>
        </p:spPr>
        <p:txBody>
          <a:bodyPr>
            <a:spAutoFit/>
          </a:bodyPr>
          <a:lstStyle/>
          <a:p>
            <a:pPr algn="ctr">
              <a:defRPr sz="1800" b="1" i="0" u="none" strike="noStrike" kern="1200" baseline="0">
                <a:solidFill>
                  <a:sysClr val="windowText" lastClr="000000"/>
                </a:solidFill>
                <a:latin typeface="+mn-lt"/>
                <a:ea typeface="+mn-ea"/>
                <a:cs typeface="+mn-cs"/>
              </a:defRPr>
            </a:pPr>
            <a:r>
              <a:rPr lang="en-US" b="1" dirty="0">
                <a:solidFill>
                  <a:sysClr val="windowText" lastClr="000000"/>
                </a:solidFill>
                <a:latin typeface="+mn-lt"/>
                <a:ea typeface="+mn-ea"/>
              </a:rPr>
              <a:t>Older Adults in U.S. Population </a:t>
            </a:r>
          </a:p>
          <a:p>
            <a:pPr algn="ctr">
              <a:defRPr sz="1800" b="1" i="0" u="none" strike="noStrike" kern="1200" baseline="0">
                <a:solidFill>
                  <a:sysClr val="windowText" lastClr="000000"/>
                </a:solidFill>
                <a:latin typeface="+mn-lt"/>
                <a:ea typeface="+mn-ea"/>
                <a:cs typeface="+mn-cs"/>
              </a:defRPr>
            </a:pPr>
            <a:r>
              <a:rPr lang="en-US" b="1" dirty="0">
                <a:solidFill>
                  <a:sysClr val="windowText" lastClr="000000"/>
                </a:solidFill>
                <a:latin typeface="+mn-lt"/>
                <a:ea typeface="+mn-ea"/>
              </a:rPr>
              <a:t>2015-2060</a:t>
            </a:r>
          </a:p>
        </p:txBody>
      </p:sp>
    </p:spTree>
    <p:extLst>
      <p:ext uri="{BB962C8B-B14F-4D97-AF65-F5344CB8AC3E}">
        <p14:creationId xmlns:p14="http://schemas.microsoft.com/office/powerpoint/2010/main" val="400261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59" y="102167"/>
            <a:ext cx="9667653" cy="914401"/>
          </a:xfrm>
        </p:spPr>
        <p:txBody>
          <a:bodyPr/>
          <a:lstStyle/>
          <a:p>
            <a:r>
              <a:rPr lang="en-US" sz="4000" dirty="0"/>
              <a:t> Dental Care </a:t>
            </a:r>
            <a:br>
              <a:rPr lang="en-US" sz="4000" dirty="0"/>
            </a:br>
            <a:endParaRPr lang="en-US" sz="4000" dirty="0"/>
          </a:p>
        </p:txBody>
      </p:sp>
      <p:sp>
        <p:nvSpPr>
          <p:cNvPr id="3" name="Slide Number Placeholder 2"/>
          <p:cNvSpPr>
            <a:spLocks noGrp="1"/>
          </p:cNvSpPr>
          <p:nvPr>
            <p:ph type="sldNum" sz="quarter" idx="12"/>
          </p:nvPr>
        </p:nvSpPr>
        <p:spPr/>
        <p:txBody>
          <a:bodyPr/>
          <a:lstStyle/>
          <a:p>
            <a:pPr defTabSz="914400" fontAlgn="base">
              <a:spcBef>
                <a:spcPct val="0"/>
              </a:spcBef>
              <a:spcAft>
                <a:spcPct val="0"/>
              </a:spcAft>
              <a:defRPr/>
            </a:pPr>
            <a:fld id="{77A49C4E-DF13-4AA6-82C5-E267FD7DDFCA}" type="slidenum">
              <a:rPr lang="en-US" altLang="en-US" smtClean="0">
                <a:cs typeface="Arial" charset="0"/>
              </a:rPr>
              <a:pPr defTabSz="914400" fontAlgn="base">
                <a:spcBef>
                  <a:spcPct val="0"/>
                </a:spcBef>
                <a:spcAft>
                  <a:spcPct val="0"/>
                </a:spcAft>
                <a:defRPr/>
              </a:pPr>
              <a:t>12</a:t>
            </a:fld>
            <a:endParaRPr lang="en-US" altLang="en-US" dirty="0">
              <a:cs typeface="Arial" charset="0"/>
            </a:endParaRPr>
          </a:p>
        </p:txBody>
      </p:sp>
      <p:sp>
        <p:nvSpPr>
          <p:cNvPr id="4" name="Content Placeholder 3"/>
          <p:cNvSpPr>
            <a:spLocks noGrp="1"/>
          </p:cNvSpPr>
          <p:nvPr>
            <p:ph idx="1"/>
          </p:nvPr>
        </p:nvSpPr>
        <p:spPr>
          <a:xfrm>
            <a:off x="256276" y="908991"/>
            <a:ext cx="8618783" cy="5115291"/>
          </a:xfrm>
        </p:spPr>
        <p:txBody>
          <a:bodyPr>
            <a:normAutofit fontScale="92500" lnSpcReduction="10000"/>
          </a:bodyPr>
          <a:lstStyle/>
          <a:p>
            <a:pPr marL="0" indent="0" algn="ctr">
              <a:buNone/>
            </a:pPr>
            <a:r>
              <a:rPr lang="en-US" sz="3500" b="1" dirty="0">
                <a:solidFill>
                  <a:srgbClr val="7030A0"/>
                </a:solidFill>
                <a:latin typeface="Arial" charset="0"/>
                <a:ea typeface="ＭＳ Ｐゴシック" charset="0"/>
                <a:cs typeface="Arial" charset="0"/>
              </a:rPr>
              <a:t>% of older adults who visit the dentist decreases with age</a:t>
            </a:r>
          </a:p>
          <a:p>
            <a:pPr marL="0" indent="0" algn="ctr">
              <a:buNone/>
            </a:pPr>
            <a:endParaRPr lang="en-US" sz="500" dirty="0"/>
          </a:p>
          <a:p>
            <a:pPr lvl="0"/>
            <a:r>
              <a:rPr lang="en-US" sz="2800" dirty="0"/>
              <a:t>Fixed income</a:t>
            </a:r>
          </a:p>
          <a:p>
            <a:pPr lvl="1"/>
            <a:r>
              <a:rPr lang="en-US" sz="2400" dirty="0"/>
              <a:t>High cost of dental care</a:t>
            </a:r>
          </a:p>
          <a:p>
            <a:pPr lvl="1"/>
            <a:r>
              <a:rPr lang="en-US" sz="2400" b="0" i="0" dirty="0">
                <a:solidFill>
                  <a:srgbClr val="000000"/>
                </a:solidFill>
                <a:effectLst/>
              </a:rPr>
              <a:t>Poor older adults are less likely to have a dental visit (42.7%) compared with not poor adults (74.4%)</a:t>
            </a:r>
            <a:endParaRPr lang="en-US" sz="2400" dirty="0"/>
          </a:p>
          <a:p>
            <a:pPr lvl="1"/>
            <a:r>
              <a:rPr lang="en-US" sz="2400" dirty="0"/>
              <a:t>No dental insurance = over 70%</a:t>
            </a:r>
            <a:endParaRPr lang="en-US" sz="2800" dirty="0"/>
          </a:p>
          <a:p>
            <a:pPr lvl="0"/>
            <a:r>
              <a:rPr lang="en-US" sz="2800" dirty="0"/>
              <a:t>Mobility and transportation</a:t>
            </a:r>
          </a:p>
          <a:p>
            <a:pPr lvl="1"/>
            <a:r>
              <a:rPr lang="en-US" sz="2400" dirty="0">
                <a:ea typeface="ＭＳ Ｐゴシック" pitchFamily="34" charset="-128"/>
              </a:rPr>
              <a:t>Disabled</a:t>
            </a:r>
          </a:p>
          <a:p>
            <a:pPr lvl="1"/>
            <a:r>
              <a:rPr lang="en-US" sz="2400" dirty="0">
                <a:ea typeface="ＭＳ Ｐゴシック" pitchFamily="34" charset="-128"/>
              </a:rPr>
              <a:t>Rural (less medical and dental access)</a:t>
            </a:r>
            <a:endParaRPr lang="en-US" sz="2400" dirty="0"/>
          </a:p>
          <a:p>
            <a:pPr lvl="0"/>
            <a:r>
              <a:rPr lang="en-US" sz="2800" dirty="0"/>
              <a:t>Language barrier</a:t>
            </a:r>
          </a:p>
          <a:p>
            <a:pPr lvl="0"/>
            <a:r>
              <a:rPr lang="en-US" sz="2800" dirty="0"/>
              <a:t>Few dentists who specialize in older adult care</a:t>
            </a:r>
          </a:p>
        </p:txBody>
      </p:sp>
    </p:spTree>
    <p:extLst>
      <p:ext uri="{BB962C8B-B14F-4D97-AF65-F5344CB8AC3E}">
        <p14:creationId xmlns:p14="http://schemas.microsoft.com/office/powerpoint/2010/main" val="1050196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202" y="30651"/>
            <a:ext cx="8972797" cy="769441"/>
          </a:xfrm>
          <a:prstGeom prst="rect">
            <a:avLst/>
          </a:prstGeom>
          <a:noFill/>
        </p:spPr>
        <p:txBody>
          <a:bodyPr wrap="square" rtlCol="0">
            <a:spAutoFit/>
          </a:body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Medicare Oral Health Coverage</a:t>
            </a:r>
          </a:p>
        </p:txBody>
      </p:sp>
      <p:sp>
        <p:nvSpPr>
          <p:cNvPr id="5" name="Rectangle 4"/>
          <p:cNvSpPr/>
          <p:nvPr/>
        </p:nvSpPr>
        <p:spPr>
          <a:xfrm>
            <a:off x="238875" y="1033552"/>
            <a:ext cx="8703856" cy="3600986"/>
          </a:xfrm>
          <a:prstGeom prst="rect">
            <a:avLst/>
          </a:prstGeom>
        </p:spPr>
        <p:txBody>
          <a:bodyPr wrap="square">
            <a:spAutoFit/>
          </a:bodyPr>
          <a:lstStyle/>
          <a:p>
            <a:pPr marL="342900" indent="-3429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Medicare covers little oral health</a:t>
            </a:r>
          </a:p>
          <a:p>
            <a:pPr marL="800100" lvl="1" indent="-342900">
              <a:spcAft>
                <a:spcPts val="600"/>
              </a:spcAf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Medicare excludes routine preventive dental treatment</a:t>
            </a:r>
          </a:p>
          <a:p>
            <a:pPr marL="800100" lvl="1"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Will cover treatment or diagnosis needed to address another medical need (e.g. tooth extraction prior to radiation treatment of the jaw)</a:t>
            </a:r>
          </a:p>
          <a:p>
            <a:pPr marL="342900" indent="-342900">
              <a:spcAft>
                <a:spcPts val="600"/>
              </a:spcAft>
              <a:buFont typeface="Arial" panose="020B0604020202020204" pitchFamily="34" charset="0"/>
              <a:buChar char="•"/>
            </a:pPr>
            <a:r>
              <a:rPr lang="en-US" sz="2800" dirty="0">
                <a:latin typeface="Arial" panose="020B0604020202020204" pitchFamily="34" charset="0"/>
                <a:cs typeface="Arial" panose="020B0604020202020204" pitchFamily="34" charset="0"/>
              </a:rPr>
              <a:t>Some Medicare Advantage plans cover more</a:t>
            </a:r>
          </a:p>
          <a:p>
            <a:pPr marL="342900" indent="-342900">
              <a:spcAft>
                <a:spcPts val="3000"/>
              </a:spcAft>
              <a:buFont typeface="Arial" panose="020B0604020202020204" pitchFamily="34" charset="0"/>
              <a:buChar char="•"/>
            </a:pPr>
            <a:r>
              <a:rPr lang="en-US" sz="2800" dirty="0">
                <a:latin typeface="Arial" panose="020B0604020202020204" pitchFamily="34" charset="0"/>
                <a:cs typeface="Arial" panose="020B0604020202020204" pitchFamily="34" charset="0"/>
              </a:rPr>
              <a:t>Advocates are talking to HHS and Congress about the need for oral health coverage in Medicare</a:t>
            </a:r>
          </a:p>
        </p:txBody>
      </p:sp>
      <p:pic>
        <p:nvPicPr>
          <p:cNvPr id="4" name="Picture 2" descr="FamiliesUSA"/>
          <p:cNvPicPr>
            <a:picLocks noChangeAspect="1" noChangeArrowheads="1"/>
          </p:cNvPicPr>
          <p:nvPr/>
        </p:nvPicPr>
        <p:blipFill>
          <a:blip r:embed="rId3" cstate="print"/>
          <a:srcRect/>
          <a:stretch>
            <a:fillRect/>
          </a:stretch>
        </p:blipFill>
        <p:spPr bwMode="auto">
          <a:xfrm>
            <a:off x="3848050" y="5098431"/>
            <a:ext cx="1382855" cy="1190459"/>
          </a:xfrm>
          <a:prstGeom prst="rect">
            <a:avLst/>
          </a:prstGeom>
          <a:noFill/>
        </p:spPr>
      </p:pic>
      <p:sp>
        <p:nvSpPr>
          <p:cNvPr id="6" name="TextBox 5"/>
          <p:cNvSpPr txBox="1"/>
          <p:nvPr/>
        </p:nvSpPr>
        <p:spPr>
          <a:xfrm>
            <a:off x="2931749" y="6288890"/>
            <a:ext cx="3227003" cy="307777"/>
          </a:xfrm>
          <a:prstGeom prst="rect">
            <a:avLst/>
          </a:prstGeom>
          <a:noFill/>
        </p:spPr>
        <p:txBody>
          <a:bodyPr wrap="square" rtlCol="0">
            <a:spAutoFit/>
          </a:bodyPr>
          <a:lstStyle/>
          <a:p>
            <a:pPr algn="ctr"/>
            <a:r>
              <a:rPr lang="en-US" sz="1400" b="1" dirty="0">
                <a:solidFill>
                  <a:schemeClr val="bg1"/>
                </a:solidFill>
              </a:rPr>
              <a:t>FamiliesUSA.org</a:t>
            </a:r>
          </a:p>
        </p:txBody>
      </p:sp>
    </p:spTree>
    <p:extLst>
      <p:ext uri="{BB962C8B-B14F-4D97-AF65-F5344CB8AC3E}">
        <p14:creationId xmlns:p14="http://schemas.microsoft.com/office/powerpoint/2010/main" val="4008912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519953" y="968188"/>
          <a:ext cx="8078348" cy="4589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49382" y="83127"/>
            <a:ext cx="889461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a:ea typeface="+mn-ea"/>
                <a:cs typeface="+mn-cs"/>
              </a:rPr>
              <a:t>Does Medicaid Cover Adult Oral Health?</a:t>
            </a:r>
          </a:p>
        </p:txBody>
      </p:sp>
    </p:spTree>
    <p:extLst>
      <p:ext uri="{BB962C8B-B14F-4D97-AF65-F5344CB8AC3E}">
        <p14:creationId xmlns:p14="http://schemas.microsoft.com/office/powerpoint/2010/main" val="2154381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8949"/>
          <a:stretch/>
        </p:blipFill>
        <p:spPr>
          <a:xfrm>
            <a:off x="7094496" y="5009845"/>
            <a:ext cx="1884026" cy="1152585"/>
          </a:xfrm>
          <a:prstGeom prst="rect">
            <a:avLst/>
          </a:prstGeom>
        </p:spPr>
      </p:pic>
      <p:sp>
        <p:nvSpPr>
          <p:cNvPr id="812034" name="Rectangle 2"/>
          <p:cNvSpPr>
            <a:spLocks noGrp="1" noChangeArrowheads="1"/>
          </p:cNvSpPr>
          <p:nvPr>
            <p:ph type="title"/>
          </p:nvPr>
        </p:nvSpPr>
        <p:spPr>
          <a:xfrm>
            <a:off x="362945" y="0"/>
            <a:ext cx="7499350" cy="1143000"/>
          </a:xfrm>
        </p:spPr>
        <p:txBody>
          <a:bodyPr/>
          <a:lstStyle/>
          <a:p>
            <a:pPr>
              <a:defRPr/>
            </a:pPr>
            <a:r>
              <a:rPr lang="en-US" altLang="en-US" dirty="0"/>
              <a:t>Tooth Decay – A Review</a:t>
            </a:r>
          </a:p>
        </p:txBody>
      </p:sp>
      <p:sp>
        <p:nvSpPr>
          <p:cNvPr id="1037" name="Rectangle 3"/>
          <p:cNvSpPr>
            <a:spLocks noGrp="1" noChangeArrowheads="1"/>
          </p:cNvSpPr>
          <p:nvPr>
            <p:ph type="body" sz="half" idx="4294967295"/>
          </p:nvPr>
        </p:nvSpPr>
        <p:spPr>
          <a:xfrm>
            <a:off x="5332878" y="1317553"/>
            <a:ext cx="3359709" cy="4525963"/>
          </a:xfrm>
          <a:prstGeom prst="rect">
            <a:avLst/>
          </a:prstGeom>
        </p:spPr>
        <p:txBody>
          <a:bodyPr/>
          <a:lstStyle/>
          <a:p>
            <a:pPr marL="0" indent="0">
              <a:buNone/>
            </a:pPr>
            <a:r>
              <a:rPr lang="en-US" altLang="en-US" dirty="0"/>
              <a:t>   </a:t>
            </a:r>
            <a:r>
              <a:rPr lang="en-US" altLang="en-US" sz="3600" b="1" dirty="0"/>
              <a:t>Oral bacteria </a:t>
            </a:r>
          </a:p>
          <a:p>
            <a:pPr marL="0" indent="0">
              <a:buNone/>
            </a:pPr>
            <a:r>
              <a:rPr lang="en-US" altLang="en-US" sz="3600" b="1" dirty="0"/>
              <a:t>+ Sugar</a:t>
            </a:r>
          </a:p>
          <a:p>
            <a:pPr marL="0" indent="0">
              <a:buNone/>
            </a:pPr>
            <a:r>
              <a:rPr lang="en-US" altLang="en-US" sz="1400" dirty="0"/>
              <a:t>_____________</a:t>
            </a:r>
            <a:endParaRPr lang="en-US" altLang="en-US" sz="2800" dirty="0"/>
          </a:p>
          <a:p>
            <a:pPr marL="0" indent="0">
              <a:buNone/>
            </a:pPr>
            <a:r>
              <a:rPr lang="en-US" altLang="en-US" sz="3600" dirty="0"/>
              <a:t> = </a:t>
            </a:r>
            <a:r>
              <a:rPr lang="en-US" altLang="en-US" sz="3600" b="1" dirty="0"/>
              <a:t>Acid</a:t>
            </a:r>
          </a:p>
        </p:txBody>
      </p:sp>
      <p:graphicFrame>
        <p:nvGraphicFramePr>
          <p:cNvPr id="2" name="Diagram 1"/>
          <p:cNvGraphicFramePr/>
          <p:nvPr/>
        </p:nvGraphicFramePr>
        <p:xfrm>
          <a:off x="362946" y="1143001"/>
          <a:ext cx="5374358" cy="4134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38" name="Text Box 14"/>
          <p:cNvSpPr txBox="1">
            <a:spLocks noChangeArrowheads="1"/>
          </p:cNvSpPr>
          <p:nvPr/>
        </p:nvSpPr>
        <p:spPr bwMode="auto">
          <a:xfrm>
            <a:off x="95891" y="1920876"/>
            <a:ext cx="167069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3200" dirty="0">
                <a:solidFill>
                  <a:prstClr val="black"/>
                </a:solidFill>
              </a:rPr>
              <a:t>Cavities</a:t>
            </a:r>
          </a:p>
        </p:txBody>
      </p:sp>
      <p:sp>
        <p:nvSpPr>
          <p:cNvPr id="1039" name="Line 15"/>
          <p:cNvSpPr>
            <a:spLocks noChangeShapeType="1"/>
          </p:cNvSpPr>
          <p:nvPr/>
        </p:nvSpPr>
        <p:spPr bwMode="auto">
          <a:xfrm flipH="1" flipV="1">
            <a:off x="1636591" y="2379568"/>
            <a:ext cx="985857" cy="60736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solidFill>
                <a:prstClr val="black"/>
              </a:solidFill>
              <a:latin typeface="Calibri"/>
            </a:endParaRPr>
          </a:p>
        </p:txBody>
      </p:sp>
      <p:pic>
        <p:nvPicPr>
          <p:cNvPr id="1041" name="Picture 10" descr="j04348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4136" y="1234846"/>
            <a:ext cx="794254" cy="794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2" name="Picture 10" descr="C:\Documents and Settings\amv02\Local Settings\Temporary Internet Files\Content.IE5\SH6ZCXEV\MCj0434769000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5997" y="4277722"/>
            <a:ext cx="722625" cy="818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germs-free.gi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3442" y="4223502"/>
            <a:ext cx="1772153" cy="966929"/>
          </a:xfrm>
          <a:prstGeom prst="rect">
            <a:avLst/>
          </a:prstGeom>
        </p:spPr>
      </p:pic>
      <p:sp>
        <p:nvSpPr>
          <p:cNvPr id="15" name="Explosion 1 14"/>
          <p:cNvSpPr/>
          <p:nvPr/>
        </p:nvSpPr>
        <p:spPr>
          <a:xfrm>
            <a:off x="2580690" y="2743685"/>
            <a:ext cx="912162" cy="960214"/>
          </a:xfrm>
          <a:prstGeom prst="irregularSeal1">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p:cNvSpPr txBox="1"/>
          <p:nvPr/>
        </p:nvSpPr>
        <p:spPr>
          <a:xfrm>
            <a:off x="2666491" y="2986935"/>
            <a:ext cx="1790700" cy="369332"/>
          </a:xfrm>
          <a:prstGeom prst="rect">
            <a:avLst/>
          </a:prstGeom>
          <a:noFill/>
        </p:spPr>
        <p:txBody>
          <a:bodyPr wrap="square" rtlCol="0">
            <a:spAutoFit/>
          </a:bodyPr>
          <a:lstStyle/>
          <a:p>
            <a:r>
              <a:rPr lang="en-US" dirty="0">
                <a:solidFill>
                  <a:schemeClr val="bg1"/>
                </a:solidFill>
              </a:rPr>
              <a:t>Decay</a:t>
            </a:r>
          </a:p>
        </p:txBody>
      </p:sp>
      <p:sp>
        <p:nvSpPr>
          <p:cNvPr id="8" name="Striped Right Arrow 7"/>
          <p:cNvSpPr/>
          <p:nvPr/>
        </p:nvSpPr>
        <p:spPr>
          <a:xfrm>
            <a:off x="7060511" y="2932823"/>
            <a:ext cx="978408"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094496" y="2629558"/>
            <a:ext cx="789596" cy="369332"/>
          </a:xfrm>
          <a:prstGeom prst="rect">
            <a:avLst/>
          </a:prstGeom>
          <a:noFill/>
        </p:spPr>
        <p:txBody>
          <a:bodyPr wrap="square" rtlCol="0">
            <a:spAutoFit/>
          </a:bodyPr>
          <a:lstStyle/>
          <a:p>
            <a:pPr algn="ctr"/>
            <a:r>
              <a:rPr lang="en-US" b="1" dirty="0"/>
              <a:t>Time</a:t>
            </a:r>
          </a:p>
        </p:txBody>
      </p:sp>
      <p:pic>
        <p:nvPicPr>
          <p:cNvPr id="10" name="Picture 9"/>
          <p:cNvPicPr>
            <a:picLocks noChangeAspect="1"/>
          </p:cNvPicPr>
          <p:nvPr/>
        </p:nvPicPr>
        <p:blipFill>
          <a:blip r:embed="rId12"/>
          <a:stretch>
            <a:fillRect/>
          </a:stretch>
        </p:blipFill>
        <p:spPr>
          <a:xfrm>
            <a:off x="5547686" y="3789464"/>
            <a:ext cx="1715418" cy="1139145"/>
          </a:xfrm>
          <a:prstGeom prst="rect">
            <a:avLst/>
          </a:prstGeom>
        </p:spPr>
      </p:pic>
      <p:sp>
        <p:nvSpPr>
          <p:cNvPr id="18" name="TextBox 17">
            <a:extLst>
              <a:ext uri="{FF2B5EF4-FFF2-40B4-BE49-F238E27FC236}">
                <a16:creationId xmlns:a16="http://schemas.microsoft.com/office/drawing/2014/main" id="{0205BB87-DA0C-427C-94B1-95399C0AD235}"/>
              </a:ext>
            </a:extLst>
          </p:cNvPr>
          <p:cNvSpPr txBox="1"/>
          <p:nvPr/>
        </p:nvSpPr>
        <p:spPr>
          <a:xfrm>
            <a:off x="8023488" y="2764277"/>
            <a:ext cx="1120512" cy="954107"/>
          </a:xfrm>
          <a:prstGeom prst="rect">
            <a:avLst/>
          </a:prstGeom>
          <a:noFill/>
        </p:spPr>
        <p:txBody>
          <a:bodyPr wrap="square" rtlCol="0">
            <a:spAutoFit/>
          </a:bodyPr>
          <a:lstStyle/>
          <a:p>
            <a:r>
              <a:rPr lang="en-US" sz="2800" b="1" dirty="0"/>
              <a:t>Tooth Decay</a:t>
            </a:r>
          </a:p>
        </p:txBody>
      </p:sp>
      <p:sp>
        <p:nvSpPr>
          <p:cNvPr id="17" name="Slide Number Placeholder 4">
            <a:extLst>
              <a:ext uri="{FF2B5EF4-FFF2-40B4-BE49-F238E27FC236}">
                <a16:creationId xmlns:a16="http://schemas.microsoft.com/office/drawing/2014/main" id="{94FD8C14-FCCE-4FBE-9ED0-D3E0BF168690}"/>
              </a:ext>
            </a:extLst>
          </p:cNvPr>
          <p:cNvSpPr txBox="1">
            <a:spLocks/>
          </p:cNvSpPr>
          <p:nvPr/>
        </p:nvSpPr>
        <p:spPr>
          <a:xfrm>
            <a:off x="8605777" y="457200"/>
            <a:ext cx="4572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55020F1F-EA15-46C9-A601-949856B39417}" type="slidenum">
              <a:rPr lang="en-US" smtClean="0">
                <a:solidFill>
                  <a:prstClr val="white"/>
                </a:solidFill>
              </a:rPr>
              <a:pPr algn="ctr">
                <a:defRPr/>
              </a:pPr>
              <a:t>15</a:t>
            </a:fld>
            <a:endParaRPr lang="en-US" dirty="0">
              <a:solidFill>
                <a:prstClr val="white"/>
              </a:solidFill>
            </a:endParaRPr>
          </a:p>
        </p:txBody>
      </p:sp>
    </p:spTree>
    <p:extLst>
      <p:ext uri="{BB962C8B-B14F-4D97-AF65-F5344CB8AC3E}">
        <p14:creationId xmlns:p14="http://schemas.microsoft.com/office/powerpoint/2010/main" val="233995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Prevalence of Tooth Decay</a:t>
            </a:r>
          </a:p>
        </p:txBody>
      </p:sp>
      <p:sp>
        <p:nvSpPr>
          <p:cNvPr id="4" name="Content Placeholder 3"/>
          <p:cNvSpPr>
            <a:spLocks noGrp="1"/>
          </p:cNvSpPr>
          <p:nvPr>
            <p:ph idx="1"/>
          </p:nvPr>
        </p:nvSpPr>
        <p:spPr>
          <a:xfrm>
            <a:off x="228600" y="1195696"/>
            <a:ext cx="8686800" cy="5420257"/>
          </a:xfrm>
        </p:spPr>
        <p:txBody>
          <a:bodyPr>
            <a:normAutofit fontScale="85000" lnSpcReduction="20000"/>
          </a:bodyPr>
          <a:lstStyle/>
          <a:p>
            <a:pPr>
              <a:buFont typeface="Arial" panose="020B0604020202020204" pitchFamily="34" charset="0"/>
              <a:buChar char="•"/>
            </a:pPr>
            <a:r>
              <a:rPr lang="en-US" sz="4200" dirty="0">
                <a:effectLst/>
              </a:rPr>
              <a:t>&gt; 1 in 4 (26%) of all adults in the U.S. have untreated tooth decay</a:t>
            </a:r>
            <a:endParaRPr lang="en-US" sz="4200" dirty="0"/>
          </a:p>
          <a:p>
            <a:pPr>
              <a:buFont typeface="Arial" panose="020B0604020202020204" pitchFamily="34" charset="0"/>
              <a:buChar char="•"/>
            </a:pPr>
            <a:r>
              <a:rPr lang="en-US" sz="4200" dirty="0"/>
              <a:t>Over age 65, ~ 1 in 5 have untreated tooth decay</a:t>
            </a:r>
          </a:p>
          <a:p>
            <a:pPr>
              <a:buFont typeface="Arial" panose="020B0604020202020204" pitchFamily="34" charset="0"/>
              <a:buChar char="•"/>
            </a:pPr>
            <a:r>
              <a:rPr lang="en-US" sz="4200" dirty="0">
                <a:effectLst/>
              </a:rPr>
              <a:t>1 in 6 older adults (17%) has </a:t>
            </a:r>
            <a:r>
              <a:rPr lang="en-US" sz="4200" dirty="0"/>
              <a:t>complete tooth loss</a:t>
            </a:r>
          </a:p>
          <a:p>
            <a:pPr marL="0" indent="0">
              <a:buNone/>
            </a:pPr>
            <a:endParaRPr lang="en-US" sz="1900" dirty="0"/>
          </a:p>
          <a:p>
            <a:pPr marL="57150" indent="0" algn="ctr">
              <a:buNone/>
            </a:pPr>
            <a:r>
              <a:rPr lang="en-US" sz="4200" b="1" dirty="0"/>
              <a:t>With advances in oral health care, more older adults are retaining their natural teeth than in past decades</a:t>
            </a:r>
          </a:p>
          <a:p>
            <a:pPr marL="400050" lvl="1" indent="0">
              <a:buNone/>
            </a:pPr>
            <a:endParaRPr lang="en-US" dirty="0"/>
          </a:p>
          <a:p>
            <a:pPr marL="0" indent="0">
              <a:buNone/>
            </a:pPr>
            <a:r>
              <a:rPr lang="en-US" sz="2800" dirty="0"/>
              <a:t> </a:t>
            </a:r>
          </a:p>
          <a:p>
            <a:endParaRPr lang="en-US" sz="2800" dirty="0"/>
          </a:p>
          <a:p>
            <a:pPr marL="0" indent="0">
              <a:buNone/>
            </a:pPr>
            <a:endParaRPr lang="en-US" sz="2800" dirty="0"/>
          </a:p>
        </p:txBody>
      </p:sp>
      <p:sp>
        <p:nvSpPr>
          <p:cNvPr id="2" name="Slide Number Placeholder 1"/>
          <p:cNvSpPr>
            <a:spLocks noGrp="1"/>
          </p:cNvSpPr>
          <p:nvPr>
            <p:ph type="sldNum" sz="quarter" idx="4294967295"/>
          </p:nvPr>
        </p:nvSpPr>
        <p:spPr>
          <a:xfrm>
            <a:off x="8686800" y="457200"/>
            <a:ext cx="457200" cy="365125"/>
          </a:xfrm>
        </p:spPr>
        <p:txBody>
          <a:bodyPr/>
          <a:lstStyle/>
          <a:p>
            <a:pPr>
              <a:defRPr/>
            </a:pPr>
            <a:fld id="{11CBC267-A29C-4ECF-82D8-465D5EB58AF4}" type="slidenum">
              <a:rPr lang="en-US" altLang="en-US" smtClean="0">
                <a:solidFill>
                  <a:prstClr val="white"/>
                </a:solidFill>
              </a:rPr>
              <a:pPr>
                <a:defRPr/>
              </a:pPr>
              <a:t>16</a:t>
            </a:fld>
            <a:endParaRPr lang="en-US" altLang="en-US" dirty="0">
              <a:solidFill>
                <a:prstClr val="white"/>
              </a:solidFill>
            </a:endParaRPr>
          </a:p>
        </p:txBody>
      </p:sp>
    </p:spTree>
    <p:extLst>
      <p:ext uri="{BB962C8B-B14F-4D97-AF65-F5344CB8AC3E}">
        <p14:creationId xmlns:p14="http://schemas.microsoft.com/office/powerpoint/2010/main" val="54028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32012" y="62552"/>
            <a:ext cx="8229600" cy="1143000"/>
          </a:xfrm>
          <a:prstGeom prst="rect">
            <a:avLst/>
          </a:prstGeom>
        </p:spPr>
        <p:txBody>
          <a:bodyPr/>
          <a:lstStyle/>
          <a:p>
            <a:r>
              <a:rPr lang="en-US" altLang="en-US" dirty="0">
                <a:latin typeface="Tahoma" pitchFamily="34" charset="0"/>
                <a:cs typeface="Tahoma" pitchFamily="34" charset="0"/>
              </a:rPr>
              <a:t>Growing Oral Health Needs</a:t>
            </a:r>
          </a:p>
        </p:txBody>
      </p:sp>
      <p:sp>
        <p:nvSpPr>
          <p:cNvPr id="10243" name="Rectangle 3"/>
          <p:cNvSpPr>
            <a:spLocks noGrp="1" noChangeArrowheads="1"/>
          </p:cNvSpPr>
          <p:nvPr>
            <p:ph idx="4294967295"/>
          </p:nvPr>
        </p:nvSpPr>
        <p:spPr>
          <a:xfrm>
            <a:off x="232011" y="1066529"/>
            <a:ext cx="8643047" cy="5345374"/>
          </a:xfrm>
          <a:prstGeom prst="rect">
            <a:avLst/>
          </a:prstGeom>
        </p:spPr>
        <p:txBody>
          <a:bodyPr>
            <a:normAutofit lnSpcReduction="10000"/>
          </a:bodyPr>
          <a:lstStyle/>
          <a:p>
            <a:pPr>
              <a:lnSpc>
                <a:spcPct val="90000"/>
              </a:lnSpc>
              <a:defRPr/>
            </a:pPr>
            <a:r>
              <a:rPr lang="en-US" dirty="0">
                <a:latin typeface="Arial" charset="0"/>
                <a:ea typeface="ＭＳ Ｐゴシック" charset="0"/>
                <a:cs typeface="Arial" charset="0"/>
              </a:rPr>
              <a:t>Complete tooth loss declined from 50% to 17% in the past 60 years </a:t>
            </a:r>
          </a:p>
          <a:p>
            <a:pPr>
              <a:lnSpc>
                <a:spcPct val="90000"/>
              </a:lnSpc>
              <a:defRPr/>
            </a:pPr>
            <a:r>
              <a:rPr lang="en-US" dirty="0">
                <a:latin typeface="Arial" charset="0"/>
                <a:ea typeface="ＭＳ Ｐゴシック" charset="0"/>
                <a:cs typeface="Arial" charset="0"/>
              </a:rPr>
              <a:t>Older adults now retain more of their teeth, yet have high levels of disease</a:t>
            </a:r>
          </a:p>
          <a:p>
            <a:pPr>
              <a:lnSpc>
                <a:spcPct val="90000"/>
              </a:lnSpc>
              <a:defRPr/>
            </a:pPr>
            <a:r>
              <a:rPr lang="en-US" dirty="0"/>
              <a:t>Competing health priorities are often present</a:t>
            </a:r>
          </a:p>
          <a:p>
            <a:pPr lvl="2">
              <a:buFont typeface="Wingdings" panose="05000000000000000000" pitchFamily="2" charset="2"/>
              <a:buChar char="ü"/>
            </a:pPr>
            <a:r>
              <a:rPr lang="en-US" sz="2800" dirty="0">
                <a:ea typeface="ＭＳ Ｐゴシック" pitchFamily="34" charset="-128"/>
              </a:rPr>
              <a:t> 86% have </a:t>
            </a:r>
            <a:r>
              <a:rPr lang="en-US" sz="2800" u="sng" dirty="0">
                <a:ea typeface="ＭＳ Ｐゴシック" pitchFamily="34" charset="-128"/>
              </a:rPr>
              <a:t>&gt;</a:t>
            </a:r>
            <a:r>
              <a:rPr lang="en-US" sz="2800" dirty="0">
                <a:ea typeface="ＭＳ Ｐゴシック" pitchFamily="34" charset="-128"/>
              </a:rPr>
              <a:t> 1 chronic disease, 23% have 3 or more (above age 65)</a:t>
            </a:r>
          </a:p>
          <a:p>
            <a:r>
              <a:rPr lang="en-US" dirty="0">
                <a:latin typeface="Arial" charset="0"/>
                <a:ea typeface="ＭＳ Ｐゴシック" pitchFamily="34" charset="-128"/>
                <a:cs typeface="Arial" charset="0"/>
              </a:rPr>
              <a:t>Limited mobility or disability or institutionalized</a:t>
            </a:r>
            <a:endParaRPr lang="en-US" dirty="0">
              <a:latin typeface="Arial" charset="0"/>
              <a:ea typeface="ＭＳ Ｐゴシック" charset="0"/>
              <a:cs typeface="Arial" charset="0"/>
            </a:endParaRPr>
          </a:p>
          <a:p>
            <a:pPr lvl="2">
              <a:lnSpc>
                <a:spcPct val="90000"/>
              </a:lnSpc>
              <a:buFont typeface="Wingdings" panose="05000000000000000000" pitchFamily="2" charset="2"/>
              <a:buChar char="ü"/>
              <a:defRPr/>
            </a:pPr>
            <a:r>
              <a:rPr lang="en-US" sz="2800" dirty="0">
                <a:ea typeface="ＭＳ Ｐゴシック" pitchFamily="34" charset="-128"/>
              </a:rPr>
              <a:t> 1 in 4 have difficulty performing at least one activity of daily living</a:t>
            </a:r>
          </a:p>
          <a:p>
            <a:pPr>
              <a:lnSpc>
                <a:spcPct val="90000"/>
              </a:lnSpc>
              <a:defRPr/>
            </a:pPr>
            <a:endParaRPr lang="en-US" sz="3600" dirty="0">
              <a:ea typeface="ＭＳ Ｐゴシック" pitchFamily="34" charset="-128"/>
            </a:endParaRPr>
          </a:p>
          <a:p>
            <a:pPr>
              <a:lnSpc>
                <a:spcPct val="90000"/>
              </a:lnSpc>
              <a:defRPr/>
            </a:pPr>
            <a:endParaRPr lang="en-US" sz="3600" dirty="0">
              <a:latin typeface="Arial" charset="0"/>
              <a:ea typeface="ＭＳ Ｐゴシック" charset="0"/>
              <a:cs typeface="Arial" charset="0"/>
            </a:endParaRPr>
          </a:p>
          <a:p>
            <a:pPr marL="0" indent="0" eaLnBrk="1" hangingPunct="1">
              <a:buFont typeface="Arial" charset="0"/>
              <a:buNone/>
              <a:defRPr/>
            </a:pPr>
            <a:endParaRPr lang="en-US" dirty="0">
              <a:latin typeface="Arial" charset="0"/>
              <a:ea typeface="ＭＳ Ｐゴシック" charset="0"/>
              <a:cs typeface="Arial" charset="0"/>
            </a:endParaRPr>
          </a:p>
          <a:p>
            <a:pPr marL="0" indent="0">
              <a:lnSpc>
                <a:spcPct val="90000"/>
              </a:lnSpc>
              <a:buFont typeface="Arial" charset="0"/>
              <a:buNone/>
              <a:defRPr/>
            </a:pPr>
            <a:endParaRPr lang="en-US" sz="2800" dirty="0">
              <a:latin typeface="Calibri" charset="0"/>
              <a:ea typeface="ＭＳ Ｐゴシック" charset="0"/>
            </a:endParaRPr>
          </a:p>
          <a:p>
            <a:pPr marL="466344" lvl="1" indent="-283464">
              <a:lnSpc>
                <a:spcPct val="90000"/>
              </a:lnSpc>
              <a:buFont typeface="Arial"/>
              <a:buChar char="•"/>
              <a:defRPr/>
            </a:pPr>
            <a:endParaRPr lang="en-US" sz="3200" b="1" dirty="0">
              <a:latin typeface="Calibri" charset="0"/>
              <a:ea typeface="ＭＳ Ｐゴシック" charset="0"/>
            </a:endParaRPr>
          </a:p>
          <a:p>
            <a:pPr marL="466344" lvl="1" indent="-283464">
              <a:lnSpc>
                <a:spcPct val="90000"/>
              </a:lnSpc>
              <a:buFont typeface="Arial"/>
              <a:buChar char="•"/>
              <a:defRPr/>
            </a:pPr>
            <a:endParaRPr lang="en-US" sz="3200" b="1" dirty="0">
              <a:latin typeface="Calibri" charset="0"/>
              <a:ea typeface="ＭＳ Ｐゴシック" charset="0"/>
            </a:endParaRPr>
          </a:p>
          <a:p>
            <a:pPr marL="0" indent="0">
              <a:lnSpc>
                <a:spcPct val="90000"/>
              </a:lnSpc>
              <a:buFont typeface="Arial" charset="0"/>
              <a:buNone/>
              <a:defRPr/>
            </a:pPr>
            <a:endParaRPr lang="en-US" sz="3600" b="1" dirty="0">
              <a:solidFill>
                <a:schemeClr val="bg1"/>
              </a:solidFill>
              <a:latin typeface="Calibri" charset="0"/>
              <a:ea typeface="ＭＳ Ｐゴシック" charset="0"/>
            </a:endParaRPr>
          </a:p>
        </p:txBody>
      </p:sp>
    </p:spTree>
    <p:extLst>
      <p:ext uri="{BB962C8B-B14F-4D97-AF65-F5344CB8AC3E}">
        <p14:creationId xmlns:p14="http://schemas.microsoft.com/office/powerpoint/2010/main" val="36268436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7" name="Slide Number Placeholder 17"/>
          <p:cNvSpPr>
            <a:spLocks noGrp="1"/>
          </p:cNvSpPr>
          <p:nvPr>
            <p:ph type="sldNum" sz="quarter" idx="10"/>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EFF84BA2-F824-4548-9B06-85466FC82DA1}" type="slidenum">
              <a:rPr lang="en-US" altLang="en-US" sz="1200" smtClean="0">
                <a:solidFill>
                  <a:schemeClr val="bg1"/>
                </a:solidFill>
              </a:rPr>
              <a:pPr eaLnBrk="1" hangingPunct="1"/>
              <a:t>18</a:t>
            </a:fld>
            <a:endParaRPr lang="en-US" altLang="en-US" sz="1200">
              <a:solidFill>
                <a:schemeClr val="bg1"/>
              </a:solidFill>
            </a:endParaRPr>
          </a:p>
        </p:txBody>
      </p:sp>
      <p:sp>
        <p:nvSpPr>
          <p:cNvPr id="36866" name="Rectangle 2"/>
          <p:cNvSpPr>
            <a:spLocks noGrp="1" noChangeArrowheads="1"/>
          </p:cNvSpPr>
          <p:nvPr>
            <p:ph type="title" idx="4294967295"/>
          </p:nvPr>
        </p:nvSpPr>
        <p:spPr bwMode="auto">
          <a:xfrm>
            <a:off x="222913" y="26194"/>
            <a:ext cx="6945574"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cs typeface="Times New Roman" pitchFamily="18" charset="0"/>
              </a:rPr>
              <a:t>Teeth Change With Age</a:t>
            </a:r>
          </a:p>
        </p:txBody>
      </p:sp>
      <p:sp>
        <p:nvSpPr>
          <p:cNvPr id="36867" name="Rectangle 3"/>
          <p:cNvSpPr>
            <a:spLocks noGrp="1" noChangeArrowheads="1"/>
          </p:cNvSpPr>
          <p:nvPr>
            <p:ph type="body" idx="4294967295"/>
          </p:nvPr>
        </p:nvSpPr>
        <p:spPr bwMode="auto">
          <a:xfrm>
            <a:off x="0" y="914400"/>
            <a:ext cx="9144000" cy="762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 typeface="Arial" pitchFamily="34" charset="0"/>
              <a:buNone/>
            </a:pPr>
            <a:endParaRPr lang="en-US" altLang="en-US" sz="2800"/>
          </a:p>
          <a:p>
            <a:pPr marL="690563" lvl="1" indent="-233363">
              <a:buFont typeface="Arial" pitchFamily="34" charset="0"/>
              <a:buChar char="•"/>
            </a:pPr>
            <a:endParaRPr lang="en-US" altLang="en-US" sz="2000">
              <a:solidFill>
                <a:schemeClr val="bg1"/>
              </a:solidFill>
            </a:endParaRPr>
          </a:p>
        </p:txBody>
      </p:sp>
      <p:sp>
        <p:nvSpPr>
          <p:cNvPr id="36868" name="Rectangle 17"/>
          <p:cNvSpPr>
            <a:spLocks noChangeArrowheads="1"/>
          </p:cNvSpPr>
          <p:nvPr/>
        </p:nvSpPr>
        <p:spPr bwMode="auto">
          <a:xfrm>
            <a:off x="222913" y="1001990"/>
            <a:ext cx="407894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altLang="en-US" sz="1800" b="1" dirty="0"/>
              <a:t>Normal Teeth and Gingiva (age 53</a:t>
            </a:r>
            <a:r>
              <a:rPr lang="en-US" altLang="en-US" sz="1800" dirty="0"/>
              <a:t>)</a:t>
            </a:r>
          </a:p>
        </p:txBody>
      </p:sp>
      <p:sp>
        <p:nvSpPr>
          <p:cNvPr id="36869" name="Text Box 18"/>
          <p:cNvSpPr txBox="1">
            <a:spLocks noChangeArrowheads="1"/>
          </p:cNvSpPr>
          <p:nvPr/>
        </p:nvSpPr>
        <p:spPr bwMode="auto">
          <a:xfrm>
            <a:off x="4952999" y="996434"/>
            <a:ext cx="356347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altLang="en-US" sz="1800" b="1"/>
              <a:t>Worn, Yellowing Teeth (age 83)</a:t>
            </a:r>
            <a:r>
              <a:rPr lang="en-US" altLang="en-US" sz="1800"/>
              <a:t> </a:t>
            </a:r>
          </a:p>
        </p:txBody>
      </p:sp>
      <p:sp>
        <p:nvSpPr>
          <p:cNvPr id="36870" name="Text Box 19"/>
          <p:cNvSpPr txBox="1">
            <a:spLocks noChangeArrowheads="1"/>
          </p:cNvSpPr>
          <p:nvPr/>
        </p:nvSpPr>
        <p:spPr bwMode="auto">
          <a:xfrm>
            <a:off x="609600" y="3429000"/>
            <a:ext cx="3200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spcBef>
                <a:spcPct val="50000"/>
              </a:spcBef>
            </a:pPr>
            <a:r>
              <a:rPr lang="en-US" altLang="en-US" sz="1800" b="1" dirty="0"/>
              <a:t>Yellow, Worn Teeth (age 90)</a:t>
            </a:r>
          </a:p>
        </p:txBody>
      </p:sp>
      <p:sp>
        <p:nvSpPr>
          <p:cNvPr id="36871" name="Text Box 20"/>
          <p:cNvSpPr txBox="1">
            <a:spLocks noChangeArrowheads="1"/>
          </p:cNvSpPr>
          <p:nvPr/>
        </p:nvSpPr>
        <p:spPr bwMode="auto">
          <a:xfrm>
            <a:off x="5105400" y="3429000"/>
            <a:ext cx="3048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altLang="en-US" sz="1800" b="1" dirty="0"/>
              <a:t>Tobacco Staining (age 76)</a:t>
            </a:r>
          </a:p>
        </p:txBody>
      </p:sp>
      <p:sp>
        <p:nvSpPr>
          <p:cNvPr id="36872" name="Text Box 21"/>
          <p:cNvSpPr txBox="1">
            <a:spLocks noChangeArrowheads="1"/>
          </p:cNvSpPr>
          <p:nvPr/>
        </p:nvSpPr>
        <p:spPr bwMode="auto">
          <a:xfrm>
            <a:off x="571500" y="5715000"/>
            <a:ext cx="3124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altLang="en-US"/>
              <a:t>Photos: Robert Henry, DMD, MPH</a:t>
            </a:r>
          </a:p>
        </p:txBody>
      </p:sp>
      <p:pic>
        <p:nvPicPr>
          <p:cNvPr id="36873" name="Picture 13" descr="changes 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58912"/>
            <a:ext cx="2667000" cy="179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4" name="Picture 7" descr="attrition -occlusal w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447800"/>
            <a:ext cx="3048000" cy="180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5" name="Picture 14" descr="changes 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767138"/>
            <a:ext cx="28956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6" name="Picture 15" descr="changes 0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19700" y="3784600"/>
            <a:ext cx="2819400"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46775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additive="base">
                                        <p:cTn id="7" dur="500" fill="hold"/>
                                        <p:tgtEl>
                                          <p:spTgt spid="36873"/>
                                        </p:tgtEl>
                                        <p:attrNameLst>
                                          <p:attrName>ppt_x</p:attrName>
                                        </p:attrNameLst>
                                      </p:cBhvr>
                                      <p:tavLst>
                                        <p:tav tm="0">
                                          <p:val>
                                            <p:strVal val="#ppt_x"/>
                                          </p:val>
                                        </p:tav>
                                        <p:tav tm="100000">
                                          <p:val>
                                            <p:strVal val="#ppt_x"/>
                                          </p:val>
                                        </p:tav>
                                      </p:tavLst>
                                    </p:anim>
                                    <p:anim calcmode="lin" valueType="num">
                                      <p:cBhvr additive="base">
                                        <p:cTn id="8" dur="500" fill="hold"/>
                                        <p:tgtEl>
                                          <p:spTgt spid="368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74"/>
                                        </p:tgtEl>
                                        <p:attrNameLst>
                                          <p:attrName>style.visibility</p:attrName>
                                        </p:attrNameLst>
                                      </p:cBhvr>
                                      <p:to>
                                        <p:strVal val="visible"/>
                                      </p:to>
                                    </p:set>
                                    <p:anim calcmode="lin" valueType="num">
                                      <p:cBhvr additive="base">
                                        <p:cTn id="13" dur="500" fill="hold"/>
                                        <p:tgtEl>
                                          <p:spTgt spid="36874"/>
                                        </p:tgtEl>
                                        <p:attrNameLst>
                                          <p:attrName>ppt_x</p:attrName>
                                        </p:attrNameLst>
                                      </p:cBhvr>
                                      <p:tavLst>
                                        <p:tav tm="0">
                                          <p:val>
                                            <p:strVal val="#ppt_x"/>
                                          </p:val>
                                        </p:tav>
                                        <p:tav tm="100000">
                                          <p:val>
                                            <p:strVal val="#ppt_x"/>
                                          </p:val>
                                        </p:tav>
                                      </p:tavLst>
                                    </p:anim>
                                    <p:anim calcmode="lin" valueType="num">
                                      <p:cBhvr additive="base">
                                        <p:cTn id="14" dur="500" fill="hold"/>
                                        <p:tgtEl>
                                          <p:spTgt spid="368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75"/>
                                        </p:tgtEl>
                                        <p:attrNameLst>
                                          <p:attrName>style.visibility</p:attrName>
                                        </p:attrNameLst>
                                      </p:cBhvr>
                                      <p:to>
                                        <p:strVal val="visible"/>
                                      </p:to>
                                    </p:set>
                                    <p:anim calcmode="lin" valueType="num">
                                      <p:cBhvr additive="base">
                                        <p:cTn id="19" dur="500" fill="hold"/>
                                        <p:tgtEl>
                                          <p:spTgt spid="36875"/>
                                        </p:tgtEl>
                                        <p:attrNameLst>
                                          <p:attrName>ppt_x</p:attrName>
                                        </p:attrNameLst>
                                      </p:cBhvr>
                                      <p:tavLst>
                                        <p:tav tm="0">
                                          <p:val>
                                            <p:strVal val="#ppt_x"/>
                                          </p:val>
                                        </p:tav>
                                        <p:tav tm="100000">
                                          <p:val>
                                            <p:strVal val="#ppt_x"/>
                                          </p:val>
                                        </p:tav>
                                      </p:tavLst>
                                    </p:anim>
                                    <p:anim calcmode="lin" valueType="num">
                                      <p:cBhvr additive="base">
                                        <p:cTn id="20" dur="500" fill="hold"/>
                                        <p:tgtEl>
                                          <p:spTgt spid="368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76"/>
                                        </p:tgtEl>
                                        <p:attrNameLst>
                                          <p:attrName>style.visibility</p:attrName>
                                        </p:attrNameLst>
                                      </p:cBhvr>
                                      <p:to>
                                        <p:strVal val="visible"/>
                                      </p:to>
                                    </p:set>
                                    <p:anim calcmode="lin" valueType="num">
                                      <p:cBhvr additive="base">
                                        <p:cTn id="25" dur="500" fill="hold"/>
                                        <p:tgtEl>
                                          <p:spTgt spid="36876"/>
                                        </p:tgtEl>
                                        <p:attrNameLst>
                                          <p:attrName>ppt_x</p:attrName>
                                        </p:attrNameLst>
                                      </p:cBhvr>
                                      <p:tavLst>
                                        <p:tav tm="0">
                                          <p:val>
                                            <p:strVal val="#ppt_x"/>
                                          </p:val>
                                        </p:tav>
                                        <p:tav tm="100000">
                                          <p:val>
                                            <p:strVal val="#ppt_x"/>
                                          </p:val>
                                        </p:tav>
                                      </p:tavLst>
                                    </p:anim>
                                    <p:anim calcmode="lin" valueType="num">
                                      <p:cBhvr additive="base">
                                        <p:cTn id="26" dur="500" fill="hold"/>
                                        <p:tgtEl>
                                          <p:spTgt spid="368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ChangeArrowheads="1"/>
          </p:cNvSpPr>
          <p:nvPr/>
        </p:nvSpPr>
        <p:spPr bwMode="auto">
          <a:xfrm>
            <a:off x="228600" y="0"/>
            <a:ext cx="8915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r>
              <a:rPr lang="en-US" altLang="en-US" sz="4400" dirty="0">
                <a:solidFill>
                  <a:schemeClr val="bg1"/>
                </a:solidFill>
                <a:latin typeface="Tahoma" pitchFamily="34" charset="0"/>
                <a:cs typeface="Tahoma" pitchFamily="34" charset="0"/>
              </a:rPr>
              <a:t>Gingivitis – Gum Inflammation</a:t>
            </a:r>
          </a:p>
        </p:txBody>
      </p:sp>
      <p:sp>
        <p:nvSpPr>
          <p:cNvPr id="34819" name="Rectangle 3"/>
          <p:cNvSpPr txBox="1">
            <a:spLocks noChangeArrowheads="1"/>
          </p:cNvSpPr>
          <p:nvPr/>
        </p:nvSpPr>
        <p:spPr bwMode="auto">
          <a:xfrm>
            <a:off x="0" y="1600200"/>
            <a:ext cx="4038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nSpc>
                <a:spcPct val="80000"/>
              </a:lnSpc>
              <a:spcBef>
                <a:spcPct val="20000"/>
              </a:spcBef>
              <a:buFont typeface="Wingdings" pitchFamily="2" charset="2"/>
              <a:buNone/>
            </a:pPr>
            <a:r>
              <a:rPr lang="en-US" altLang="en-US" sz="2400"/>
              <a:t>        </a:t>
            </a:r>
          </a:p>
        </p:txBody>
      </p:sp>
      <p:sp>
        <p:nvSpPr>
          <p:cNvPr id="34820" name="Rectangle 3"/>
          <p:cNvSpPr>
            <a:spLocks noChangeArrowheads="1"/>
          </p:cNvSpPr>
          <p:nvPr/>
        </p:nvSpPr>
        <p:spPr bwMode="auto">
          <a:xfrm>
            <a:off x="152400" y="1752600"/>
            <a:ext cx="4038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nSpc>
                <a:spcPct val="80000"/>
              </a:lnSpc>
              <a:spcBef>
                <a:spcPct val="20000"/>
              </a:spcBef>
              <a:buFont typeface="Wingdings" pitchFamily="2" charset="2"/>
              <a:buNone/>
            </a:pPr>
            <a:r>
              <a:rPr lang="en-US" altLang="en-US" sz="2400"/>
              <a:t>        </a:t>
            </a:r>
          </a:p>
        </p:txBody>
      </p:sp>
      <p:sp>
        <p:nvSpPr>
          <p:cNvPr id="34821" name="Rectangle 3"/>
          <p:cNvSpPr>
            <a:spLocks noChangeArrowheads="1"/>
          </p:cNvSpPr>
          <p:nvPr/>
        </p:nvSpPr>
        <p:spPr bwMode="auto">
          <a:xfrm>
            <a:off x="5410200" y="884238"/>
            <a:ext cx="3505200" cy="528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spcBef>
                <a:spcPct val="20000"/>
              </a:spcBef>
              <a:buFont typeface="Arial" pitchFamily="34" charset="0"/>
              <a:buNone/>
            </a:pPr>
            <a:r>
              <a:rPr lang="en-US" altLang="en-US" sz="3200"/>
              <a:t> </a:t>
            </a:r>
            <a:endParaRPr lang="en-US" altLang="en-US" sz="2800"/>
          </a:p>
          <a:p>
            <a:pPr>
              <a:spcBef>
                <a:spcPct val="20000"/>
              </a:spcBef>
              <a:buFont typeface="Arial" pitchFamily="34" charset="0"/>
              <a:buNone/>
            </a:pPr>
            <a:endParaRPr lang="en-US" altLang="en-US" sz="2800"/>
          </a:p>
          <a:p>
            <a:pPr>
              <a:spcBef>
                <a:spcPct val="20000"/>
              </a:spcBef>
              <a:buFont typeface="Symbol" pitchFamily="18" charset="2"/>
              <a:buNone/>
            </a:pPr>
            <a:endParaRPr lang="en-US" altLang="en-US" sz="2400"/>
          </a:p>
        </p:txBody>
      </p:sp>
      <p:pic>
        <p:nvPicPr>
          <p:cNvPr id="34822" name="Picture 10" descr="gingivitis mcdowell"/>
          <p:cNvPicPr>
            <a:picLocks noChangeAspect="1" noChangeArrowheads="1"/>
          </p:cNvPicPr>
          <p:nvPr/>
        </p:nvPicPr>
        <p:blipFill>
          <a:blip r:embed="rId3">
            <a:extLst>
              <a:ext uri="{28A0092B-C50C-407E-A947-70E740481C1C}">
                <a14:useLocalDpi xmlns:a14="http://schemas.microsoft.com/office/drawing/2010/main" val="0"/>
              </a:ext>
            </a:extLst>
          </a:blip>
          <a:srcRect l="15134" t="22176" r="7825" b="9282"/>
          <a:stretch>
            <a:fillRect/>
          </a:stretch>
        </p:blipFill>
        <p:spPr bwMode="auto">
          <a:xfrm>
            <a:off x="5707040" y="1144090"/>
            <a:ext cx="3276600"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3" name="Picture 9" descr="gingivi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1782" y="3641725"/>
            <a:ext cx="327025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4" name="Rectangle 3"/>
          <p:cNvSpPr>
            <a:spLocks noChangeArrowheads="1"/>
          </p:cNvSpPr>
          <p:nvPr/>
        </p:nvSpPr>
        <p:spPr bwMode="auto">
          <a:xfrm>
            <a:off x="224227" y="988259"/>
            <a:ext cx="5272314"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690563" indent="-233363"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marL="342900" lvl="1" indent="-342900">
              <a:spcBef>
                <a:spcPct val="20000"/>
              </a:spcBef>
            </a:pPr>
            <a:r>
              <a:rPr lang="en-US" altLang="en-US" sz="3600" b="1" dirty="0">
                <a:solidFill>
                  <a:srgbClr val="7030A0"/>
                </a:solidFill>
              </a:rPr>
              <a:t>Gum inflammation but no underlying tissue or bone destruction</a:t>
            </a:r>
          </a:p>
          <a:p>
            <a:pPr marL="342900" lvl="1" indent="-342900">
              <a:spcBef>
                <a:spcPct val="20000"/>
              </a:spcBef>
            </a:pPr>
            <a:endParaRPr lang="en-US" altLang="en-US" sz="1200" b="1" dirty="0"/>
          </a:p>
          <a:p>
            <a:pPr marL="342900" lvl="1" indent="-342900">
              <a:spcBef>
                <a:spcPct val="20000"/>
              </a:spcBef>
            </a:pPr>
            <a:r>
              <a:rPr lang="en-US" altLang="en-US" sz="3200" b="1" dirty="0"/>
              <a:t>Review:</a:t>
            </a:r>
          </a:p>
          <a:p>
            <a:pPr lvl="1">
              <a:spcBef>
                <a:spcPct val="20000"/>
              </a:spcBef>
              <a:buFont typeface="Arial" panose="020B0604020202020204" pitchFamily="34" charset="0"/>
              <a:buChar char="•"/>
            </a:pPr>
            <a:r>
              <a:rPr lang="en-US" altLang="en-US" sz="3200" b="1" dirty="0"/>
              <a:t>Symptoms</a:t>
            </a:r>
          </a:p>
          <a:p>
            <a:pPr lvl="1">
              <a:spcBef>
                <a:spcPct val="20000"/>
              </a:spcBef>
              <a:buFont typeface="Arial" panose="020B0604020202020204" pitchFamily="34" charset="0"/>
              <a:buChar char="•"/>
            </a:pPr>
            <a:r>
              <a:rPr lang="en-US" altLang="en-US" sz="3200" b="1" dirty="0"/>
              <a:t>Causes</a:t>
            </a:r>
            <a:r>
              <a:rPr lang="en-US" altLang="en-US" sz="3600" b="1" dirty="0"/>
              <a:t> </a:t>
            </a:r>
            <a:r>
              <a:rPr lang="en-US" altLang="en-US" sz="3600" dirty="0"/>
              <a:t> </a:t>
            </a:r>
          </a:p>
          <a:p>
            <a:pPr lvl="1">
              <a:spcBef>
                <a:spcPct val="20000"/>
              </a:spcBef>
              <a:buFont typeface="Arial" panose="020B0604020202020204" pitchFamily="34" charset="0"/>
              <a:buChar char="•"/>
            </a:pPr>
            <a:r>
              <a:rPr lang="en-US" altLang="en-US" sz="3200" b="1" dirty="0"/>
              <a:t>Treatment</a:t>
            </a:r>
            <a:r>
              <a:rPr lang="en-US" altLang="en-US" sz="3600" dirty="0"/>
              <a:t>  </a:t>
            </a:r>
          </a:p>
          <a:p>
            <a:pPr lvl="1">
              <a:spcBef>
                <a:spcPct val="20000"/>
              </a:spcBef>
              <a:buFont typeface="Arial" pitchFamily="34" charset="0"/>
              <a:buNone/>
            </a:pPr>
            <a:endParaRPr lang="en-US" altLang="en-US" sz="2000" dirty="0"/>
          </a:p>
        </p:txBody>
      </p:sp>
      <p:sp>
        <p:nvSpPr>
          <p:cNvPr id="34825" name="Text Box 14"/>
          <p:cNvSpPr txBox="1">
            <a:spLocks noChangeArrowheads="1"/>
          </p:cNvSpPr>
          <p:nvPr/>
        </p:nvSpPr>
        <p:spPr bwMode="auto">
          <a:xfrm>
            <a:off x="5691120" y="3157229"/>
            <a:ext cx="251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spcBef>
                <a:spcPct val="50000"/>
              </a:spcBef>
            </a:pPr>
            <a:r>
              <a:rPr lang="en-US" altLang="en-US" dirty="0"/>
              <a:t>Photo: John McDowell, DDS</a:t>
            </a:r>
          </a:p>
        </p:txBody>
      </p:sp>
      <p:sp>
        <p:nvSpPr>
          <p:cNvPr id="34826" name="Text Box 15"/>
          <p:cNvSpPr txBox="1">
            <a:spLocks noChangeArrowheads="1"/>
          </p:cNvSpPr>
          <p:nvPr/>
        </p:nvSpPr>
        <p:spPr bwMode="auto">
          <a:xfrm>
            <a:off x="5650176" y="5851525"/>
            <a:ext cx="2514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spcBef>
                <a:spcPct val="50000"/>
              </a:spcBef>
            </a:pPr>
            <a:r>
              <a:rPr lang="en-US" altLang="en-US" dirty="0"/>
              <a:t>Photo: Joanna Douglass, BDS, DDS</a:t>
            </a:r>
          </a:p>
        </p:txBody>
      </p:sp>
      <p:sp>
        <p:nvSpPr>
          <p:cNvPr id="34827" name="Slide Number Placeholder 15"/>
          <p:cNvSpPr>
            <a:spLocks noGrp="1"/>
          </p:cNvSpPr>
          <p:nvPr>
            <p:ph type="sldNum" sz="quarter" idx="10"/>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03D7C971-37BE-4D85-BA09-8A09D27FB0A8}" type="slidenum">
              <a:rPr lang="en-US" altLang="en-US" sz="1200" smtClean="0">
                <a:solidFill>
                  <a:schemeClr val="bg1"/>
                </a:solidFill>
              </a:rPr>
              <a:pPr eaLnBrk="1" hangingPunct="1"/>
              <a:t>19</a:t>
            </a:fld>
            <a:endParaRPr lang="en-US" altLang="en-US" sz="1200">
              <a:solidFill>
                <a:schemeClr val="bg1"/>
              </a:solidFill>
            </a:endParaRPr>
          </a:p>
        </p:txBody>
      </p:sp>
      <p:sp>
        <p:nvSpPr>
          <p:cNvPr id="19" name="Down Arrow 18"/>
          <p:cNvSpPr/>
          <p:nvPr/>
        </p:nvSpPr>
        <p:spPr>
          <a:xfrm rot="10800000" flipV="1">
            <a:off x="6355806" y="732610"/>
            <a:ext cx="487680" cy="822960"/>
          </a:xfrm>
          <a:prstGeom prst="downArrow">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Down Arrow 19"/>
          <p:cNvSpPr/>
          <p:nvPr/>
        </p:nvSpPr>
        <p:spPr>
          <a:xfrm>
            <a:off x="7718040" y="3319979"/>
            <a:ext cx="487680" cy="822960"/>
          </a:xfrm>
          <a:prstGeom prst="downArrow">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687995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bwMode="auto">
          <a:xfrm>
            <a:off x="533400" y="1219200"/>
            <a:ext cx="8458200" cy="4038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marL="0" indent="0">
              <a:lnSpc>
                <a:spcPct val="90000"/>
              </a:lnSpc>
              <a:spcBef>
                <a:spcPts val="1200"/>
              </a:spcBef>
              <a:buFont typeface="Arial" charset="0"/>
              <a:buNone/>
              <a:defRPr/>
            </a:pPr>
            <a:r>
              <a:rPr lang="en-US" altLang="en-US" sz="2800" b="1" dirty="0">
                <a:latin typeface="Arial" charset="0"/>
                <a:cs typeface="Arial" charset="0"/>
              </a:rPr>
              <a:t>Course Authors</a:t>
            </a:r>
          </a:p>
          <a:p>
            <a:pPr marL="400050" lvl="1" indent="0">
              <a:lnSpc>
                <a:spcPct val="90000"/>
              </a:lnSpc>
              <a:spcBef>
                <a:spcPts val="1200"/>
              </a:spcBef>
              <a:buNone/>
              <a:defRPr/>
            </a:pPr>
            <a:r>
              <a:rPr lang="en-US" altLang="en-US" dirty="0">
                <a:latin typeface="Arial" panose="020B0604020202020204" pitchFamily="34" charset="0"/>
                <a:cs typeface="Arial" panose="020B0604020202020204" pitchFamily="34" charset="0"/>
              </a:rPr>
              <a:t>Smiles for Life Steering Committee</a:t>
            </a:r>
          </a:p>
          <a:p>
            <a:pPr marL="400050" lvl="1" indent="0">
              <a:lnSpc>
                <a:spcPct val="90000"/>
              </a:lnSpc>
              <a:spcBef>
                <a:spcPts val="1200"/>
              </a:spcBef>
              <a:buNone/>
              <a:defRPr/>
            </a:pPr>
            <a:r>
              <a:rPr lang="en-US" altLang="en-US" dirty="0">
                <a:latin typeface="Arial" panose="020B0604020202020204" pitchFamily="34" charset="0"/>
                <a:cs typeface="Arial" panose="020B0604020202020204" pitchFamily="34" charset="0"/>
              </a:rPr>
              <a:t>Anita Glicken, </a:t>
            </a:r>
            <a:r>
              <a:rPr lang="en-US" dirty="0">
                <a:latin typeface="Arial" panose="020B0604020202020204" pitchFamily="34" charset="0"/>
                <a:cs typeface="Arial" panose="020B0604020202020204" pitchFamily="34" charset="0"/>
              </a:rPr>
              <a:t>MSW</a:t>
            </a:r>
            <a:endParaRPr lang="en-US" dirty="0"/>
          </a:p>
          <a:p>
            <a:pPr marL="400050" lvl="1" indent="0">
              <a:lnSpc>
                <a:spcPct val="90000"/>
              </a:lnSpc>
              <a:spcBef>
                <a:spcPts val="1200"/>
              </a:spcBef>
              <a:buNone/>
              <a:defRPr/>
            </a:pPr>
            <a:r>
              <a:rPr lang="en-US" altLang="en-US" sz="2800" dirty="0">
                <a:latin typeface="Arial" panose="020B0604020202020204" pitchFamily="34" charset="0"/>
                <a:cs typeface="Arial" panose="020B0604020202020204" pitchFamily="34" charset="0"/>
              </a:rPr>
              <a:t>Melinda Clark, MD, MJ</a:t>
            </a:r>
          </a:p>
          <a:p>
            <a:pPr marL="0" lvl="1" indent="0">
              <a:lnSpc>
                <a:spcPct val="90000"/>
              </a:lnSpc>
              <a:spcBef>
                <a:spcPts val="1200"/>
              </a:spcBef>
              <a:buNone/>
              <a:defRPr/>
            </a:pPr>
            <a:endParaRPr lang="en-US" altLang="en-US" sz="800" b="1" dirty="0">
              <a:latin typeface="Arial" charset="0"/>
              <a:cs typeface="Arial" charset="0"/>
            </a:endParaRPr>
          </a:p>
          <a:p>
            <a:pPr marL="0" indent="0">
              <a:lnSpc>
                <a:spcPct val="90000"/>
              </a:lnSpc>
              <a:spcBef>
                <a:spcPts val="1200"/>
              </a:spcBef>
              <a:buFont typeface="Arial" charset="0"/>
              <a:buNone/>
              <a:defRPr/>
            </a:pPr>
            <a:r>
              <a:rPr lang="en-US" altLang="en-US" sz="2800" b="1" dirty="0">
                <a:latin typeface="Arial" charset="0"/>
                <a:cs typeface="Arial" charset="0"/>
              </a:rPr>
              <a:t>Smiles for Life Editor</a:t>
            </a:r>
          </a:p>
          <a:p>
            <a:pPr lvl="1">
              <a:lnSpc>
                <a:spcPct val="90000"/>
              </a:lnSpc>
              <a:spcBef>
                <a:spcPts val="1200"/>
              </a:spcBef>
              <a:buFont typeface="Arial" charset="0"/>
              <a:buNone/>
              <a:defRPr/>
            </a:pPr>
            <a:r>
              <a:rPr lang="en-US" altLang="en-US" dirty="0">
                <a:latin typeface="Arial" charset="0"/>
                <a:cs typeface="Arial" charset="0"/>
              </a:rPr>
              <a:t>Karlynn Sievers, MD</a:t>
            </a:r>
          </a:p>
          <a:p>
            <a:pPr marL="0" indent="0">
              <a:lnSpc>
                <a:spcPct val="90000"/>
              </a:lnSpc>
              <a:spcBef>
                <a:spcPts val="1200"/>
              </a:spcBef>
              <a:buFont typeface="Arial" charset="0"/>
              <a:buNone/>
              <a:defRPr/>
            </a:pPr>
            <a:endParaRPr lang="en-US" altLang="en-US" sz="1400" b="1" dirty="0">
              <a:latin typeface="Arial" charset="0"/>
              <a:cs typeface="Arial" charset="0"/>
            </a:endParaRPr>
          </a:p>
          <a:p>
            <a:pPr marL="0" indent="0">
              <a:lnSpc>
                <a:spcPct val="90000"/>
              </a:lnSpc>
              <a:spcBef>
                <a:spcPts val="1200"/>
              </a:spcBef>
              <a:buFont typeface="Arial" charset="0"/>
              <a:buNone/>
              <a:defRPr/>
            </a:pPr>
            <a:r>
              <a:rPr lang="en-US" altLang="en-US" sz="2800" b="1" dirty="0">
                <a:latin typeface="Arial" charset="0"/>
                <a:cs typeface="Arial" charset="0"/>
              </a:rPr>
              <a:t>Funded By</a:t>
            </a:r>
            <a:endParaRPr lang="en-US" altLang="en-US" sz="2400" b="1" dirty="0">
              <a:latin typeface="Arial" charset="0"/>
              <a:cs typeface="Arial" charset="0"/>
            </a:endParaRPr>
          </a:p>
        </p:txBody>
      </p:sp>
      <p:pic>
        <p:nvPicPr>
          <p:cNvPr id="5" name="Picture 4">
            <a:extLst>
              <a:ext uri="{FF2B5EF4-FFF2-40B4-BE49-F238E27FC236}">
                <a16:creationId xmlns:a16="http://schemas.microsoft.com/office/drawing/2014/main" id="{10A888A4-2189-4F1F-9D30-45003973919C}"/>
              </a:ext>
            </a:extLst>
          </p:cNvPr>
          <p:cNvPicPr>
            <a:picLocks noChangeAspect="1"/>
          </p:cNvPicPr>
          <p:nvPr/>
        </p:nvPicPr>
        <p:blipFill>
          <a:blip r:embed="rId3"/>
          <a:stretch>
            <a:fillRect/>
          </a:stretch>
        </p:blipFill>
        <p:spPr>
          <a:xfrm>
            <a:off x="7164283" y="4767262"/>
            <a:ext cx="1393892" cy="1133475"/>
          </a:xfrm>
          <a:prstGeom prst="rect">
            <a:avLst/>
          </a:prstGeom>
        </p:spPr>
      </p:pic>
      <p:sp>
        <p:nvSpPr>
          <p:cNvPr id="2" name="TextBox 1">
            <a:extLst>
              <a:ext uri="{FF2B5EF4-FFF2-40B4-BE49-F238E27FC236}">
                <a16:creationId xmlns:a16="http://schemas.microsoft.com/office/drawing/2014/main" id="{5F8A262C-E05C-DDA0-7F44-89D4674384E5}"/>
              </a:ext>
            </a:extLst>
          </p:cNvPr>
          <p:cNvSpPr txBox="1"/>
          <p:nvPr/>
        </p:nvSpPr>
        <p:spPr>
          <a:xfrm>
            <a:off x="1469571" y="5976487"/>
            <a:ext cx="5505127" cy="600164"/>
          </a:xfrm>
          <a:prstGeom prst="rect">
            <a:avLst/>
          </a:prstGeom>
          <a:noFill/>
        </p:spPr>
        <p:txBody>
          <a:bodyPr wrap="square">
            <a:spAutoFit/>
          </a:bodyPr>
          <a:lstStyle/>
          <a:p>
            <a:pPr algn="ctr" eaLnBrk="1" hangingPunct="1"/>
            <a:r>
              <a:rPr lang="en-US" altLang="en-US" sz="1100" dirty="0">
                <a:solidFill>
                  <a:schemeClr val="bg1"/>
                </a:solidFill>
                <a:latin typeface="Arial" charset="0"/>
              </a:rPr>
              <a:t>The images in this presentation are not to be reproduced/downloaded for purposes other than personal use. Republication, retransmission, reproduction, or other use of the Licensed Material is prohibited.</a:t>
            </a:r>
          </a:p>
        </p:txBody>
      </p:sp>
      <p:pic>
        <p:nvPicPr>
          <p:cNvPr id="3" name="Picture 2" descr="A blue and black logo&#10;&#10;Description automatically generated">
            <a:extLst>
              <a:ext uri="{FF2B5EF4-FFF2-40B4-BE49-F238E27FC236}">
                <a16:creationId xmlns:a16="http://schemas.microsoft.com/office/drawing/2014/main" id="{1DC6926F-DF2D-DF9E-8738-1BAA590C0331}"/>
              </a:ext>
            </a:extLst>
          </p:cNvPr>
          <p:cNvPicPr>
            <a:picLocks noChangeAspect="1"/>
          </p:cNvPicPr>
          <p:nvPr/>
        </p:nvPicPr>
        <p:blipFill>
          <a:blip r:embed="rId4"/>
          <a:stretch>
            <a:fillRect/>
          </a:stretch>
        </p:blipFill>
        <p:spPr>
          <a:xfrm>
            <a:off x="3078053" y="4782052"/>
            <a:ext cx="3652805" cy="1133475"/>
          </a:xfrm>
          <a:prstGeom prst="rect">
            <a:avLst/>
          </a:prstGeom>
          <a:solidFill>
            <a:schemeClr val="bg1"/>
          </a:solidFill>
        </p:spPr>
      </p:pic>
    </p:spTree>
    <p:extLst>
      <p:ext uri="{BB962C8B-B14F-4D97-AF65-F5344CB8AC3E}">
        <p14:creationId xmlns:p14="http://schemas.microsoft.com/office/powerpoint/2010/main" val="288999054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5" name="Slide Number Placeholder 16"/>
          <p:cNvSpPr>
            <a:spLocks noGrp="1"/>
          </p:cNvSpPr>
          <p:nvPr>
            <p:ph type="sldNum" sz="quarter" idx="10"/>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D7CA8BAE-EB23-42CE-A76F-65144833E985}" type="slidenum">
              <a:rPr lang="en-US" altLang="en-US" sz="1200" smtClean="0">
                <a:solidFill>
                  <a:schemeClr val="bg1"/>
                </a:solidFill>
              </a:rPr>
              <a:pPr eaLnBrk="1" hangingPunct="1"/>
              <a:t>20</a:t>
            </a:fld>
            <a:endParaRPr lang="en-US" altLang="en-US" sz="1200">
              <a:solidFill>
                <a:schemeClr val="bg1"/>
              </a:solidFill>
            </a:endParaRPr>
          </a:p>
        </p:txBody>
      </p:sp>
      <p:sp>
        <p:nvSpPr>
          <p:cNvPr id="35842" name="Rectangle 3"/>
          <p:cNvSpPr>
            <a:spLocks noGrp="1" noChangeArrowheads="1"/>
          </p:cNvSpPr>
          <p:nvPr>
            <p:ph type="body" sz="half" idx="4294967295"/>
          </p:nvPr>
        </p:nvSpPr>
        <p:spPr bwMode="auto">
          <a:xfrm>
            <a:off x="0" y="1600200"/>
            <a:ext cx="4038600" cy="452596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 typeface="Wingdings" pitchFamily="2" charset="2"/>
              <a:buNone/>
            </a:pPr>
            <a:r>
              <a:rPr lang="en-US" altLang="en-US" sz="2400"/>
              <a:t>        </a:t>
            </a:r>
          </a:p>
        </p:txBody>
      </p:sp>
      <p:sp>
        <p:nvSpPr>
          <p:cNvPr id="35843" name="Text Box 4"/>
          <p:cNvSpPr txBox="1">
            <a:spLocks noChangeArrowheads="1"/>
          </p:cNvSpPr>
          <p:nvPr/>
        </p:nvSpPr>
        <p:spPr bwMode="auto">
          <a:xfrm>
            <a:off x="1524000" y="5786438"/>
            <a:ext cx="36576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spcBef>
                <a:spcPct val="50000"/>
              </a:spcBef>
            </a:pPr>
            <a:endParaRPr lang="en-US" altLang="en-US" sz="3200">
              <a:solidFill>
                <a:srgbClr val="F8F8F8"/>
              </a:solidFill>
            </a:endParaRPr>
          </a:p>
        </p:txBody>
      </p:sp>
      <p:sp>
        <p:nvSpPr>
          <p:cNvPr id="35844" name="Rectangle 3"/>
          <p:cNvSpPr txBox="1">
            <a:spLocks noChangeArrowheads="1"/>
          </p:cNvSpPr>
          <p:nvPr/>
        </p:nvSpPr>
        <p:spPr bwMode="auto">
          <a:xfrm>
            <a:off x="0" y="1600200"/>
            <a:ext cx="4038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nSpc>
                <a:spcPct val="80000"/>
              </a:lnSpc>
              <a:spcBef>
                <a:spcPct val="20000"/>
              </a:spcBef>
              <a:buFont typeface="Wingdings" pitchFamily="2" charset="2"/>
              <a:buNone/>
            </a:pPr>
            <a:r>
              <a:rPr lang="en-US" altLang="en-US" sz="2400"/>
              <a:t>        </a:t>
            </a:r>
          </a:p>
        </p:txBody>
      </p:sp>
      <p:sp>
        <p:nvSpPr>
          <p:cNvPr id="35845" name="Text Box 4"/>
          <p:cNvSpPr txBox="1">
            <a:spLocks noChangeArrowheads="1"/>
          </p:cNvSpPr>
          <p:nvPr/>
        </p:nvSpPr>
        <p:spPr bwMode="auto">
          <a:xfrm>
            <a:off x="1524000" y="5786438"/>
            <a:ext cx="36576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spcBef>
                <a:spcPct val="50000"/>
              </a:spcBef>
            </a:pPr>
            <a:endParaRPr lang="en-US" altLang="en-US" sz="3200">
              <a:solidFill>
                <a:srgbClr val="F8F8F8"/>
              </a:solidFill>
            </a:endParaRPr>
          </a:p>
        </p:txBody>
      </p:sp>
      <p:sp>
        <p:nvSpPr>
          <p:cNvPr id="35846" name="Rectangle 2"/>
          <p:cNvSpPr txBox="1">
            <a:spLocks noChangeArrowheads="1"/>
          </p:cNvSpPr>
          <p:nvPr/>
        </p:nvSpPr>
        <p:spPr bwMode="auto">
          <a:xfrm>
            <a:off x="152400" y="0"/>
            <a:ext cx="9144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r>
              <a:rPr lang="en-US" altLang="en-US" sz="4400" dirty="0">
                <a:solidFill>
                  <a:schemeClr val="bg1"/>
                </a:solidFill>
                <a:latin typeface="Tahoma" pitchFamily="34" charset="0"/>
                <a:cs typeface="Tahoma" pitchFamily="34" charset="0"/>
              </a:rPr>
              <a:t>Periodontitis – Gum Disease </a:t>
            </a:r>
          </a:p>
        </p:txBody>
      </p:sp>
      <p:sp>
        <p:nvSpPr>
          <p:cNvPr id="35847" name="Rectangle 3"/>
          <p:cNvSpPr txBox="1">
            <a:spLocks noChangeArrowheads="1"/>
          </p:cNvSpPr>
          <p:nvPr/>
        </p:nvSpPr>
        <p:spPr bwMode="auto">
          <a:xfrm>
            <a:off x="0" y="1600200"/>
            <a:ext cx="4038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nSpc>
                <a:spcPct val="80000"/>
              </a:lnSpc>
              <a:spcBef>
                <a:spcPct val="20000"/>
              </a:spcBef>
              <a:buFont typeface="Wingdings" pitchFamily="2" charset="2"/>
              <a:buNone/>
            </a:pPr>
            <a:r>
              <a:rPr lang="en-US" altLang="en-US" sz="2400"/>
              <a:t>        </a:t>
            </a:r>
          </a:p>
        </p:txBody>
      </p:sp>
      <p:sp>
        <p:nvSpPr>
          <p:cNvPr id="35848" name="Text Box 4"/>
          <p:cNvSpPr txBox="1">
            <a:spLocks noChangeArrowheads="1"/>
          </p:cNvSpPr>
          <p:nvPr/>
        </p:nvSpPr>
        <p:spPr bwMode="auto">
          <a:xfrm>
            <a:off x="1524000" y="5786438"/>
            <a:ext cx="36576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spcBef>
                <a:spcPct val="50000"/>
              </a:spcBef>
            </a:pPr>
            <a:endParaRPr lang="en-US" altLang="en-US" sz="3200">
              <a:solidFill>
                <a:srgbClr val="F8F8F8"/>
              </a:solidFill>
            </a:endParaRPr>
          </a:p>
        </p:txBody>
      </p:sp>
      <p:sp>
        <p:nvSpPr>
          <p:cNvPr id="35849" name="TextBox 5"/>
          <p:cNvSpPr txBox="1">
            <a:spLocks noChangeArrowheads="1"/>
          </p:cNvSpPr>
          <p:nvPr/>
        </p:nvSpPr>
        <p:spPr bwMode="auto">
          <a:xfrm>
            <a:off x="7924800" y="1676400"/>
            <a:ext cx="609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r>
              <a:rPr lang="en-US" altLang="en-US" sz="1200"/>
              <a:t>16</a:t>
            </a:r>
          </a:p>
        </p:txBody>
      </p:sp>
      <p:sp>
        <p:nvSpPr>
          <p:cNvPr id="35850" name="Rectangle 3"/>
          <p:cNvSpPr>
            <a:spLocks noChangeArrowheads="1"/>
          </p:cNvSpPr>
          <p:nvPr/>
        </p:nvSpPr>
        <p:spPr bwMode="auto">
          <a:xfrm>
            <a:off x="152400" y="914400"/>
            <a:ext cx="60198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spcBef>
                <a:spcPct val="20000"/>
              </a:spcBef>
              <a:buFont typeface="Arial" pitchFamily="34" charset="0"/>
              <a:buChar char="•"/>
            </a:pPr>
            <a:endParaRPr lang="en-US" altLang="en-US" sz="2000"/>
          </a:p>
          <a:p>
            <a:pPr>
              <a:spcBef>
                <a:spcPct val="20000"/>
              </a:spcBef>
              <a:buFont typeface="Arial" pitchFamily="34" charset="0"/>
              <a:buNone/>
            </a:pPr>
            <a:endParaRPr lang="en-US" altLang="en-US" sz="2800"/>
          </a:p>
          <a:p>
            <a:pPr>
              <a:spcBef>
                <a:spcPct val="20000"/>
              </a:spcBef>
              <a:buFont typeface="Arial" pitchFamily="34" charset="0"/>
              <a:buNone/>
            </a:pPr>
            <a:endParaRPr lang="en-US" altLang="en-US" sz="2800"/>
          </a:p>
          <a:p>
            <a:pPr>
              <a:spcBef>
                <a:spcPct val="20000"/>
              </a:spcBef>
              <a:buFont typeface="Arial" pitchFamily="34" charset="0"/>
              <a:buNone/>
            </a:pPr>
            <a:endParaRPr lang="en-US" altLang="en-US" sz="2800"/>
          </a:p>
          <a:p>
            <a:pPr>
              <a:spcBef>
                <a:spcPct val="20000"/>
              </a:spcBef>
              <a:buFont typeface="Symbol" pitchFamily="18" charset="2"/>
              <a:buNone/>
            </a:pPr>
            <a:endParaRPr lang="en-US" altLang="en-US" sz="2400"/>
          </a:p>
        </p:txBody>
      </p:sp>
      <p:pic>
        <p:nvPicPr>
          <p:cNvPr id="35851" name="Picture 4" descr="Mono fig 28 600"/>
          <p:cNvPicPr>
            <a:picLocks noChangeAspect="1" noChangeArrowheads="1"/>
          </p:cNvPicPr>
          <p:nvPr/>
        </p:nvPicPr>
        <p:blipFill>
          <a:blip r:embed="rId3">
            <a:extLst>
              <a:ext uri="{28A0092B-C50C-407E-A947-70E740481C1C}">
                <a14:useLocalDpi xmlns:a14="http://schemas.microsoft.com/office/drawing/2010/main" val="0"/>
              </a:ext>
            </a:extLst>
          </a:blip>
          <a:srcRect b="7840"/>
          <a:stretch>
            <a:fillRect/>
          </a:stretch>
        </p:blipFill>
        <p:spPr bwMode="auto">
          <a:xfrm>
            <a:off x="5921188" y="1026459"/>
            <a:ext cx="3124200" cy="229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2" name="Text Box 18"/>
          <p:cNvSpPr txBox="1">
            <a:spLocks noChangeArrowheads="1"/>
          </p:cNvSpPr>
          <p:nvPr/>
        </p:nvSpPr>
        <p:spPr bwMode="auto">
          <a:xfrm>
            <a:off x="6683188" y="3321984"/>
            <a:ext cx="23622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gn="r" eaLnBrk="1" hangingPunct="1"/>
            <a:r>
              <a:rPr lang="en-US" altLang="en-US" dirty="0"/>
              <a:t>Photo: </a:t>
            </a:r>
            <a:r>
              <a:rPr lang="en-US" altLang="en-US" dirty="0" err="1"/>
              <a:t>Efthimia</a:t>
            </a:r>
            <a:r>
              <a:rPr lang="en-US" altLang="en-US" dirty="0"/>
              <a:t> </a:t>
            </a:r>
            <a:r>
              <a:rPr lang="en-US" altLang="en-US" dirty="0" err="1"/>
              <a:t>Ioannidou</a:t>
            </a:r>
            <a:r>
              <a:rPr lang="en-US" altLang="en-US" dirty="0"/>
              <a:t> DDS, MDS</a:t>
            </a:r>
          </a:p>
        </p:txBody>
      </p:sp>
      <p:sp>
        <p:nvSpPr>
          <p:cNvPr id="35853" name="Rectangle 3"/>
          <p:cNvSpPr>
            <a:spLocks noChangeArrowheads="1"/>
          </p:cNvSpPr>
          <p:nvPr/>
        </p:nvSpPr>
        <p:spPr bwMode="auto">
          <a:xfrm>
            <a:off x="257735" y="1023384"/>
            <a:ext cx="5533465" cy="5534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690563" indent="-233363"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gn="ctr">
              <a:spcBef>
                <a:spcPct val="20000"/>
              </a:spcBef>
              <a:buFont typeface="Arial" pitchFamily="34" charset="0"/>
              <a:buNone/>
            </a:pPr>
            <a:r>
              <a:rPr lang="en-US" sz="4000" b="1" dirty="0">
                <a:solidFill>
                  <a:srgbClr val="7030A0"/>
                </a:solidFill>
              </a:rPr>
              <a:t>Leading cause of tooth loss in adults</a:t>
            </a:r>
          </a:p>
          <a:p>
            <a:pPr>
              <a:spcBef>
                <a:spcPct val="20000"/>
              </a:spcBef>
              <a:buFont typeface="Arial" pitchFamily="34" charset="0"/>
              <a:buNone/>
            </a:pPr>
            <a:endParaRPr lang="en-US" altLang="en-US" sz="2400" b="1" dirty="0">
              <a:solidFill>
                <a:srgbClr val="7030A0"/>
              </a:solidFill>
            </a:endParaRPr>
          </a:p>
          <a:p>
            <a:pPr>
              <a:spcBef>
                <a:spcPct val="20000"/>
              </a:spcBef>
              <a:buFont typeface="Arial" pitchFamily="34" charset="0"/>
              <a:buNone/>
            </a:pPr>
            <a:r>
              <a:rPr lang="en-US" altLang="en-US" sz="3200" b="1" dirty="0"/>
              <a:t>Review:</a:t>
            </a:r>
          </a:p>
          <a:p>
            <a:pPr>
              <a:spcBef>
                <a:spcPct val="20000"/>
              </a:spcBef>
              <a:buFont typeface="Arial" panose="020B0604020202020204" pitchFamily="34" charset="0"/>
              <a:buChar char="•"/>
            </a:pPr>
            <a:r>
              <a:rPr lang="en-US" altLang="en-US" sz="3200" b="1" dirty="0"/>
              <a:t>Causes</a:t>
            </a:r>
            <a:endParaRPr lang="en-US" altLang="en-US" sz="3600" dirty="0"/>
          </a:p>
          <a:p>
            <a:pPr>
              <a:spcBef>
                <a:spcPct val="20000"/>
              </a:spcBef>
              <a:buFont typeface="Arial" panose="020B0604020202020204" pitchFamily="34" charset="0"/>
              <a:buChar char="•"/>
            </a:pPr>
            <a:r>
              <a:rPr lang="en-US" altLang="en-US" sz="3200" b="1" dirty="0"/>
              <a:t>Recommendations</a:t>
            </a:r>
            <a:r>
              <a:rPr lang="en-US" altLang="en-US" sz="3600" b="1" dirty="0"/>
              <a:t> </a:t>
            </a:r>
            <a:r>
              <a:rPr lang="en-US" altLang="en-US" sz="3600" dirty="0"/>
              <a:t> </a:t>
            </a:r>
          </a:p>
        </p:txBody>
      </p:sp>
      <p:sp>
        <p:nvSpPr>
          <p:cNvPr id="35854" name="Text Box 7"/>
          <p:cNvSpPr txBox="1">
            <a:spLocks noChangeArrowheads="1"/>
          </p:cNvSpPr>
          <p:nvPr/>
        </p:nvSpPr>
        <p:spPr bwMode="auto">
          <a:xfrm>
            <a:off x="6454588" y="5713857"/>
            <a:ext cx="25908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gn="r" eaLnBrk="1" hangingPunct="1"/>
            <a:r>
              <a:rPr lang="en-US" altLang="en-US" dirty="0"/>
              <a:t>Photo: John McDowell, DDS</a:t>
            </a:r>
          </a:p>
        </p:txBody>
      </p:sp>
      <p:pic>
        <p:nvPicPr>
          <p:cNvPr id="358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188" y="3692012"/>
            <a:ext cx="3124200" cy="199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438390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0" name="Slide Number Placeholder 10"/>
          <p:cNvSpPr>
            <a:spLocks noGrp="1"/>
          </p:cNvSpPr>
          <p:nvPr>
            <p:ph type="sldNum" sz="quarter" idx="10"/>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51A704C5-F4F0-41FF-950C-C2AC47C4BD9A}" type="slidenum">
              <a:rPr lang="en-US" altLang="en-US" sz="1200" smtClean="0">
                <a:solidFill>
                  <a:schemeClr val="bg1"/>
                </a:solidFill>
              </a:rPr>
              <a:pPr eaLnBrk="1" hangingPunct="1"/>
              <a:t>21</a:t>
            </a:fld>
            <a:endParaRPr lang="en-US" altLang="en-US" sz="1200">
              <a:solidFill>
                <a:schemeClr val="bg1"/>
              </a:solidFill>
            </a:endParaRPr>
          </a:p>
        </p:txBody>
      </p:sp>
      <p:sp>
        <p:nvSpPr>
          <p:cNvPr id="59395" name="Rectangle 3"/>
          <p:cNvSpPr>
            <a:spLocks noChangeArrowheads="1"/>
          </p:cNvSpPr>
          <p:nvPr/>
        </p:nvSpPr>
        <p:spPr bwMode="auto">
          <a:xfrm>
            <a:off x="0" y="2214596"/>
            <a:ext cx="9043085"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690563" indent="-233363"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spcBef>
                <a:spcPct val="20000"/>
              </a:spcBef>
              <a:buFont typeface="Arial" pitchFamily="34" charset="0"/>
              <a:buNone/>
            </a:pPr>
            <a:r>
              <a:rPr lang="en-US" altLang="en-US" sz="2800" b="1" dirty="0"/>
              <a:t>   Concern for oral cancer</a:t>
            </a:r>
            <a:endParaRPr lang="en-US" altLang="en-US" sz="2400" dirty="0"/>
          </a:p>
          <a:p>
            <a:pPr lvl="1">
              <a:spcBef>
                <a:spcPct val="20000"/>
              </a:spcBef>
              <a:buFont typeface="Arial" pitchFamily="34" charset="0"/>
              <a:buChar char="•"/>
            </a:pPr>
            <a:r>
              <a:rPr lang="en-US" altLang="en-US" sz="2400" dirty="0"/>
              <a:t>9</a:t>
            </a:r>
            <a:r>
              <a:rPr lang="en-US" altLang="en-US" sz="2400" baseline="30000" dirty="0"/>
              <a:t>th</a:t>
            </a:r>
            <a:r>
              <a:rPr lang="en-US" altLang="en-US" sz="2400" dirty="0"/>
              <a:t> most common cancer</a:t>
            </a:r>
          </a:p>
          <a:p>
            <a:pPr lvl="1">
              <a:spcBef>
                <a:spcPct val="20000"/>
              </a:spcBef>
              <a:buFont typeface="Arial" pitchFamily="34" charset="0"/>
              <a:buChar char="•"/>
            </a:pPr>
            <a:r>
              <a:rPr lang="en-US" altLang="en-US" sz="2400" dirty="0"/>
              <a:t>5 year survival rate = 50% </a:t>
            </a:r>
          </a:p>
          <a:p>
            <a:pPr lvl="1">
              <a:spcBef>
                <a:spcPct val="20000"/>
              </a:spcBef>
              <a:buFont typeface="Arial" pitchFamily="34" charset="0"/>
              <a:buChar char="•"/>
            </a:pPr>
            <a:r>
              <a:rPr lang="en-US" altLang="en-US" sz="2400" dirty="0"/>
              <a:t>60% are advanced by the time they are detected</a:t>
            </a:r>
          </a:p>
          <a:p>
            <a:pPr lvl="1">
              <a:spcBef>
                <a:spcPct val="20000"/>
              </a:spcBef>
              <a:buFont typeface="Arial" pitchFamily="34" charset="0"/>
              <a:buChar char="•"/>
            </a:pPr>
            <a:r>
              <a:rPr lang="en-US" altLang="en-US" sz="2400" dirty="0"/>
              <a:t>Causes of oral cancer:</a:t>
            </a:r>
          </a:p>
          <a:p>
            <a:pPr marL="1257300" lvl="2" indent="-342900">
              <a:spcBef>
                <a:spcPct val="20000"/>
              </a:spcBef>
              <a:buFont typeface="Wingdings" panose="05000000000000000000" pitchFamily="2" charset="2"/>
              <a:buChar char="ü"/>
            </a:pPr>
            <a:r>
              <a:rPr lang="en-US" altLang="en-US" sz="2200" dirty="0"/>
              <a:t>Alcohol and tobacco are primary risk factors</a:t>
            </a:r>
          </a:p>
          <a:p>
            <a:pPr marL="1257300" lvl="2" indent="-342900">
              <a:spcBef>
                <a:spcPct val="20000"/>
              </a:spcBef>
              <a:buFont typeface="Wingdings" panose="05000000000000000000" pitchFamily="2" charset="2"/>
              <a:buChar char="ü"/>
            </a:pPr>
            <a:r>
              <a:rPr lang="en-US" altLang="en-US" sz="2200" dirty="0"/>
              <a:t>HPV (human papilloma virus), especially in young men</a:t>
            </a:r>
          </a:p>
          <a:p>
            <a:pPr marL="1257300" lvl="2" indent="-342900">
              <a:spcBef>
                <a:spcPct val="20000"/>
              </a:spcBef>
              <a:buFont typeface="Wingdings" panose="05000000000000000000" pitchFamily="2" charset="2"/>
              <a:buChar char="ü"/>
            </a:pPr>
            <a:r>
              <a:rPr lang="en-US" altLang="en-US" sz="2200" dirty="0"/>
              <a:t>Sunlight (lip cancer)</a:t>
            </a:r>
          </a:p>
          <a:p>
            <a:pPr marL="1257300" lvl="2" indent="-342900">
              <a:spcBef>
                <a:spcPct val="20000"/>
              </a:spcBef>
              <a:buFont typeface="Wingdings" panose="05000000000000000000" pitchFamily="2" charset="2"/>
              <a:buChar char="ü"/>
            </a:pPr>
            <a:r>
              <a:rPr lang="en-US" altLang="en-US" sz="2200" dirty="0"/>
              <a:t>Betel nuts</a:t>
            </a:r>
          </a:p>
          <a:p>
            <a:pPr lvl="1">
              <a:spcBef>
                <a:spcPct val="20000"/>
              </a:spcBef>
              <a:buFont typeface="Arial" pitchFamily="34" charset="0"/>
              <a:buChar char="•"/>
            </a:pPr>
            <a:endParaRPr lang="en-US" altLang="en-US" sz="2400" dirty="0"/>
          </a:p>
          <a:p>
            <a:pPr lvl="1">
              <a:spcBef>
                <a:spcPct val="20000"/>
              </a:spcBef>
              <a:buFont typeface="Arial" pitchFamily="34" charset="0"/>
              <a:buNone/>
            </a:pPr>
            <a:endParaRPr lang="en-US" altLang="en-US" sz="2000" dirty="0"/>
          </a:p>
          <a:p>
            <a:pPr>
              <a:spcBef>
                <a:spcPct val="20000"/>
              </a:spcBef>
              <a:buFont typeface="Arial" pitchFamily="34" charset="0"/>
              <a:buNone/>
            </a:pPr>
            <a:r>
              <a:rPr lang="en-US" altLang="en-US" sz="2400" dirty="0"/>
              <a:t>	</a:t>
            </a:r>
          </a:p>
          <a:p>
            <a:pPr>
              <a:spcBef>
                <a:spcPct val="20000"/>
              </a:spcBef>
              <a:buFont typeface="Arial" pitchFamily="34" charset="0"/>
              <a:buNone/>
            </a:pPr>
            <a:r>
              <a:rPr lang="en-US" altLang="en-US" sz="2400" b="1" dirty="0"/>
              <a:t>	</a:t>
            </a:r>
            <a:endParaRPr lang="en-US" altLang="en-US" sz="2400" dirty="0"/>
          </a:p>
        </p:txBody>
      </p:sp>
      <p:pic>
        <p:nvPicPr>
          <p:cNvPr id="59396" name="Picture 5" descr="2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342" y="930557"/>
            <a:ext cx="3332672" cy="2227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7" name="Text Box 11"/>
          <p:cNvSpPr txBox="1">
            <a:spLocks noChangeArrowheads="1"/>
          </p:cNvSpPr>
          <p:nvPr/>
        </p:nvSpPr>
        <p:spPr bwMode="auto">
          <a:xfrm>
            <a:off x="6457618" y="3203948"/>
            <a:ext cx="26066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gn="r" eaLnBrk="1" hangingPunct="1">
              <a:spcBef>
                <a:spcPct val="50000"/>
              </a:spcBef>
            </a:pPr>
            <a:r>
              <a:rPr lang="en-US" altLang="en-US" dirty="0"/>
              <a:t>Photo: Ellen Eisenberg, DMD </a:t>
            </a:r>
          </a:p>
        </p:txBody>
      </p:sp>
      <p:sp>
        <p:nvSpPr>
          <p:cNvPr id="7" name="Rectangle 4"/>
          <p:cNvSpPr txBox="1">
            <a:spLocks noChangeArrowheads="1"/>
          </p:cNvSpPr>
          <p:nvPr/>
        </p:nvSpPr>
        <p:spPr bwMode="auto">
          <a:xfrm>
            <a:off x="163774" y="38100"/>
            <a:ext cx="6705600"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4400" kern="1200">
                <a:solidFill>
                  <a:schemeClr val="bg1"/>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4400">
                <a:solidFill>
                  <a:schemeClr val="bg1"/>
                </a:solidFill>
                <a:latin typeface="Tahoma" pitchFamily="34" charset="0"/>
                <a:cs typeface="Tahoma" pitchFamily="34" charset="0"/>
              </a:defRPr>
            </a:lvl2pPr>
            <a:lvl3pPr algn="l" rtl="0" eaLnBrk="0" fontAlgn="base" hangingPunct="0">
              <a:spcBef>
                <a:spcPct val="0"/>
              </a:spcBef>
              <a:spcAft>
                <a:spcPct val="0"/>
              </a:spcAft>
              <a:defRPr sz="4400">
                <a:solidFill>
                  <a:schemeClr val="bg1"/>
                </a:solidFill>
                <a:latin typeface="Tahoma" pitchFamily="34" charset="0"/>
                <a:cs typeface="Tahoma" pitchFamily="34" charset="0"/>
              </a:defRPr>
            </a:lvl3pPr>
            <a:lvl4pPr algn="l" rtl="0" eaLnBrk="0" fontAlgn="base" hangingPunct="0">
              <a:spcBef>
                <a:spcPct val="0"/>
              </a:spcBef>
              <a:spcAft>
                <a:spcPct val="0"/>
              </a:spcAft>
              <a:defRPr sz="4400">
                <a:solidFill>
                  <a:schemeClr val="bg1"/>
                </a:solidFill>
                <a:latin typeface="Tahoma" pitchFamily="34" charset="0"/>
                <a:cs typeface="Tahoma" pitchFamily="34" charset="0"/>
              </a:defRPr>
            </a:lvl4pPr>
            <a:lvl5pPr algn="l" rtl="0" eaLnBrk="0" fontAlgn="base" hangingPunct="0">
              <a:spcBef>
                <a:spcPct val="0"/>
              </a:spcBef>
              <a:spcAft>
                <a:spcPct val="0"/>
              </a:spcAft>
              <a:defRPr sz="4400">
                <a:solidFill>
                  <a:schemeClr val="bg1"/>
                </a:solidFill>
                <a:latin typeface="Tahoma" pitchFamily="34" charset="0"/>
                <a:cs typeface="Tahoma" pitchFamily="34" charset="0"/>
              </a:defRPr>
            </a:lvl5pPr>
            <a:lvl6pPr marL="457200" algn="l" rtl="0" fontAlgn="base">
              <a:spcBef>
                <a:spcPct val="0"/>
              </a:spcBef>
              <a:spcAft>
                <a:spcPct val="0"/>
              </a:spcAft>
              <a:defRPr sz="4400">
                <a:solidFill>
                  <a:schemeClr val="bg1"/>
                </a:solidFill>
                <a:latin typeface="Tahoma" pitchFamily="34" charset="0"/>
                <a:cs typeface="Tahoma" pitchFamily="34" charset="0"/>
              </a:defRPr>
            </a:lvl6pPr>
            <a:lvl7pPr marL="914400" algn="l" rtl="0" fontAlgn="base">
              <a:spcBef>
                <a:spcPct val="0"/>
              </a:spcBef>
              <a:spcAft>
                <a:spcPct val="0"/>
              </a:spcAft>
              <a:defRPr sz="4400">
                <a:solidFill>
                  <a:schemeClr val="bg1"/>
                </a:solidFill>
                <a:latin typeface="Tahoma" pitchFamily="34" charset="0"/>
                <a:cs typeface="Tahoma" pitchFamily="34" charset="0"/>
              </a:defRPr>
            </a:lvl7pPr>
            <a:lvl8pPr marL="1371600" algn="l" rtl="0" fontAlgn="base">
              <a:spcBef>
                <a:spcPct val="0"/>
              </a:spcBef>
              <a:spcAft>
                <a:spcPct val="0"/>
              </a:spcAft>
              <a:defRPr sz="4400">
                <a:solidFill>
                  <a:schemeClr val="bg1"/>
                </a:solidFill>
                <a:latin typeface="Tahoma" pitchFamily="34" charset="0"/>
                <a:cs typeface="Tahoma" pitchFamily="34" charset="0"/>
              </a:defRPr>
            </a:lvl8pPr>
            <a:lvl9pPr marL="1828800" algn="l" rtl="0" fontAlgn="base">
              <a:spcBef>
                <a:spcPct val="0"/>
              </a:spcBef>
              <a:spcAft>
                <a:spcPct val="0"/>
              </a:spcAft>
              <a:defRPr sz="4400">
                <a:solidFill>
                  <a:schemeClr val="bg1"/>
                </a:solidFill>
                <a:latin typeface="Tahoma" pitchFamily="34" charset="0"/>
                <a:cs typeface="Tahoma" pitchFamily="34" charset="0"/>
              </a:defRPr>
            </a:lvl9pPr>
          </a:lstStyle>
          <a:p>
            <a:pPr defTabSz="914400"/>
            <a:r>
              <a:rPr lang="en-US" altLang="en-US" dirty="0"/>
              <a:t>Oral Sores or Wounds</a:t>
            </a:r>
          </a:p>
        </p:txBody>
      </p:sp>
      <p:sp>
        <p:nvSpPr>
          <p:cNvPr id="2" name="TextBox 1">
            <a:extLst>
              <a:ext uri="{FF2B5EF4-FFF2-40B4-BE49-F238E27FC236}">
                <a16:creationId xmlns:a16="http://schemas.microsoft.com/office/drawing/2014/main" id="{0335E0C3-35F7-4CEC-A138-7550421D868E}"/>
              </a:ext>
            </a:extLst>
          </p:cNvPr>
          <p:cNvSpPr txBox="1"/>
          <p:nvPr/>
        </p:nvSpPr>
        <p:spPr>
          <a:xfrm>
            <a:off x="-358588" y="895356"/>
            <a:ext cx="5968086" cy="1246495"/>
          </a:xfrm>
          <a:prstGeom prst="rect">
            <a:avLst/>
          </a:prstGeom>
          <a:noFill/>
        </p:spPr>
        <p:txBody>
          <a:bodyPr wrap="square" rtlCol="0">
            <a:spAutoFit/>
          </a:bodyPr>
          <a:lstStyle/>
          <a:p>
            <a:pPr lvl="1" algn="ctr">
              <a:spcBef>
                <a:spcPts val="600"/>
              </a:spcBef>
            </a:pPr>
            <a:r>
              <a:rPr lang="en-US" altLang="en-US" sz="2500" b="1" dirty="0">
                <a:solidFill>
                  <a:srgbClr val="7030A0"/>
                </a:solidFill>
                <a:latin typeface="Arial" panose="020B0604020202020204" pitchFamily="34" charset="0"/>
                <a:cs typeface="Arial" panose="020B0604020202020204" pitchFamily="34" charset="0"/>
              </a:rPr>
              <a:t>Oral wounds that persist for more than 2 weeks should be evaluated by a dentist or doctor</a:t>
            </a:r>
          </a:p>
        </p:txBody>
      </p:sp>
    </p:spTree>
    <p:extLst>
      <p:ext uri="{BB962C8B-B14F-4D97-AF65-F5344CB8AC3E}">
        <p14:creationId xmlns:p14="http://schemas.microsoft.com/office/powerpoint/2010/main" val="6621491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123508" y="67236"/>
            <a:ext cx="8872573" cy="1143000"/>
          </a:xfrm>
          <a:prstGeom prst="rect">
            <a:avLst/>
          </a:prstGeom>
        </p:spPr>
        <p:txBody>
          <a:bodyPr/>
          <a:lstStyle/>
          <a:p>
            <a:r>
              <a:rPr lang="en-US" altLang="en-US" sz="4000" dirty="0"/>
              <a:t>Oral Disease Impacts Overall Health </a:t>
            </a:r>
            <a:br>
              <a:rPr lang="en-US" altLang="en-US" sz="4000" dirty="0"/>
            </a:br>
            <a:endParaRPr lang="en-US" altLang="en-US" sz="4000" dirty="0"/>
          </a:p>
        </p:txBody>
      </p:sp>
      <p:sp>
        <p:nvSpPr>
          <p:cNvPr id="19459" name="Content Placeholder 2"/>
          <p:cNvSpPr>
            <a:spLocks noGrp="1"/>
          </p:cNvSpPr>
          <p:nvPr>
            <p:ph idx="4294967295"/>
          </p:nvPr>
        </p:nvSpPr>
        <p:spPr>
          <a:xfrm>
            <a:off x="358589" y="1019489"/>
            <a:ext cx="8426824" cy="5311467"/>
          </a:xfrm>
          <a:prstGeom prst="rect">
            <a:avLst/>
          </a:prstGeom>
        </p:spPr>
        <p:txBody>
          <a:bodyPr>
            <a:normAutofit/>
          </a:bodyPr>
          <a:lstStyle/>
          <a:p>
            <a:r>
              <a:rPr lang="en-US" altLang="en-US" dirty="0"/>
              <a:t>Poor oral hygiene can increase incidence of </a:t>
            </a:r>
            <a:r>
              <a:rPr lang="en-US" altLang="en-US" i="1" dirty="0"/>
              <a:t>aspiration</a:t>
            </a:r>
            <a:r>
              <a:rPr lang="en-US" altLang="en-US" dirty="0"/>
              <a:t> </a:t>
            </a:r>
            <a:r>
              <a:rPr lang="en-US" altLang="en-US" i="1" dirty="0"/>
              <a:t>pneumonia</a:t>
            </a:r>
            <a:endParaRPr lang="en-US" altLang="en-US" dirty="0"/>
          </a:p>
          <a:p>
            <a:r>
              <a:rPr lang="en-US" altLang="en-US" dirty="0"/>
              <a:t>Poor oral health can affect </a:t>
            </a:r>
            <a:r>
              <a:rPr lang="en-US" altLang="en-US" i="1" dirty="0"/>
              <a:t>nutrition &amp; weight </a:t>
            </a:r>
          </a:p>
          <a:p>
            <a:r>
              <a:rPr lang="en-US" altLang="en-US" dirty="0"/>
              <a:t>Many medications cause dry mouth that can increase risk of </a:t>
            </a:r>
            <a:r>
              <a:rPr lang="en-US" altLang="en-US" i="1" dirty="0"/>
              <a:t>tooth decay </a:t>
            </a:r>
          </a:p>
          <a:p>
            <a:r>
              <a:rPr lang="en-US" altLang="en-US" dirty="0"/>
              <a:t>Severe gum disease </a:t>
            </a:r>
          </a:p>
          <a:p>
            <a:pPr lvl="1"/>
            <a:r>
              <a:rPr lang="en-US" altLang="en-US" dirty="0"/>
              <a:t>Increases risk of </a:t>
            </a:r>
            <a:r>
              <a:rPr lang="en-US" altLang="en-US" i="1" dirty="0"/>
              <a:t>heart disease</a:t>
            </a:r>
          </a:p>
          <a:p>
            <a:pPr lvl="1"/>
            <a:r>
              <a:rPr lang="en-US" altLang="en-US" dirty="0"/>
              <a:t>Worsens </a:t>
            </a:r>
            <a:r>
              <a:rPr lang="en-US" altLang="en-US" i="1" dirty="0"/>
              <a:t>blood sugar levels </a:t>
            </a:r>
            <a:r>
              <a:rPr lang="en-US" altLang="en-US" dirty="0"/>
              <a:t>in diabetic patients</a:t>
            </a:r>
            <a:endParaRPr lang="en-US" altLang="en-US" sz="3000" dirty="0"/>
          </a:p>
          <a:p>
            <a:pPr marL="457200" lvl="1" indent="0">
              <a:buNone/>
            </a:pPr>
            <a:endParaRPr lang="en-US" altLang="en-US" dirty="0"/>
          </a:p>
        </p:txBody>
      </p:sp>
    </p:spTree>
    <p:extLst>
      <p:ext uri="{BB962C8B-B14F-4D97-AF65-F5344CB8AC3E}">
        <p14:creationId xmlns:p14="http://schemas.microsoft.com/office/powerpoint/2010/main" val="355913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21024" y="17929"/>
            <a:ext cx="8229600" cy="1143000"/>
          </a:xfrm>
          <a:prstGeom prst="rect">
            <a:avLst/>
          </a:prstGeom>
        </p:spPr>
        <p:txBody>
          <a:bodyPr/>
          <a:lstStyle/>
          <a:p>
            <a:r>
              <a:rPr lang="en-US" altLang="en-US" dirty="0">
                <a:latin typeface="Tahoma" pitchFamily="34" charset="0"/>
                <a:cs typeface="Tahoma" pitchFamily="34" charset="0"/>
              </a:rPr>
              <a:t>Diabetes</a:t>
            </a:r>
          </a:p>
        </p:txBody>
      </p:sp>
      <p:pic>
        <p:nvPicPr>
          <p:cNvPr id="51206" name="Picture 2" descr="\\tal-apps2srvr\websites\elearning.talariainc.com\builder\images\smile4life\m8_periodontitis.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469241" y="1110454"/>
            <a:ext cx="2433311" cy="1754279"/>
          </a:xfrm>
          <a:prstGeom prst="rect">
            <a:avLst/>
          </a:prstGeom>
        </p:spPr>
      </p:pic>
      <p:sp>
        <p:nvSpPr>
          <p:cNvPr id="51204" name="TextBox 6"/>
          <p:cNvSpPr txBox="1">
            <a:spLocks noChangeArrowheads="1"/>
          </p:cNvSpPr>
          <p:nvPr/>
        </p:nvSpPr>
        <p:spPr bwMode="auto">
          <a:xfrm>
            <a:off x="6295179" y="2858657"/>
            <a:ext cx="27432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US" altLang="en-US" sz="1000" dirty="0">
                <a:cs typeface="Arial" pitchFamily="34" charset="0"/>
              </a:rPr>
              <a:t>Photo: UKCD</a:t>
            </a:r>
          </a:p>
        </p:txBody>
      </p:sp>
      <p:sp>
        <p:nvSpPr>
          <p:cNvPr id="7" name="TextBox 6"/>
          <p:cNvSpPr txBox="1">
            <a:spLocks noChangeArrowheads="1"/>
          </p:cNvSpPr>
          <p:nvPr/>
        </p:nvSpPr>
        <p:spPr bwMode="auto">
          <a:xfrm>
            <a:off x="5960422" y="795197"/>
            <a:ext cx="341271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b="1" dirty="0">
                <a:cs typeface="Arial" pitchFamily="34" charset="0"/>
              </a:rPr>
              <a:t>Severe Periodontal Disease</a:t>
            </a:r>
          </a:p>
        </p:txBody>
      </p:sp>
      <p:graphicFrame>
        <p:nvGraphicFramePr>
          <p:cNvPr id="2" name="Diagram 1">
            <a:extLst>
              <a:ext uri="{FF2B5EF4-FFF2-40B4-BE49-F238E27FC236}">
                <a16:creationId xmlns:a16="http://schemas.microsoft.com/office/drawing/2014/main" id="{37C74732-484C-48B7-B432-92CE1DE3F6B7}"/>
              </a:ext>
            </a:extLst>
          </p:cNvPr>
          <p:cNvGraphicFramePr/>
          <p:nvPr>
            <p:extLst>
              <p:ext uri="{D42A27DB-BD31-4B8C-83A1-F6EECF244321}">
                <p14:modId xmlns:p14="http://schemas.microsoft.com/office/powerpoint/2010/main" val="1861649472"/>
              </p:ext>
            </p:extLst>
          </p:nvPr>
        </p:nvGraphicFramePr>
        <p:xfrm>
          <a:off x="670285" y="973608"/>
          <a:ext cx="5915466" cy="41971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a:extLst>
              <a:ext uri="{FF2B5EF4-FFF2-40B4-BE49-F238E27FC236}">
                <a16:creationId xmlns:a16="http://schemas.microsoft.com/office/drawing/2014/main" id="{B618B842-A7D5-4AD8-A4BF-545147929023}"/>
              </a:ext>
            </a:extLst>
          </p:cNvPr>
          <p:cNvGrpSpPr/>
          <p:nvPr/>
        </p:nvGrpSpPr>
        <p:grpSpPr>
          <a:xfrm rot="5838342">
            <a:off x="6092993" y="4292961"/>
            <a:ext cx="871492" cy="582674"/>
            <a:chOff x="2080193" y="1808206"/>
            <a:chExt cx="595721" cy="470660"/>
          </a:xfrm>
        </p:grpSpPr>
        <p:sp>
          <p:nvSpPr>
            <p:cNvPr id="9" name="Arrow: Right 8">
              <a:extLst>
                <a:ext uri="{FF2B5EF4-FFF2-40B4-BE49-F238E27FC236}">
                  <a16:creationId xmlns:a16="http://schemas.microsoft.com/office/drawing/2014/main" id="{2E2EBD1A-59AC-4139-BC13-F6679FE7BEBD}"/>
                </a:ext>
              </a:extLst>
            </p:cNvPr>
            <p:cNvSpPr/>
            <p:nvPr/>
          </p:nvSpPr>
          <p:spPr>
            <a:xfrm rot="18000000">
              <a:off x="2142724" y="1745675"/>
              <a:ext cx="470660" cy="595721"/>
            </a:xfrm>
            <a:prstGeom prst="rightArrow">
              <a:avLst>
                <a:gd name="adj1" fmla="val 60000"/>
                <a:gd name="adj2" fmla="val 50000"/>
              </a:avLst>
            </a:prstGeom>
          </p:spPr>
          <p:style>
            <a:lnRef idx="0">
              <a:schemeClr val="dk2">
                <a:tint val="60000"/>
                <a:hueOff val="0"/>
                <a:satOff val="0"/>
                <a:lumOff val="0"/>
                <a:alphaOff val="0"/>
              </a:schemeClr>
            </a:lnRef>
            <a:fillRef idx="3">
              <a:schemeClr val="dk2">
                <a:tint val="60000"/>
                <a:hueOff val="0"/>
                <a:satOff val="0"/>
                <a:lumOff val="0"/>
                <a:alphaOff val="0"/>
              </a:schemeClr>
            </a:fillRef>
            <a:effectRef idx="3">
              <a:schemeClr val="dk2">
                <a:tint val="60000"/>
                <a:hueOff val="0"/>
                <a:satOff val="0"/>
                <a:lumOff val="0"/>
                <a:alphaOff val="0"/>
              </a:schemeClr>
            </a:effectRef>
            <a:fontRef idx="minor">
              <a:schemeClr val="lt1"/>
            </a:fontRef>
          </p:style>
          <p:txBody>
            <a:bodyPr/>
            <a:lstStyle/>
            <a:p>
              <a:endParaRPr lang="en-US"/>
            </a:p>
          </p:txBody>
        </p:sp>
        <p:sp>
          <p:nvSpPr>
            <p:cNvPr id="10" name="Arrow: Right 4">
              <a:extLst>
                <a:ext uri="{FF2B5EF4-FFF2-40B4-BE49-F238E27FC236}">
                  <a16:creationId xmlns:a16="http://schemas.microsoft.com/office/drawing/2014/main" id="{316ED9B9-26E6-40B1-9F86-B40ED9B4A4FE}"/>
                </a:ext>
              </a:extLst>
            </p:cNvPr>
            <p:cNvSpPr txBox="1"/>
            <p:nvPr/>
          </p:nvSpPr>
          <p:spPr>
            <a:xfrm rot="18000000">
              <a:off x="2178024" y="1925960"/>
              <a:ext cx="329462" cy="3574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grpSp>
      <p:grpSp>
        <p:nvGrpSpPr>
          <p:cNvPr id="11" name="Group 10">
            <a:extLst>
              <a:ext uri="{FF2B5EF4-FFF2-40B4-BE49-F238E27FC236}">
                <a16:creationId xmlns:a16="http://schemas.microsoft.com/office/drawing/2014/main" id="{E3289AF5-0388-4D5E-9773-50F742F4FC09}"/>
              </a:ext>
            </a:extLst>
          </p:cNvPr>
          <p:cNvGrpSpPr/>
          <p:nvPr/>
        </p:nvGrpSpPr>
        <p:grpSpPr>
          <a:xfrm>
            <a:off x="6670374" y="4416871"/>
            <a:ext cx="2176333" cy="1765101"/>
            <a:chOff x="838877" y="2412734"/>
            <a:chExt cx="1765101" cy="1765101"/>
          </a:xfrm>
        </p:grpSpPr>
        <p:sp>
          <p:nvSpPr>
            <p:cNvPr id="12" name="Oval 11">
              <a:extLst>
                <a:ext uri="{FF2B5EF4-FFF2-40B4-BE49-F238E27FC236}">
                  <a16:creationId xmlns:a16="http://schemas.microsoft.com/office/drawing/2014/main" id="{567C5C26-6917-4255-9A86-170AA037FE65}"/>
                </a:ext>
              </a:extLst>
            </p:cNvPr>
            <p:cNvSpPr/>
            <p:nvPr/>
          </p:nvSpPr>
          <p:spPr>
            <a:xfrm>
              <a:off x="838877" y="2412734"/>
              <a:ext cx="1765101" cy="1765101"/>
            </a:xfrm>
            <a:prstGeom prst="ellipse">
              <a:avLst/>
            </a:pr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a:lstStyle/>
            <a:p>
              <a:endParaRPr lang="en-US"/>
            </a:p>
          </p:txBody>
        </p:sp>
        <p:sp>
          <p:nvSpPr>
            <p:cNvPr id="13" name="Oval 4">
              <a:extLst>
                <a:ext uri="{FF2B5EF4-FFF2-40B4-BE49-F238E27FC236}">
                  <a16:creationId xmlns:a16="http://schemas.microsoft.com/office/drawing/2014/main" id="{D892DD02-AC52-45FA-B28D-A0BE9FD39458}"/>
                </a:ext>
              </a:extLst>
            </p:cNvPr>
            <p:cNvSpPr txBox="1"/>
            <p:nvPr/>
          </p:nvSpPr>
          <p:spPr>
            <a:xfrm>
              <a:off x="1097371" y="2681850"/>
              <a:ext cx="1248115" cy="1248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2000" kern="1200" dirty="0"/>
                <a:t>Treat gum disease and improve diabetes control</a:t>
              </a:r>
            </a:p>
          </p:txBody>
        </p:sp>
      </p:grpSp>
    </p:spTree>
    <p:extLst>
      <p:ext uri="{BB962C8B-B14F-4D97-AF65-F5344CB8AC3E}">
        <p14:creationId xmlns:p14="http://schemas.microsoft.com/office/powerpoint/2010/main" val="183032487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Slide Number Placeholder 7"/>
          <p:cNvSpPr>
            <a:spLocks noGrp="1"/>
          </p:cNvSpPr>
          <p:nvPr>
            <p:ph type="sldNum" sz="quarter" idx="10"/>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041043C0-0DC7-49F0-BC38-494648DCEF54}" type="slidenum">
              <a:rPr lang="en-US" altLang="en-US" sz="1200" smtClean="0">
                <a:solidFill>
                  <a:schemeClr val="bg1"/>
                </a:solidFill>
              </a:rPr>
              <a:pPr eaLnBrk="1" hangingPunct="1"/>
              <a:t>24</a:t>
            </a:fld>
            <a:endParaRPr lang="en-US" altLang="en-US" sz="1200">
              <a:solidFill>
                <a:schemeClr val="bg1"/>
              </a:solidFill>
            </a:endParaRPr>
          </a:p>
        </p:txBody>
      </p:sp>
      <p:sp>
        <p:nvSpPr>
          <p:cNvPr id="60419" name="Rectangle 3"/>
          <p:cNvSpPr>
            <a:spLocks noChangeArrowheads="1"/>
          </p:cNvSpPr>
          <p:nvPr/>
        </p:nvSpPr>
        <p:spPr bwMode="auto">
          <a:xfrm>
            <a:off x="3183466" y="1066800"/>
            <a:ext cx="5549223"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690563" indent="-233363"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spcBef>
                <a:spcPct val="20000"/>
              </a:spcBef>
              <a:buFont typeface="Arial" pitchFamily="34" charset="0"/>
              <a:buNone/>
            </a:pPr>
            <a:r>
              <a:rPr lang="en-US" altLang="en-US" sz="2800" b="1" dirty="0"/>
              <a:t>  </a:t>
            </a:r>
            <a:r>
              <a:rPr lang="en-US" altLang="en-US" sz="3600" b="1" dirty="0"/>
              <a:t>Common Concerns:</a:t>
            </a:r>
            <a:endParaRPr lang="en-US" altLang="en-US" sz="3200" dirty="0"/>
          </a:p>
          <a:p>
            <a:pPr lvl="1">
              <a:spcBef>
                <a:spcPts val="600"/>
              </a:spcBef>
              <a:buFont typeface="Arial" pitchFamily="34" charset="0"/>
              <a:buChar char="•"/>
            </a:pPr>
            <a:r>
              <a:rPr lang="en-US" altLang="en-US" sz="3200" dirty="0"/>
              <a:t>Oral pain</a:t>
            </a:r>
          </a:p>
          <a:p>
            <a:pPr lvl="1">
              <a:spcBef>
                <a:spcPts val="600"/>
              </a:spcBef>
              <a:buFont typeface="Arial" pitchFamily="34" charset="0"/>
              <a:buChar char="•"/>
            </a:pPr>
            <a:r>
              <a:rPr lang="en-US" altLang="en-US" sz="3200" dirty="0"/>
              <a:t>Dry mouth</a:t>
            </a:r>
          </a:p>
          <a:p>
            <a:pPr lvl="1">
              <a:spcBef>
                <a:spcPts val="600"/>
              </a:spcBef>
              <a:buFont typeface="Arial" pitchFamily="34" charset="0"/>
              <a:buChar char="•"/>
            </a:pPr>
            <a:r>
              <a:rPr lang="en-US" altLang="en-US" sz="3200" dirty="0"/>
              <a:t>Dentures</a:t>
            </a:r>
          </a:p>
          <a:p>
            <a:pPr lvl="1">
              <a:spcBef>
                <a:spcPts val="600"/>
              </a:spcBef>
              <a:buFont typeface="Arial" pitchFamily="34" charset="0"/>
              <a:buChar char="•"/>
            </a:pPr>
            <a:r>
              <a:rPr lang="en-US" altLang="en-US" sz="3200" dirty="0"/>
              <a:t>Diet/Nutrition </a:t>
            </a:r>
          </a:p>
          <a:p>
            <a:pPr lvl="1">
              <a:spcBef>
                <a:spcPts val="600"/>
              </a:spcBef>
              <a:buFont typeface="Arial" pitchFamily="34" charset="0"/>
              <a:buChar char="•"/>
            </a:pPr>
            <a:r>
              <a:rPr lang="en-US" altLang="en-US" sz="3200" dirty="0"/>
              <a:t>Finding a dentist and scheduling appointments </a:t>
            </a:r>
          </a:p>
          <a:p>
            <a:pPr lvl="1">
              <a:spcBef>
                <a:spcPts val="600"/>
              </a:spcBef>
              <a:buFont typeface="Arial" pitchFamily="34" charset="0"/>
              <a:buChar char="•"/>
            </a:pPr>
            <a:r>
              <a:rPr lang="en-US" altLang="en-US" sz="3200" dirty="0"/>
              <a:t>Dental insurance </a:t>
            </a:r>
          </a:p>
          <a:p>
            <a:pPr lvl="1">
              <a:spcBef>
                <a:spcPts val="600"/>
              </a:spcBef>
              <a:buFont typeface="Arial" pitchFamily="34" charset="0"/>
              <a:buChar char="•"/>
            </a:pPr>
            <a:r>
              <a:rPr lang="en-US" altLang="en-US" sz="3200" dirty="0"/>
              <a:t>Other concerns?</a:t>
            </a:r>
          </a:p>
          <a:p>
            <a:pPr lvl="1">
              <a:spcBef>
                <a:spcPts val="600"/>
              </a:spcBef>
              <a:buFont typeface="Arial" pitchFamily="34" charset="0"/>
              <a:buChar char="•"/>
            </a:pPr>
            <a:endParaRPr lang="en-US" altLang="en-US" sz="3200" dirty="0"/>
          </a:p>
          <a:p>
            <a:pPr>
              <a:spcBef>
                <a:spcPct val="20000"/>
              </a:spcBef>
              <a:buFont typeface="Arial" pitchFamily="34" charset="0"/>
              <a:buNone/>
            </a:pPr>
            <a:r>
              <a:rPr lang="en-US" altLang="en-US" sz="3200" dirty="0"/>
              <a:t>	</a:t>
            </a:r>
            <a:endParaRPr lang="en-US" altLang="en-US" sz="3200" b="1" dirty="0"/>
          </a:p>
        </p:txBody>
      </p:sp>
      <p:sp>
        <p:nvSpPr>
          <p:cNvPr id="8" name="Rectangle 2"/>
          <p:cNvSpPr txBox="1">
            <a:spLocks noChangeArrowheads="1"/>
          </p:cNvSpPr>
          <p:nvPr/>
        </p:nvSpPr>
        <p:spPr bwMode="auto">
          <a:xfrm>
            <a:off x="150126" y="22840"/>
            <a:ext cx="8993874"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l" rtl="0" eaLnBrk="0" fontAlgn="base" hangingPunct="0">
              <a:spcBef>
                <a:spcPct val="0"/>
              </a:spcBef>
              <a:spcAft>
                <a:spcPct val="0"/>
              </a:spcAft>
              <a:defRPr sz="4400" kern="1200">
                <a:solidFill>
                  <a:schemeClr val="bg1"/>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4400">
                <a:solidFill>
                  <a:schemeClr val="bg1"/>
                </a:solidFill>
                <a:latin typeface="Tahoma" pitchFamily="34" charset="0"/>
                <a:cs typeface="Tahoma" pitchFamily="34" charset="0"/>
              </a:defRPr>
            </a:lvl2pPr>
            <a:lvl3pPr algn="l" rtl="0" eaLnBrk="0" fontAlgn="base" hangingPunct="0">
              <a:spcBef>
                <a:spcPct val="0"/>
              </a:spcBef>
              <a:spcAft>
                <a:spcPct val="0"/>
              </a:spcAft>
              <a:defRPr sz="4400">
                <a:solidFill>
                  <a:schemeClr val="bg1"/>
                </a:solidFill>
                <a:latin typeface="Tahoma" pitchFamily="34" charset="0"/>
                <a:cs typeface="Tahoma" pitchFamily="34" charset="0"/>
              </a:defRPr>
            </a:lvl3pPr>
            <a:lvl4pPr algn="l" rtl="0" eaLnBrk="0" fontAlgn="base" hangingPunct="0">
              <a:spcBef>
                <a:spcPct val="0"/>
              </a:spcBef>
              <a:spcAft>
                <a:spcPct val="0"/>
              </a:spcAft>
              <a:defRPr sz="4400">
                <a:solidFill>
                  <a:schemeClr val="bg1"/>
                </a:solidFill>
                <a:latin typeface="Tahoma" pitchFamily="34" charset="0"/>
                <a:cs typeface="Tahoma" pitchFamily="34" charset="0"/>
              </a:defRPr>
            </a:lvl4pPr>
            <a:lvl5pPr algn="l" rtl="0" eaLnBrk="0" fontAlgn="base" hangingPunct="0">
              <a:spcBef>
                <a:spcPct val="0"/>
              </a:spcBef>
              <a:spcAft>
                <a:spcPct val="0"/>
              </a:spcAft>
              <a:defRPr sz="4400">
                <a:solidFill>
                  <a:schemeClr val="bg1"/>
                </a:solidFill>
                <a:latin typeface="Tahoma" pitchFamily="34" charset="0"/>
                <a:cs typeface="Tahoma" pitchFamily="34" charset="0"/>
              </a:defRPr>
            </a:lvl5pPr>
            <a:lvl6pPr marL="457200" algn="l" rtl="0" fontAlgn="base">
              <a:spcBef>
                <a:spcPct val="0"/>
              </a:spcBef>
              <a:spcAft>
                <a:spcPct val="0"/>
              </a:spcAft>
              <a:defRPr sz="4400">
                <a:solidFill>
                  <a:schemeClr val="bg1"/>
                </a:solidFill>
                <a:latin typeface="Tahoma" pitchFamily="34" charset="0"/>
                <a:cs typeface="Tahoma" pitchFamily="34" charset="0"/>
              </a:defRPr>
            </a:lvl6pPr>
            <a:lvl7pPr marL="914400" algn="l" rtl="0" fontAlgn="base">
              <a:spcBef>
                <a:spcPct val="0"/>
              </a:spcBef>
              <a:spcAft>
                <a:spcPct val="0"/>
              </a:spcAft>
              <a:defRPr sz="4400">
                <a:solidFill>
                  <a:schemeClr val="bg1"/>
                </a:solidFill>
                <a:latin typeface="Tahoma" pitchFamily="34" charset="0"/>
                <a:cs typeface="Tahoma" pitchFamily="34" charset="0"/>
              </a:defRPr>
            </a:lvl7pPr>
            <a:lvl8pPr marL="1371600" algn="l" rtl="0" fontAlgn="base">
              <a:spcBef>
                <a:spcPct val="0"/>
              </a:spcBef>
              <a:spcAft>
                <a:spcPct val="0"/>
              </a:spcAft>
              <a:defRPr sz="4400">
                <a:solidFill>
                  <a:schemeClr val="bg1"/>
                </a:solidFill>
                <a:latin typeface="Tahoma" pitchFamily="34" charset="0"/>
                <a:cs typeface="Tahoma" pitchFamily="34" charset="0"/>
              </a:defRPr>
            </a:lvl8pPr>
            <a:lvl9pPr marL="1828800" algn="l" rtl="0" fontAlgn="base">
              <a:spcBef>
                <a:spcPct val="0"/>
              </a:spcBef>
              <a:spcAft>
                <a:spcPct val="0"/>
              </a:spcAft>
              <a:defRPr sz="4400">
                <a:solidFill>
                  <a:schemeClr val="bg1"/>
                </a:solidFill>
                <a:latin typeface="Tahoma" pitchFamily="34" charset="0"/>
                <a:cs typeface="Tahoma" pitchFamily="34" charset="0"/>
              </a:defRPr>
            </a:lvl9pPr>
          </a:lstStyle>
          <a:p>
            <a:pPr defTabSz="914400"/>
            <a:r>
              <a:rPr lang="en-US" altLang="en-US" dirty="0"/>
              <a:t>Be Alert to Client Concerns!</a:t>
            </a:r>
          </a:p>
        </p:txBody>
      </p:sp>
      <p:pic>
        <p:nvPicPr>
          <p:cNvPr id="2" name="Picture 3">
            <a:extLst>
              <a:ext uri="{FF2B5EF4-FFF2-40B4-BE49-F238E27FC236}">
                <a16:creationId xmlns:a16="http://schemas.microsoft.com/office/drawing/2014/main" id="{D503D242-0DF5-9D84-1A79-FA3920886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6" y="1547539"/>
            <a:ext cx="3132667" cy="376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2">
            <a:extLst>
              <a:ext uri="{FF2B5EF4-FFF2-40B4-BE49-F238E27FC236}">
                <a16:creationId xmlns:a16="http://schemas.microsoft.com/office/drawing/2014/main" id="{9F4E22FA-2F72-97CD-8FA1-559ADD65FFD5}"/>
              </a:ext>
            </a:extLst>
          </p:cNvPr>
          <p:cNvSpPr txBox="1">
            <a:spLocks noChangeArrowheads="1"/>
          </p:cNvSpPr>
          <p:nvPr/>
        </p:nvSpPr>
        <p:spPr bwMode="auto">
          <a:xfrm>
            <a:off x="150125" y="5137631"/>
            <a:ext cx="3132667" cy="176330"/>
          </a:xfrm>
          <a:prstGeom prst="rect">
            <a:avLst/>
          </a:prstGeom>
          <a:solidFill>
            <a:srgbClr val="FFFFFF">
              <a:alpha val="5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Lucida Grande" pitchFamily="2"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fontAlgn="base">
              <a:lnSpc>
                <a:spcPts val="600"/>
              </a:lnSpc>
              <a:spcBef>
                <a:spcPct val="0"/>
              </a:spcBef>
              <a:spcAft>
                <a:spcPct val="0"/>
              </a:spcAft>
            </a:pPr>
            <a:r>
              <a:rPr lang="en-US" altLang="en-US" sz="800">
                <a:solidFill>
                  <a:prstClr val="black"/>
                </a:solidFill>
                <a:cs typeface="Arial" panose="020B0604020202020204" pitchFamily="34" charset="0"/>
              </a:rPr>
              <a:t>Image: Jupiterimages/Photos.com</a:t>
            </a:r>
            <a:endParaRPr lang="en-US" altLang="en-US" sz="800">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7076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bwMode="auto">
          <a:xfrm>
            <a:off x="228600" y="0"/>
            <a:ext cx="8915400"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Oral Pain</a:t>
            </a:r>
          </a:p>
        </p:txBody>
      </p:sp>
      <p:sp>
        <p:nvSpPr>
          <p:cNvPr id="28676" name="Rectangle 3"/>
          <p:cNvSpPr>
            <a:spLocks noChangeArrowheads="1"/>
          </p:cNvSpPr>
          <p:nvPr/>
        </p:nvSpPr>
        <p:spPr bwMode="auto">
          <a:xfrm>
            <a:off x="228600" y="1095077"/>
            <a:ext cx="8198224"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690563" indent="-233363"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spcBef>
                <a:spcPct val="20000"/>
              </a:spcBef>
              <a:buFont typeface="Arial" panose="020B0604020202020204" pitchFamily="34" charset="0"/>
              <a:buChar char="•"/>
            </a:pPr>
            <a:r>
              <a:rPr lang="en-US" altLang="en-US" sz="3200" dirty="0"/>
              <a:t>Oral pain is common </a:t>
            </a:r>
          </a:p>
          <a:p>
            <a:pPr>
              <a:spcBef>
                <a:spcPct val="20000"/>
              </a:spcBef>
              <a:buFont typeface="Arial" panose="020B0604020202020204" pitchFamily="34" charset="0"/>
              <a:buChar char="•"/>
            </a:pPr>
            <a:r>
              <a:rPr lang="en-US" sz="3200" dirty="0">
                <a:solidFill>
                  <a:srgbClr val="000000"/>
                </a:solidFill>
              </a:rPr>
              <a:t>Over </a:t>
            </a:r>
            <a:r>
              <a:rPr lang="en-US" sz="3200" b="0" i="0" dirty="0">
                <a:solidFill>
                  <a:srgbClr val="000000"/>
                </a:solidFill>
                <a:effectLst/>
              </a:rPr>
              <a:t>40% of adults report having    </a:t>
            </a:r>
            <a:r>
              <a:rPr lang="en-US" sz="3200" dirty="0">
                <a:solidFill>
                  <a:srgbClr val="000000"/>
                </a:solidFill>
              </a:rPr>
              <a:t>            </a:t>
            </a:r>
            <a:r>
              <a:rPr lang="en-US" sz="3200" b="0" i="0" dirty="0">
                <a:solidFill>
                  <a:srgbClr val="000000"/>
                </a:solidFill>
                <a:effectLst/>
              </a:rPr>
              <a:t>mouth pain within the last year</a:t>
            </a:r>
          </a:p>
          <a:p>
            <a:pPr>
              <a:spcBef>
                <a:spcPct val="20000"/>
              </a:spcBef>
              <a:buFont typeface="Arial" panose="020B0604020202020204" pitchFamily="34" charset="0"/>
              <a:buChar char="•"/>
            </a:pPr>
            <a:r>
              <a:rPr lang="en-US" altLang="en-US" sz="3200" dirty="0"/>
              <a:t>Communicating pain is often             difficult for those with disabilities,       young children and non-verbal adults</a:t>
            </a:r>
          </a:p>
          <a:p>
            <a:pPr lvl="1">
              <a:spcBef>
                <a:spcPct val="20000"/>
              </a:spcBef>
              <a:buFont typeface="Arial" panose="020B0604020202020204" pitchFamily="34" charset="0"/>
              <a:buChar char="•"/>
            </a:pPr>
            <a:r>
              <a:rPr lang="en-US" altLang="en-US" sz="2600" dirty="0"/>
              <a:t>May be agitated, refuse to eat, pull at the face</a:t>
            </a:r>
          </a:p>
          <a:p>
            <a:pPr>
              <a:spcBef>
                <a:spcPct val="20000"/>
              </a:spcBef>
              <a:buFont typeface="Arial" panose="020B0604020202020204" pitchFamily="34" charset="0"/>
              <a:buChar char="•"/>
            </a:pPr>
            <a:r>
              <a:rPr lang="en-US" sz="3200" dirty="0">
                <a:latin typeface="Arial" charset="0"/>
              </a:rPr>
              <a:t>Consider oral pain could be the result of domestic violence or other trauma</a:t>
            </a:r>
          </a:p>
          <a:p>
            <a:pPr lvl="1">
              <a:spcBef>
                <a:spcPct val="20000"/>
              </a:spcBef>
              <a:buFont typeface="Arial" panose="020B0604020202020204" pitchFamily="34" charset="0"/>
              <a:buChar char="•"/>
            </a:pPr>
            <a:endParaRPr lang="en-US" altLang="en-US" sz="2400" dirty="0"/>
          </a:p>
          <a:p>
            <a:pPr lvl="1">
              <a:spcBef>
                <a:spcPct val="20000"/>
              </a:spcBef>
              <a:buFont typeface="Arial" pitchFamily="34" charset="0"/>
              <a:buNone/>
            </a:pPr>
            <a:endParaRPr lang="en-US" altLang="en-US" sz="2000" dirty="0"/>
          </a:p>
          <a:p>
            <a:pPr lvl="1">
              <a:spcBef>
                <a:spcPct val="20000"/>
              </a:spcBef>
              <a:buFont typeface="Arial" pitchFamily="34" charset="0"/>
              <a:buNone/>
            </a:pPr>
            <a:endParaRPr lang="en-US" altLang="en-US" sz="2000" dirty="0"/>
          </a:p>
        </p:txBody>
      </p:sp>
      <p:sp>
        <p:nvSpPr>
          <p:cNvPr id="7" name="Slide Number Placeholder 6"/>
          <p:cNvSpPr>
            <a:spLocks noGrp="1"/>
          </p:cNvSpPr>
          <p:nvPr>
            <p:ph type="sldNum" sz="quarter" idx="10"/>
          </p:nvPr>
        </p:nvSpPr>
        <p:spPr/>
        <p:txBody>
          <a:bodyPr/>
          <a:lstStyle/>
          <a:p>
            <a:pPr>
              <a:defRPr/>
            </a:pPr>
            <a:fld id="{9394A4E3-6A02-4EF5-AD68-64E0552CACDF}" type="slidenum">
              <a:rPr lang="en-US"/>
              <a:pPr>
                <a:defRPr/>
              </a:pPr>
              <a:t>25</a:t>
            </a:fld>
            <a:endParaRPr lang="en-US"/>
          </a:p>
        </p:txBody>
      </p:sp>
      <p:pic>
        <p:nvPicPr>
          <p:cNvPr id="6" name="Picture 6" descr="http://elearning.talariainc.com/builder/images/Smile4Life/m1_oraldisease.jpg">
            <a:extLst>
              <a:ext uri="{FF2B5EF4-FFF2-40B4-BE49-F238E27FC236}">
                <a16:creationId xmlns:a16="http://schemas.microsoft.com/office/drawing/2014/main" id="{69804801-AB18-41E6-BC4D-7E769CD3C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849219"/>
            <a:ext cx="22479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7">
            <a:extLst>
              <a:ext uri="{FF2B5EF4-FFF2-40B4-BE49-F238E27FC236}">
                <a16:creationId xmlns:a16="http://schemas.microsoft.com/office/drawing/2014/main" id="{5206BD06-3BAF-46D9-A4EF-F4E953A4BF58}"/>
              </a:ext>
            </a:extLst>
          </p:cNvPr>
          <p:cNvSpPr txBox="1">
            <a:spLocks noChangeArrowheads="1"/>
          </p:cNvSpPr>
          <p:nvPr/>
        </p:nvSpPr>
        <p:spPr bwMode="auto">
          <a:xfrm>
            <a:off x="6896100" y="3469463"/>
            <a:ext cx="2247900" cy="246221"/>
          </a:xfrm>
          <a:prstGeom prst="rect">
            <a:avLst/>
          </a:prstGeom>
          <a:noFill/>
          <a:ln>
            <a:noFill/>
          </a:ln>
        </p:spPr>
        <p:txBody>
          <a:bodyPr wrap="square">
            <a:spAutoFit/>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algn="r" eaLnBrk="1" hangingPunct="1">
              <a:spcBef>
                <a:spcPct val="50000"/>
              </a:spcBef>
            </a:pPr>
            <a:r>
              <a:rPr lang="en-US" altLang="en-US" dirty="0">
                <a:solidFill>
                  <a:schemeClr val="bg1"/>
                </a:solidFill>
                <a:latin typeface="Arial" charset="0"/>
              </a:rPr>
              <a:t>Image: Jaimie Duplass/Photos.com </a:t>
            </a:r>
            <a:endParaRPr lang="en-US" altLang="en-US" dirty="0">
              <a:solidFill>
                <a:schemeClr val="bg1"/>
              </a:solidFill>
            </a:endParaRPr>
          </a:p>
        </p:txBody>
      </p:sp>
    </p:spTree>
    <p:extLst>
      <p:ext uri="{BB962C8B-B14F-4D97-AF65-F5344CB8AC3E}">
        <p14:creationId xmlns:p14="http://schemas.microsoft.com/office/powerpoint/2010/main" val="3727275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idx="4294967295"/>
          </p:nvPr>
        </p:nvSpPr>
        <p:spPr>
          <a:xfrm>
            <a:off x="304800" y="0"/>
            <a:ext cx="8229600" cy="1143000"/>
          </a:xfrm>
          <a:prstGeom prst="rect">
            <a:avLst/>
          </a:prstGeom>
        </p:spPr>
        <p:txBody>
          <a:bodyPr/>
          <a:lstStyle/>
          <a:p>
            <a:r>
              <a:rPr lang="en-US" altLang="en-US"/>
              <a:t>Dry Mouth</a:t>
            </a:r>
            <a:endParaRPr lang="en-US" altLang="en-US" dirty="0">
              <a:latin typeface="Tahoma" pitchFamily="34" charset="0"/>
            </a:endParaRPr>
          </a:p>
        </p:txBody>
      </p:sp>
      <p:sp>
        <p:nvSpPr>
          <p:cNvPr id="6" name="Content Placeholder 5"/>
          <p:cNvSpPr>
            <a:spLocks noGrp="1"/>
          </p:cNvSpPr>
          <p:nvPr>
            <p:ph idx="4294967295"/>
          </p:nvPr>
        </p:nvSpPr>
        <p:spPr>
          <a:xfrm>
            <a:off x="181969" y="1123865"/>
            <a:ext cx="6433984" cy="5236192"/>
          </a:xfrm>
          <a:prstGeom prst="rect">
            <a:avLst/>
          </a:prstGeom>
        </p:spPr>
        <p:txBody>
          <a:bodyPr>
            <a:normAutofit/>
          </a:bodyPr>
          <a:lstStyle/>
          <a:p>
            <a:pPr>
              <a:defRPr/>
            </a:pPr>
            <a:r>
              <a:rPr lang="en-US" sz="2800" dirty="0">
                <a:ea typeface="ＭＳ Ｐゴシック" charset="0"/>
              </a:rPr>
              <a:t>Often caused by medications</a:t>
            </a:r>
          </a:p>
          <a:p>
            <a:pPr>
              <a:defRPr/>
            </a:pPr>
            <a:r>
              <a:rPr lang="en-US" sz="2800" dirty="0">
                <a:ea typeface="ＭＳ Ｐゴシック" charset="0"/>
              </a:rPr>
              <a:t>A positive response to one or       more of the following questions indicates dry mouth: </a:t>
            </a:r>
          </a:p>
          <a:p>
            <a:pPr lvl="1">
              <a:defRPr/>
            </a:pPr>
            <a:r>
              <a:rPr lang="en-US" sz="2400" dirty="0">
                <a:ea typeface="ＭＳ Ｐゴシック" charset="0"/>
              </a:rPr>
              <a:t>Does your mouth feel dry? </a:t>
            </a:r>
          </a:p>
          <a:p>
            <a:pPr lvl="1">
              <a:defRPr/>
            </a:pPr>
            <a:r>
              <a:rPr lang="en-US" sz="2400" dirty="0">
                <a:ea typeface="ＭＳ Ｐゴシック" charset="0"/>
              </a:rPr>
              <a:t>Does your mouth feel dry when eating? </a:t>
            </a:r>
          </a:p>
          <a:p>
            <a:pPr lvl="1">
              <a:defRPr/>
            </a:pPr>
            <a:r>
              <a:rPr lang="en-US" sz="2400" dirty="0">
                <a:ea typeface="ＭＳ Ｐゴシック" charset="0"/>
              </a:rPr>
              <a:t>Do you have difficulty swallowing dry foods? </a:t>
            </a:r>
          </a:p>
          <a:p>
            <a:pPr lvl="1">
              <a:defRPr/>
            </a:pPr>
            <a:r>
              <a:rPr lang="en-US" sz="2400" dirty="0">
                <a:ea typeface="ＭＳ Ｐゴシック" charset="0"/>
              </a:rPr>
              <a:t>Do you sip liquids to aid swallowing? </a:t>
            </a:r>
          </a:p>
          <a:p>
            <a:pPr lvl="1">
              <a:defRPr/>
            </a:pPr>
            <a:r>
              <a:rPr lang="en-US" sz="2400" dirty="0">
                <a:ea typeface="ＭＳ Ｐゴシック" charset="0"/>
              </a:rPr>
              <a:t>Is the amount of saliva in your mouth too little most of the time?</a:t>
            </a:r>
          </a:p>
          <a:p>
            <a:pPr marL="0" indent="0">
              <a:buFont typeface="Arial" charset="0"/>
              <a:buNone/>
              <a:defRPr/>
            </a:pPr>
            <a:endParaRPr lang="en-US" sz="4000" b="1" dirty="0">
              <a:ea typeface="ＭＳ Ｐゴシック" charset="0"/>
            </a:endParaRPr>
          </a:p>
        </p:txBody>
      </p:sp>
      <p:pic>
        <p:nvPicPr>
          <p:cNvPr id="60422" name="Picture 2" descr="\\tal-apps2srvr\websites\elearning.talariainc.com\builder\images\smile4life\m8_drymuco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1" y="1183881"/>
            <a:ext cx="2952750" cy="2333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834BDC2F-DFBE-4C01-B65E-56D2C6F5E712}"/>
              </a:ext>
            </a:extLst>
          </p:cNvPr>
          <p:cNvSpPr txBox="1">
            <a:spLocks noChangeArrowheads="1"/>
          </p:cNvSpPr>
          <p:nvPr/>
        </p:nvSpPr>
        <p:spPr bwMode="auto">
          <a:xfrm>
            <a:off x="6373626" y="3429000"/>
            <a:ext cx="243559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US" altLang="en-US" sz="1000" dirty="0">
                <a:cs typeface="Arial" pitchFamily="34" charset="0"/>
              </a:rPr>
              <a:t>      </a:t>
            </a:r>
            <a:endParaRPr lang="en-US" altLang="en-US" sz="1800" b="1" dirty="0">
              <a:cs typeface="Arial" pitchFamily="34" charset="0"/>
            </a:endParaRPr>
          </a:p>
          <a:p>
            <a:pPr algn="r" eaLnBrk="1" hangingPunct="1">
              <a:spcBef>
                <a:spcPct val="0"/>
              </a:spcBef>
              <a:buFontTx/>
              <a:buNone/>
            </a:pPr>
            <a:r>
              <a:rPr lang="en-US" altLang="en-US" sz="1000" dirty="0">
                <a:cs typeface="Arial" pitchFamily="34" charset="0"/>
              </a:rPr>
              <a:t>Photo: Robert Henry, DMD, MPH</a:t>
            </a:r>
          </a:p>
        </p:txBody>
      </p:sp>
      <p:sp>
        <p:nvSpPr>
          <p:cNvPr id="2" name="Rectangle 1">
            <a:extLst>
              <a:ext uri="{FF2B5EF4-FFF2-40B4-BE49-F238E27FC236}">
                <a16:creationId xmlns:a16="http://schemas.microsoft.com/office/drawing/2014/main" id="{EF91A24C-3495-4503-B7A0-1B18214FD60C}"/>
              </a:ext>
            </a:extLst>
          </p:cNvPr>
          <p:cNvSpPr/>
          <p:nvPr/>
        </p:nvSpPr>
        <p:spPr>
          <a:xfrm>
            <a:off x="6930828" y="790708"/>
            <a:ext cx="1390124" cy="369332"/>
          </a:xfrm>
          <a:prstGeom prst="rect">
            <a:avLst/>
          </a:prstGeom>
        </p:spPr>
        <p:txBody>
          <a:bodyPr wrap="none">
            <a:spAutoFit/>
          </a:bodyPr>
          <a:lstStyle/>
          <a:p>
            <a:r>
              <a:rPr lang="en-US" altLang="en-US" b="1" dirty="0">
                <a:latin typeface="Arial" panose="020B0604020202020204" pitchFamily="34" charset="0"/>
                <a:cs typeface="Arial" panose="020B0604020202020204" pitchFamily="34" charset="0"/>
              </a:rPr>
              <a:t>Dry Mouth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941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22830" y="0"/>
            <a:ext cx="8229600" cy="1143000"/>
          </a:xfrm>
          <a:prstGeom prst="rect">
            <a:avLst/>
          </a:prstGeom>
        </p:spPr>
        <p:txBody>
          <a:bodyPr/>
          <a:lstStyle/>
          <a:p>
            <a:r>
              <a:rPr lang="en-US" altLang="en-US" dirty="0">
                <a:latin typeface="Tahoma" pitchFamily="34" charset="0"/>
              </a:rPr>
              <a:t>Dentures</a:t>
            </a:r>
          </a:p>
        </p:txBody>
      </p:sp>
      <p:sp>
        <p:nvSpPr>
          <p:cNvPr id="33795" name="Content Placeholder 2"/>
          <p:cNvSpPr>
            <a:spLocks noGrp="1"/>
          </p:cNvSpPr>
          <p:nvPr>
            <p:ph idx="4294967295"/>
          </p:nvPr>
        </p:nvSpPr>
        <p:spPr>
          <a:xfrm>
            <a:off x="122830" y="992875"/>
            <a:ext cx="4433250" cy="5472752"/>
          </a:xfrm>
          <a:prstGeom prst="rect">
            <a:avLst/>
          </a:prstGeom>
        </p:spPr>
        <p:txBody>
          <a:bodyPr>
            <a:normAutofit/>
          </a:bodyPr>
          <a:lstStyle/>
          <a:p>
            <a:pPr>
              <a:lnSpc>
                <a:spcPct val="120000"/>
              </a:lnSpc>
              <a:spcBef>
                <a:spcPts val="0"/>
              </a:spcBef>
              <a:spcAft>
                <a:spcPts val="0"/>
              </a:spcAft>
              <a:defRPr/>
            </a:pPr>
            <a:r>
              <a:rPr lang="en-US" b="1" dirty="0">
                <a:latin typeface="Arial" pitchFamily="34" charset="0"/>
                <a:ea typeface="ＭＳ Ｐゴシック" pitchFamily="34" charset="-128"/>
                <a:cs typeface="Arial" pitchFamily="34" charset="0"/>
              </a:rPr>
              <a:t>Tooth loss impacts</a:t>
            </a:r>
          </a:p>
          <a:p>
            <a:pPr marL="630238" lvl="1" indent="-233363">
              <a:lnSpc>
                <a:spcPct val="120000"/>
              </a:lnSpc>
              <a:spcBef>
                <a:spcPts val="0"/>
              </a:spcBef>
              <a:spcAft>
                <a:spcPts val="0"/>
              </a:spcAft>
              <a:defRPr/>
            </a:pPr>
            <a:r>
              <a:rPr lang="en-US" dirty="0">
                <a:latin typeface="Arial" pitchFamily="34" charset="0"/>
                <a:ea typeface="ＭＳ Ｐゴシック" pitchFamily="34" charset="-128"/>
                <a:cs typeface="Arial" pitchFamily="34" charset="0"/>
              </a:rPr>
              <a:t>Eating</a:t>
            </a:r>
            <a:r>
              <a:rPr lang="en-US" dirty="0">
                <a:ea typeface="ＭＳ Ｐゴシック" pitchFamily="34" charset="-128"/>
              </a:rPr>
              <a:t> and n</a:t>
            </a:r>
            <a:r>
              <a:rPr lang="en-US" dirty="0">
                <a:latin typeface="Arial" pitchFamily="34" charset="0"/>
                <a:ea typeface="ＭＳ Ｐゴシック" pitchFamily="34" charset="-128"/>
                <a:cs typeface="Arial" pitchFamily="34" charset="0"/>
              </a:rPr>
              <a:t>utrition</a:t>
            </a:r>
          </a:p>
          <a:p>
            <a:pPr marL="630238" lvl="1" indent="-233363">
              <a:lnSpc>
                <a:spcPct val="120000"/>
              </a:lnSpc>
              <a:spcBef>
                <a:spcPts val="0"/>
              </a:spcBef>
              <a:spcAft>
                <a:spcPts val="600"/>
              </a:spcAft>
              <a:defRPr/>
            </a:pPr>
            <a:r>
              <a:rPr lang="en-US" dirty="0">
                <a:latin typeface="Arial" pitchFamily="34" charset="0"/>
                <a:ea typeface="ＭＳ Ｐゴシック" pitchFamily="34" charset="-128"/>
                <a:cs typeface="Arial" pitchFamily="34" charset="0"/>
              </a:rPr>
              <a:t>Satisfaction with facial </a:t>
            </a:r>
            <a:br>
              <a:rPr lang="en-US" dirty="0">
                <a:latin typeface="Arial" pitchFamily="34" charset="0"/>
                <a:ea typeface="ＭＳ Ｐゴシック" pitchFamily="34" charset="-128"/>
                <a:cs typeface="Arial" pitchFamily="34" charset="0"/>
              </a:rPr>
            </a:br>
            <a:r>
              <a:rPr lang="en-US" dirty="0">
                <a:latin typeface="Arial" pitchFamily="34" charset="0"/>
                <a:ea typeface="ＭＳ Ｐゴシック" pitchFamily="34" charset="-128"/>
                <a:cs typeface="Arial" pitchFamily="34" charset="0"/>
              </a:rPr>
              <a:t>appearance</a:t>
            </a:r>
          </a:p>
          <a:p>
            <a:pPr>
              <a:spcBef>
                <a:spcPts val="0"/>
              </a:spcBef>
              <a:spcAft>
                <a:spcPts val="0"/>
              </a:spcAft>
              <a:defRPr/>
            </a:pPr>
            <a:r>
              <a:rPr lang="en-US" b="1" dirty="0">
                <a:latin typeface="Arial" pitchFamily="34" charset="0"/>
                <a:ea typeface="ＭＳ Ｐゴシック" pitchFamily="34" charset="-128"/>
                <a:cs typeface="Arial" pitchFamily="34" charset="0"/>
              </a:rPr>
              <a:t>Dentures improve quality of life</a:t>
            </a:r>
            <a:r>
              <a:rPr lang="en-US" dirty="0">
                <a:latin typeface="Arial" pitchFamily="34" charset="0"/>
                <a:ea typeface="ＭＳ Ｐゴシック" pitchFamily="34" charset="-128"/>
                <a:cs typeface="Arial" pitchFamily="34" charset="0"/>
              </a:rPr>
              <a:t>  </a:t>
            </a:r>
          </a:p>
          <a:p>
            <a:pPr marL="630238" lvl="1" indent="-233363">
              <a:lnSpc>
                <a:spcPct val="120000"/>
              </a:lnSpc>
              <a:spcBef>
                <a:spcPts val="0"/>
              </a:spcBef>
              <a:spcAft>
                <a:spcPts val="0"/>
              </a:spcAft>
              <a:defRPr/>
            </a:pPr>
            <a:r>
              <a:rPr lang="en-US" dirty="0">
                <a:latin typeface="Arial" pitchFamily="34" charset="0"/>
                <a:ea typeface="ＭＳ Ｐゴシック" pitchFamily="34" charset="-128"/>
                <a:cs typeface="Arial" pitchFamily="34" charset="0"/>
              </a:rPr>
              <a:t>Provide support</a:t>
            </a:r>
          </a:p>
          <a:p>
            <a:pPr marL="630238" lvl="1" indent="-233363">
              <a:lnSpc>
                <a:spcPct val="120000"/>
              </a:lnSpc>
              <a:spcBef>
                <a:spcPts val="0"/>
              </a:spcBef>
              <a:spcAft>
                <a:spcPts val="0"/>
              </a:spcAft>
              <a:defRPr/>
            </a:pPr>
            <a:r>
              <a:rPr lang="en-US" dirty="0">
                <a:latin typeface="Arial" pitchFamily="34" charset="0"/>
                <a:ea typeface="ＭＳ Ｐゴシック" pitchFamily="34" charset="-128"/>
                <a:cs typeface="Arial" pitchFamily="34" charset="0"/>
              </a:rPr>
              <a:t>Improve appearance  </a:t>
            </a:r>
          </a:p>
          <a:p>
            <a:pPr marL="630238" lvl="1" indent="-233363">
              <a:lnSpc>
                <a:spcPct val="120000"/>
              </a:lnSpc>
              <a:spcBef>
                <a:spcPts val="0"/>
              </a:spcBef>
              <a:spcAft>
                <a:spcPts val="0"/>
              </a:spcAft>
              <a:defRPr/>
            </a:pPr>
            <a:r>
              <a:rPr lang="en-US" dirty="0">
                <a:latin typeface="Arial" pitchFamily="34" charset="0"/>
                <a:ea typeface="ＭＳ Ｐゴシック" pitchFamily="34" charset="-128"/>
                <a:cs typeface="Arial" pitchFamily="34" charset="0"/>
              </a:rPr>
              <a:t>Make eating easier </a:t>
            </a:r>
          </a:p>
          <a:p>
            <a:pPr>
              <a:defRPr/>
            </a:pPr>
            <a:endParaRPr lang="en-US" dirty="0">
              <a:latin typeface="Arial" pitchFamily="34" charset="0"/>
              <a:ea typeface="ＭＳ Ｐゴシック" pitchFamily="34" charset="-128"/>
            </a:endParaRPr>
          </a:p>
        </p:txBody>
      </p:sp>
      <p:sp>
        <p:nvSpPr>
          <p:cNvPr id="34820" name="TextBox 3"/>
          <p:cNvSpPr txBox="1">
            <a:spLocks noChangeArrowheads="1"/>
          </p:cNvSpPr>
          <p:nvPr/>
        </p:nvSpPr>
        <p:spPr bwMode="auto">
          <a:xfrm>
            <a:off x="6927656" y="4493886"/>
            <a:ext cx="21653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000">
                <a:cs typeface="Arial" pitchFamily="34" charset="0"/>
              </a:rPr>
              <a:t>Photos: Robert Henry, DMD, MPH </a:t>
            </a:r>
          </a:p>
        </p:txBody>
      </p:sp>
      <p:sp>
        <p:nvSpPr>
          <p:cNvPr id="34821" name="TextBox 4"/>
          <p:cNvSpPr txBox="1">
            <a:spLocks noChangeArrowheads="1"/>
          </p:cNvSpPr>
          <p:nvPr/>
        </p:nvSpPr>
        <p:spPr bwMode="auto">
          <a:xfrm>
            <a:off x="4767703" y="930881"/>
            <a:ext cx="19288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dirty="0">
                <a:cs typeface="Arial" pitchFamily="34" charset="0"/>
              </a:rPr>
              <a:t>Without dentures</a:t>
            </a:r>
          </a:p>
        </p:txBody>
      </p:sp>
      <p:sp>
        <p:nvSpPr>
          <p:cNvPr id="34822" name="TextBox 5"/>
          <p:cNvSpPr txBox="1">
            <a:spLocks noChangeArrowheads="1"/>
          </p:cNvSpPr>
          <p:nvPr/>
        </p:nvSpPr>
        <p:spPr bwMode="auto">
          <a:xfrm>
            <a:off x="7166353" y="940874"/>
            <a:ext cx="16081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dirty="0">
                <a:cs typeface="Arial" pitchFamily="34" charset="0"/>
              </a:rPr>
              <a:t>With dentures</a:t>
            </a:r>
          </a:p>
        </p:txBody>
      </p:sp>
      <p:pic>
        <p:nvPicPr>
          <p:cNvPr id="34823" name="Picture 2" descr="\\tal-apps2srvr\websites\elearning.talariainc.com\builder\images\smile4life\m8_denturesbef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868" y="1371600"/>
            <a:ext cx="221615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4" name="Picture 4" descr="\\tal-apps2srvr\websites\elearning.talariainc.com\builder\images\smile4life\m8_denturesaf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8572" y="1371600"/>
            <a:ext cx="221615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6957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fade">
                                      <p:cBhvr>
                                        <p:cTn id="7" dur="1000"/>
                                        <p:tgtEl>
                                          <p:spTgt spid="34823"/>
                                        </p:tgtEl>
                                      </p:cBhvr>
                                    </p:animEffect>
                                    <p:anim calcmode="lin" valueType="num">
                                      <p:cBhvr>
                                        <p:cTn id="8" dur="1000" fill="hold"/>
                                        <p:tgtEl>
                                          <p:spTgt spid="34823"/>
                                        </p:tgtEl>
                                        <p:attrNameLst>
                                          <p:attrName>ppt_x</p:attrName>
                                        </p:attrNameLst>
                                      </p:cBhvr>
                                      <p:tavLst>
                                        <p:tav tm="0">
                                          <p:val>
                                            <p:strVal val="#ppt_x"/>
                                          </p:val>
                                        </p:tav>
                                        <p:tav tm="100000">
                                          <p:val>
                                            <p:strVal val="#ppt_x"/>
                                          </p:val>
                                        </p:tav>
                                      </p:tavLst>
                                    </p:anim>
                                    <p:anim calcmode="lin" valueType="num">
                                      <p:cBhvr>
                                        <p:cTn id="9" dur="1000" fill="hold"/>
                                        <p:tgtEl>
                                          <p:spTgt spid="348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824"/>
                                        </p:tgtEl>
                                        <p:attrNameLst>
                                          <p:attrName>style.visibility</p:attrName>
                                        </p:attrNameLst>
                                      </p:cBhvr>
                                      <p:to>
                                        <p:strVal val="visible"/>
                                      </p:to>
                                    </p:set>
                                    <p:animEffect transition="in" filter="fade">
                                      <p:cBhvr>
                                        <p:cTn id="14" dur="1000"/>
                                        <p:tgtEl>
                                          <p:spTgt spid="34824"/>
                                        </p:tgtEl>
                                      </p:cBhvr>
                                    </p:animEffect>
                                    <p:anim calcmode="lin" valueType="num">
                                      <p:cBhvr>
                                        <p:cTn id="15" dur="1000" fill="hold"/>
                                        <p:tgtEl>
                                          <p:spTgt spid="34824"/>
                                        </p:tgtEl>
                                        <p:attrNameLst>
                                          <p:attrName>ppt_x</p:attrName>
                                        </p:attrNameLst>
                                      </p:cBhvr>
                                      <p:tavLst>
                                        <p:tav tm="0">
                                          <p:val>
                                            <p:strVal val="#ppt_x"/>
                                          </p:val>
                                        </p:tav>
                                        <p:tav tm="100000">
                                          <p:val>
                                            <p:strVal val="#ppt_x"/>
                                          </p:val>
                                        </p:tav>
                                      </p:tavLst>
                                    </p:anim>
                                    <p:anim calcmode="lin" valueType="num">
                                      <p:cBhvr>
                                        <p:cTn id="16" dur="1000" fill="hold"/>
                                        <p:tgtEl>
                                          <p:spTgt spid="34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218364" y="-1137"/>
            <a:ext cx="8229600" cy="1143000"/>
          </a:xfrm>
          <a:prstGeom prst="rect">
            <a:avLst/>
          </a:prstGeom>
        </p:spPr>
        <p:txBody>
          <a:bodyPr/>
          <a:lstStyle/>
          <a:p>
            <a:r>
              <a:rPr lang="en-US" altLang="en-US" dirty="0">
                <a:latin typeface="Tahoma" pitchFamily="34" charset="0"/>
                <a:cs typeface="Tahoma" pitchFamily="34" charset="0"/>
              </a:rPr>
              <a:t>Nutrition Concerns</a:t>
            </a:r>
          </a:p>
        </p:txBody>
      </p:sp>
      <p:sp>
        <p:nvSpPr>
          <p:cNvPr id="50179" name="Content Placeholder 2"/>
          <p:cNvSpPr>
            <a:spLocks noGrp="1"/>
          </p:cNvSpPr>
          <p:nvPr>
            <p:ph sz="half" idx="4294967295"/>
          </p:nvPr>
        </p:nvSpPr>
        <p:spPr>
          <a:xfrm>
            <a:off x="169795" y="926595"/>
            <a:ext cx="6090903" cy="5312708"/>
          </a:xfrm>
          <a:prstGeom prst="rect">
            <a:avLst/>
          </a:prstGeom>
        </p:spPr>
        <p:txBody>
          <a:bodyPr>
            <a:normAutofit/>
          </a:bodyPr>
          <a:lstStyle/>
          <a:p>
            <a:pPr marL="0" indent="0" algn="ctr">
              <a:buNone/>
            </a:pPr>
            <a:r>
              <a:rPr lang="en-US" altLang="en-US" sz="3000" b="1" dirty="0"/>
              <a:t>Tooth loss, dentures, and decreased saliva can alter diet</a:t>
            </a:r>
          </a:p>
          <a:p>
            <a:r>
              <a:rPr lang="en-US" altLang="en-US" sz="2800" dirty="0"/>
              <a:t>Changed eating sensations (texture and taste)</a:t>
            </a:r>
          </a:p>
          <a:p>
            <a:r>
              <a:rPr lang="en-US" altLang="en-US" sz="2800" dirty="0"/>
              <a:t>Lowered chewing efficiency</a:t>
            </a:r>
          </a:p>
          <a:p>
            <a:pPr lvl="1"/>
            <a:r>
              <a:rPr lang="en-US" altLang="en-US" sz="2400" dirty="0"/>
              <a:t>Less raw vegetables, salads and fresh fruit in the diet</a:t>
            </a:r>
          </a:p>
          <a:p>
            <a:r>
              <a:rPr lang="en-US" altLang="en-US" sz="2800" dirty="0"/>
              <a:t>Sucking mints or consuming sweetened beverages for dry mouth</a:t>
            </a:r>
          </a:p>
          <a:p>
            <a:pPr marL="0" indent="0"/>
            <a:endParaRPr lang="en-US" altLang="en-US" sz="3600" dirty="0"/>
          </a:p>
          <a:p>
            <a:pPr lvl="1">
              <a:buFont typeface="Arial" pitchFamily="34" charset="0"/>
              <a:buNone/>
            </a:pPr>
            <a:endParaRPr lang="en-US" altLang="en-US" dirty="0"/>
          </a:p>
        </p:txBody>
      </p:sp>
      <p:sp>
        <p:nvSpPr>
          <p:cNvPr id="50180" name="TextBox 5"/>
          <p:cNvSpPr txBox="1">
            <a:spLocks noChangeArrowheads="1"/>
          </p:cNvSpPr>
          <p:nvPr/>
        </p:nvSpPr>
        <p:spPr bwMode="auto">
          <a:xfrm>
            <a:off x="6192445" y="1015673"/>
            <a:ext cx="3048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180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Soft Diet</a:t>
            </a:r>
            <a:br>
              <a:rPr kumimoji="0" lang="en-US" altLang="en-US" sz="180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br>
            <a:endParaRPr kumimoji="0" lang="en-US" altLang="en-US" sz="100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endParaRPr>
          </a:p>
        </p:txBody>
      </p:sp>
      <p:sp>
        <p:nvSpPr>
          <p:cNvPr id="50181" name="TextBox 9"/>
          <p:cNvSpPr txBox="1">
            <a:spLocks noChangeArrowheads="1"/>
          </p:cNvSpPr>
          <p:nvPr/>
        </p:nvSpPr>
        <p:spPr bwMode="auto">
          <a:xfrm>
            <a:off x="6745941" y="5693268"/>
            <a:ext cx="228019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Photo: Michelle </a:t>
            </a:r>
            <a:r>
              <a:rPr kumimoji="0" lang="en-US" altLang="en-US" sz="1000" b="0" i="0" u="none" strike="noStrike" kern="1200" cap="none" spc="0" normalizeH="0" baseline="0" noProof="0" dirty="0" err="1">
                <a:ln>
                  <a:noFill/>
                </a:ln>
                <a:solidFill>
                  <a:prstClr val="black"/>
                </a:solidFill>
                <a:effectLst/>
                <a:uLnTx/>
                <a:uFillTx/>
                <a:latin typeface="Arial" pitchFamily="34" charset="0"/>
                <a:ea typeface="MS PGothic" pitchFamily="34" charset="-128"/>
                <a:cs typeface="Arial" pitchFamily="34" charset="0"/>
              </a:rPr>
              <a:t>Wrightson</a:t>
            </a:r>
            <a:r>
              <a:rPr kumimoji="0" lang="en-US" altLang="en-US" sz="10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 MD</a:t>
            </a:r>
          </a:p>
        </p:txBody>
      </p:sp>
      <p:pic>
        <p:nvPicPr>
          <p:cNvPr id="50182" name="Picture 2" descr="\\tal-apps2srvr\websites\elearning.talariainc.com\builder\images\smile4life\m8_nutr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758" y="1416011"/>
            <a:ext cx="2619375"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3" name="Picture 4" descr="\\tal-apps2srvr\websites\elearning.talariainc.com\builder\images\smile4life\m8_nutri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446" y="3788268"/>
            <a:ext cx="2619375"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5">
            <a:extLst>
              <a:ext uri="{FF2B5EF4-FFF2-40B4-BE49-F238E27FC236}">
                <a16:creationId xmlns:a16="http://schemas.microsoft.com/office/drawing/2014/main" id="{0FE9D1F7-F2D3-4758-9229-944C443D10B6}"/>
              </a:ext>
            </a:extLst>
          </p:cNvPr>
          <p:cNvSpPr txBox="1">
            <a:spLocks noChangeArrowheads="1"/>
          </p:cNvSpPr>
          <p:nvPr/>
        </p:nvSpPr>
        <p:spPr bwMode="auto">
          <a:xfrm>
            <a:off x="6018474" y="3059074"/>
            <a:ext cx="3048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br>
              <a:rPr kumimoji="0" lang="en-US" altLang="en-US"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br>
            <a:r>
              <a:rPr kumimoji="0" lang="en-US" altLang="en-US" sz="10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Photo: Robert Henry, DMD, MPH</a:t>
            </a:r>
          </a:p>
        </p:txBody>
      </p:sp>
    </p:spTree>
    <p:extLst>
      <p:ext uri="{BB962C8B-B14F-4D97-AF65-F5344CB8AC3E}">
        <p14:creationId xmlns:p14="http://schemas.microsoft.com/office/powerpoint/2010/main" val="2023150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524304" y="-41016"/>
            <a:ext cx="7793038" cy="1462088"/>
          </a:xfrm>
        </p:spPr>
        <p:txBody>
          <a:bodyPr/>
          <a:lstStyle/>
          <a:p>
            <a:pPr algn="ctr" eaLnBrk="1" hangingPunct="1"/>
            <a:r>
              <a:rPr lang="en-US" altLang="en-US" sz="5400" dirty="0"/>
              <a:t>Client Self-Care</a:t>
            </a:r>
          </a:p>
        </p:txBody>
      </p:sp>
      <p:sp>
        <p:nvSpPr>
          <p:cNvPr id="5" name="Rectangle 3">
            <a:extLst>
              <a:ext uri="{FF2B5EF4-FFF2-40B4-BE49-F238E27FC236}">
                <a16:creationId xmlns:a16="http://schemas.microsoft.com/office/drawing/2014/main" id="{82BEA559-D50A-4440-9445-0BF821F1AC25}"/>
              </a:ext>
            </a:extLst>
          </p:cNvPr>
          <p:cNvSpPr txBox="1">
            <a:spLocks noChangeArrowheads="1"/>
          </p:cNvSpPr>
          <p:nvPr/>
        </p:nvSpPr>
        <p:spPr>
          <a:xfrm>
            <a:off x="412009" y="1156614"/>
            <a:ext cx="6002238" cy="397516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buFont typeface="Arial" panose="020B0604020202020204" pitchFamily="34" charset="0"/>
              <a:buChar char="•"/>
            </a:pPr>
            <a:r>
              <a:rPr lang="en-US" altLang="en-US" sz="3600" dirty="0">
                <a:solidFill>
                  <a:prstClr val="black"/>
                </a:solidFill>
              </a:rPr>
              <a:t>Tooth brushing</a:t>
            </a:r>
          </a:p>
          <a:p>
            <a:pPr defTabSz="914400">
              <a:buFont typeface="Arial" panose="020B0604020202020204" pitchFamily="34" charset="0"/>
              <a:buChar char="•"/>
            </a:pPr>
            <a:r>
              <a:rPr lang="en-US" altLang="en-US" sz="3600" dirty="0">
                <a:solidFill>
                  <a:prstClr val="black"/>
                </a:solidFill>
              </a:rPr>
              <a:t>Denture care </a:t>
            </a:r>
          </a:p>
          <a:p>
            <a:pPr defTabSz="914400">
              <a:buFont typeface="Arial" panose="020B0604020202020204" pitchFamily="34" charset="0"/>
              <a:buChar char="•"/>
            </a:pPr>
            <a:r>
              <a:rPr lang="en-US" altLang="en-US" sz="3600" dirty="0">
                <a:solidFill>
                  <a:prstClr val="black"/>
                </a:solidFill>
              </a:rPr>
              <a:t>Fluoride </a:t>
            </a:r>
          </a:p>
          <a:p>
            <a:pPr defTabSz="914400">
              <a:buFont typeface="Arial" panose="020B0604020202020204" pitchFamily="34" charset="0"/>
              <a:buChar char="•"/>
            </a:pPr>
            <a:r>
              <a:rPr lang="en-US" altLang="en-US" sz="3600" dirty="0">
                <a:solidFill>
                  <a:prstClr val="black"/>
                </a:solidFill>
              </a:rPr>
              <a:t>Healthy diet </a:t>
            </a:r>
          </a:p>
          <a:p>
            <a:pPr defTabSz="914400">
              <a:buFont typeface="Arial" panose="020B0604020202020204" pitchFamily="34" charset="0"/>
              <a:buChar char="•"/>
            </a:pPr>
            <a:r>
              <a:rPr lang="en-US" altLang="en-US" sz="3600" dirty="0">
                <a:solidFill>
                  <a:prstClr val="black"/>
                </a:solidFill>
              </a:rPr>
              <a:t>Avoid alcohol and tobacco</a:t>
            </a:r>
          </a:p>
          <a:p>
            <a:pPr defTabSz="914400"/>
            <a:r>
              <a:rPr lang="en-US" altLang="en-US" sz="3600" dirty="0">
                <a:solidFill>
                  <a:prstClr val="black"/>
                </a:solidFill>
              </a:rPr>
              <a:t>Tips for dry mouth</a:t>
            </a:r>
          </a:p>
          <a:p>
            <a:pPr defTabSz="914400"/>
            <a:r>
              <a:rPr lang="en-US" altLang="en-US" sz="3600" dirty="0">
                <a:solidFill>
                  <a:prstClr val="black"/>
                </a:solidFill>
              </a:rPr>
              <a:t>Visit dentist regularly</a:t>
            </a:r>
          </a:p>
          <a:p>
            <a:pPr defTabSz="914400"/>
            <a:endParaRPr lang="en-US" altLang="en-US" sz="3600" dirty="0">
              <a:solidFill>
                <a:prstClr val="black"/>
              </a:solidFill>
            </a:endParaRPr>
          </a:p>
        </p:txBody>
      </p:sp>
      <p:pic>
        <p:nvPicPr>
          <p:cNvPr id="2" name="Picture 2" descr="\\tal-apps2srvr\websites\elearning.talariainc.com\builder\images\smile4life\m8_oralhealth4.jpg">
            <a:extLst>
              <a:ext uri="{FF2B5EF4-FFF2-40B4-BE49-F238E27FC236}">
                <a16:creationId xmlns:a16="http://schemas.microsoft.com/office/drawing/2014/main" id="{826AB930-023B-27CC-33CD-31FC4C28D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868" y="1028325"/>
            <a:ext cx="2514731" cy="347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2">
            <a:extLst>
              <a:ext uri="{FF2B5EF4-FFF2-40B4-BE49-F238E27FC236}">
                <a16:creationId xmlns:a16="http://schemas.microsoft.com/office/drawing/2014/main" id="{13696531-239B-1D2A-5073-25068BE69C59}"/>
              </a:ext>
            </a:extLst>
          </p:cNvPr>
          <p:cNvSpPr txBox="1">
            <a:spLocks noChangeArrowheads="1"/>
          </p:cNvSpPr>
          <p:nvPr/>
        </p:nvSpPr>
        <p:spPr bwMode="auto">
          <a:xfrm>
            <a:off x="6476868" y="4485912"/>
            <a:ext cx="2514730" cy="176330"/>
          </a:xfrm>
          <a:prstGeom prst="rect">
            <a:avLst/>
          </a:prstGeom>
          <a:solidFill>
            <a:srgbClr val="FFFFFF">
              <a:alpha val="5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Lucida Grande" pitchFamily="2" charset="0"/>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fontAlgn="base">
              <a:lnSpc>
                <a:spcPts val="600"/>
              </a:lnSpc>
              <a:spcBef>
                <a:spcPct val="0"/>
              </a:spcBef>
              <a:spcAft>
                <a:spcPct val="0"/>
              </a:spcAft>
            </a:pPr>
            <a:r>
              <a:rPr lang="en-US" altLang="en-US" sz="800" dirty="0">
                <a:solidFill>
                  <a:prstClr val="black"/>
                </a:solidFill>
                <a:cs typeface="Arial" panose="020B0604020202020204" pitchFamily="34" charset="0"/>
              </a:rPr>
              <a:t>Image: </a:t>
            </a:r>
            <a:r>
              <a:rPr lang="en-US" altLang="en-US" sz="800" dirty="0" err="1">
                <a:solidFill>
                  <a:prstClr val="black"/>
                </a:solidFill>
                <a:cs typeface="Arial" panose="020B0604020202020204" pitchFamily="34" charset="0"/>
              </a:rPr>
              <a:t>Photodisc</a:t>
            </a:r>
            <a:r>
              <a:rPr lang="en-US" altLang="en-US" sz="800" dirty="0">
                <a:solidFill>
                  <a:prstClr val="black"/>
                </a:solidFill>
                <a:cs typeface="Arial" panose="020B0604020202020204" pitchFamily="34" charset="0"/>
              </a:rPr>
              <a:t>/</a:t>
            </a:r>
            <a:r>
              <a:rPr lang="en-US" altLang="en-US" sz="800" dirty="0" err="1">
                <a:solidFill>
                  <a:prstClr val="black"/>
                </a:solidFill>
                <a:cs typeface="Arial" panose="020B0604020202020204" pitchFamily="34" charset="0"/>
              </a:rPr>
              <a:t>Punchstock</a:t>
            </a:r>
            <a:endParaRPr lang="en-US" altLang="en-US" sz="800" dirty="0">
              <a:solidFill>
                <a:prstClr val="black"/>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88497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0" y="1160279"/>
            <a:ext cx="8953501" cy="4251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1000">
                <a:solidFill>
                  <a:srgbClr val="FFFFFF"/>
                </a:solidFill>
                <a:latin typeface="Calibri" pitchFamily="34" charset="0"/>
                <a:cs typeface="Arial" charset="0"/>
              </a:defRPr>
            </a:lvl1pPr>
            <a:lvl2pPr marL="690563" indent="-233363">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algn="ctr">
              <a:spcBef>
                <a:spcPct val="20000"/>
              </a:spcBef>
              <a:buFont typeface="Arial" charset="0"/>
              <a:buNone/>
            </a:pPr>
            <a:r>
              <a:rPr lang="en-US" altLang="en-US" sz="3200" b="1" dirty="0">
                <a:solidFill>
                  <a:srgbClr val="3333CC"/>
                </a:solidFill>
                <a:latin typeface="Arial" charset="0"/>
              </a:rPr>
              <a:t>	</a:t>
            </a:r>
            <a:r>
              <a:rPr lang="en-US" altLang="en-US" sz="4000" b="1" dirty="0">
                <a:solidFill>
                  <a:srgbClr val="3333CC"/>
                </a:solidFill>
                <a:latin typeface="Arial" charset="0"/>
              </a:rPr>
              <a:t>Educational Objectives</a:t>
            </a:r>
            <a:endParaRPr lang="en-US" altLang="en-US" sz="3600" b="1" dirty="0">
              <a:solidFill>
                <a:srgbClr val="3333CC"/>
              </a:solidFill>
              <a:latin typeface="Arial" charset="0"/>
            </a:endParaRPr>
          </a:p>
          <a:p>
            <a:pPr algn="ctr">
              <a:spcBef>
                <a:spcPct val="20000"/>
              </a:spcBef>
              <a:buFont typeface="Arial" charset="0"/>
              <a:buNone/>
            </a:pPr>
            <a:endParaRPr lang="en-US" altLang="en-US" sz="900" b="1" dirty="0">
              <a:solidFill>
                <a:srgbClr val="3333CC"/>
              </a:solidFill>
              <a:latin typeface="Arial" charset="0"/>
            </a:endParaRPr>
          </a:p>
          <a:p>
            <a:pPr marL="804863" lvl="1" indent="-457200">
              <a:spcBef>
                <a:spcPct val="20000"/>
              </a:spcBef>
              <a:buFont typeface="Arial" panose="020B0604020202020204" pitchFamily="34" charset="0"/>
              <a:buChar char="•"/>
            </a:pPr>
            <a:r>
              <a:rPr lang="en-US" altLang="en-US" sz="2900" dirty="0">
                <a:solidFill>
                  <a:srgbClr val="3333CC"/>
                </a:solidFill>
                <a:latin typeface="Arial" charset="0"/>
              </a:rPr>
              <a:t>Discuss prevalence, causes, and consequences of adult tooth decay and gum disease </a:t>
            </a:r>
          </a:p>
          <a:p>
            <a:pPr marL="804863" lvl="1" indent="-457200">
              <a:spcBef>
                <a:spcPct val="20000"/>
              </a:spcBef>
              <a:buFont typeface="Arial" panose="020B0604020202020204" pitchFamily="34" charset="0"/>
              <a:buChar char="•"/>
            </a:pPr>
            <a:r>
              <a:rPr lang="en-US" altLang="en-US" sz="2900" dirty="0">
                <a:solidFill>
                  <a:srgbClr val="3333CC"/>
                </a:solidFill>
                <a:latin typeface="Arial" panose="020B0604020202020204" pitchFamily="34" charset="0"/>
                <a:cs typeface="Arial" panose="020B0604020202020204" pitchFamily="34" charset="0"/>
              </a:rPr>
              <a:t>Describe how socioeconomic issues affect adult and senior oral health</a:t>
            </a:r>
          </a:p>
          <a:p>
            <a:pPr marL="804863" lvl="1" indent="-457200">
              <a:spcBef>
                <a:spcPct val="20000"/>
              </a:spcBef>
              <a:buFont typeface="Arial" panose="020B0604020202020204" pitchFamily="34" charset="0"/>
              <a:buChar char="•"/>
            </a:pPr>
            <a:r>
              <a:rPr lang="en-US" altLang="en-US" sz="2900" dirty="0">
                <a:solidFill>
                  <a:srgbClr val="3333CC"/>
                </a:solidFill>
                <a:latin typeface="Arial" panose="020B0604020202020204" pitchFamily="34" charset="0"/>
                <a:cs typeface="Arial" panose="020B0604020202020204" pitchFamily="34" charset="0"/>
              </a:rPr>
              <a:t>Understand </a:t>
            </a:r>
            <a:r>
              <a:rPr lang="en-US" altLang="en-US" sz="2900" dirty="0">
                <a:solidFill>
                  <a:srgbClr val="3333CC"/>
                </a:solidFill>
                <a:latin typeface="Arial" charset="0"/>
              </a:rPr>
              <a:t>the oral effects of common medications, alcohol, and tobacco</a:t>
            </a:r>
          </a:p>
          <a:p>
            <a:pPr marL="804863" lvl="1" indent="-457200">
              <a:spcBef>
                <a:spcPct val="20000"/>
              </a:spcBef>
              <a:buFont typeface="Arial" panose="020B0604020202020204" pitchFamily="34" charset="0"/>
              <a:buChar char="•"/>
            </a:pPr>
            <a:r>
              <a:rPr lang="en-US" altLang="en-US" sz="2900" dirty="0">
                <a:solidFill>
                  <a:srgbClr val="3333CC"/>
                </a:solidFill>
                <a:latin typeface="Arial" charset="0"/>
              </a:rPr>
              <a:t>Consider how chronic medical conditions influence oral health</a:t>
            </a:r>
          </a:p>
          <a:p>
            <a:pPr marL="804863" lvl="1" indent="-457200">
              <a:spcBef>
                <a:spcPct val="20000"/>
              </a:spcBef>
              <a:buFont typeface="Arial" panose="020B0604020202020204" pitchFamily="34" charset="0"/>
              <a:buChar char="•"/>
            </a:pPr>
            <a:endParaRPr lang="en-US" altLang="en-US" sz="2800" b="1" dirty="0">
              <a:solidFill>
                <a:srgbClr val="3333CC"/>
              </a:solidFill>
              <a:latin typeface="Arial" charset="0"/>
            </a:endParaRPr>
          </a:p>
          <a:p>
            <a:pPr marL="804863" lvl="1" indent="-457200">
              <a:spcBef>
                <a:spcPct val="20000"/>
              </a:spcBef>
              <a:buFont typeface="Arial" panose="020B0604020202020204" pitchFamily="34" charset="0"/>
              <a:buChar char="•"/>
            </a:pPr>
            <a:endParaRPr lang="en-US" altLang="en-US" sz="2800" b="1" dirty="0">
              <a:solidFill>
                <a:srgbClr val="3333CC"/>
              </a:solidFill>
              <a:latin typeface="Arial" charset="0"/>
            </a:endParaRPr>
          </a:p>
          <a:p>
            <a:pPr marL="347663" lvl="1" indent="0">
              <a:spcBef>
                <a:spcPct val="20000"/>
              </a:spcBef>
            </a:pPr>
            <a:endParaRPr lang="en-US" altLang="en-US" sz="2800" b="1" dirty="0">
              <a:solidFill>
                <a:srgbClr val="3333CC"/>
              </a:solidFill>
              <a:latin typeface="Arial" charset="0"/>
            </a:endParaRPr>
          </a:p>
        </p:txBody>
      </p:sp>
    </p:spTree>
    <p:extLst>
      <p:ext uri="{BB962C8B-B14F-4D97-AF65-F5344CB8AC3E}">
        <p14:creationId xmlns:p14="http://schemas.microsoft.com/office/powerpoint/2010/main" val="237501003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225913" y="40342"/>
            <a:ext cx="9144000" cy="1143000"/>
          </a:xfrm>
          <a:prstGeom prst="rect">
            <a:avLst/>
          </a:prstGeom>
        </p:spPr>
        <p:txBody>
          <a:bodyPr/>
          <a:lstStyle/>
          <a:p>
            <a:pPr eaLnBrk="1" hangingPunct="1"/>
            <a:r>
              <a:rPr lang="en-US" altLang="en-US" dirty="0">
                <a:latin typeface="Tahoma" pitchFamily="34" charset="0"/>
                <a:cs typeface="Tahoma" pitchFamily="34" charset="0"/>
              </a:rPr>
              <a:t>Oral Hygiene and Denture Care</a:t>
            </a:r>
          </a:p>
        </p:txBody>
      </p:sp>
      <p:sp>
        <p:nvSpPr>
          <p:cNvPr id="62467" name="Rectangle 3"/>
          <p:cNvSpPr>
            <a:spLocks noGrp="1" noChangeArrowheads="1"/>
          </p:cNvSpPr>
          <p:nvPr>
            <p:ph type="body" idx="4294967295"/>
          </p:nvPr>
        </p:nvSpPr>
        <p:spPr>
          <a:xfrm>
            <a:off x="261772" y="1033933"/>
            <a:ext cx="6528015" cy="5029200"/>
          </a:xfrm>
          <a:prstGeom prst="rect">
            <a:avLst/>
          </a:prstGeom>
        </p:spPr>
        <p:txBody>
          <a:bodyPr/>
          <a:lstStyle/>
          <a:p>
            <a:pPr marL="225425" indent="-225425" eaLnBrk="1" hangingPunct="1">
              <a:spcBef>
                <a:spcPts val="0"/>
              </a:spcBef>
              <a:spcAft>
                <a:spcPts val="600"/>
              </a:spcAft>
              <a:defRPr/>
            </a:pPr>
            <a:r>
              <a:rPr lang="en-US" sz="2800" dirty="0">
                <a:ea typeface="ＭＳ Ｐゴシック" pitchFamily="34" charset="-128"/>
              </a:rPr>
              <a:t>Brush twice daily and floss daily</a:t>
            </a:r>
          </a:p>
          <a:p>
            <a:pPr marL="225425" indent="-225425" eaLnBrk="1" hangingPunct="1">
              <a:spcBef>
                <a:spcPts val="0"/>
              </a:spcBef>
              <a:spcAft>
                <a:spcPts val="600"/>
              </a:spcAft>
              <a:defRPr/>
            </a:pPr>
            <a:r>
              <a:rPr lang="en-US" sz="2800" dirty="0">
                <a:ea typeface="ＭＳ Ｐゴシック" pitchFamily="34" charset="-128"/>
              </a:rPr>
              <a:t>Use fluoride containing toothpaste</a:t>
            </a:r>
          </a:p>
          <a:p>
            <a:pPr marL="225425" indent="-225425" eaLnBrk="1" hangingPunct="1">
              <a:spcBef>
                <a:spcPts val="0"/>
              </a:spcBef>
              <a:spcAft>
                <a:spcPts val="600"/>
              </a:spcAft>
              <a:defRPr/>
            </a:pPr>
            <a:r>
              <a:rPr lang="en-US" altLang="en-US" sz="2800" dirty="0"/>
              <a:t>Denture Care</a:t>
            </a:r>
          </a:p>
          <a:p>
            <a:pPr marL="625475" lvl="1" indent="-225425" eaLnBrk="1" hangingPunct="1">
              <a:spcBef>
                <a:spcPts val="0"/>
              </a:spcBef>
              <a:spcAft>
                <a:spcPts val="600"/>
              </a:spcAft>
              <a:defRPr/>
            </a:pPr>
            <a:r>
              <a:rPr lang="en-US" altLang="en-US" sz="2400" dirty="0"/>
              <a:t>Remove dentures at night</a:t>
            </a:r>
            <a:endParaRPr lang="en-US" altLang="en-US" sz="2400" b="1" dirty="0"/>
          </a:p>
          <a:p>
            <a:pPr marL="625475" lvl="1" indent="-225425" eaLnBrk="1" hangingPunct="1">
              <a:spcBef>
                <a:spcPts val="0"/>
              </a:spcBef>
              <a:spcAft>
                <a:spcPts val="600"/>
              </a:spcAft>
              <a:defRPr/>
            </a:pPr>
            <a:r>
              <a:rPr lang="en-US" altLang="en-US" sz="2400" dirty="0"/>
              <a:t>Brush with denture brush or soft toothbrush</a:t>
            </a:r>
          </a:p>
          <a:p>
            <a:pPr marL="625475" lvl="1" indent="-225425" eaLnBrk="1" hangingPunct="1">
              <a:spcBef>
                <a:spcPts val="0"/>
              </a:spcBef>
              <a:spcAft>
                <a:spcPts val="600"/>
              </a:spcAft>
              <a:defRPr/>
            </a:pPr>
            <a:r>
              <a:rPr lang="en-US" altLang="en-US" sz="2400" dirty="0"/>
              <a:t>Place in denture cleanser solution or water overnight</a:t>
            </a:r>
          </a:p>
          <a:p>
            <a:pPr marL="625475" lvl="1" indent="-225425" eaLnBrk="1" hangingPunct="1">
              <a:spcBef>
                <a:spcPts val="0"/>
              </a:spcBef>
              <a:spcAft>
                <a:spcPts val="600"/>
              </a:spcAft>
              <a:defRPr/>
            </a:pPr>
            <a:r>
              <a:rPr lang="en-US" altLang="en-US" sz="2400" dirty="0"/>
              <a:t>Rinse with water after soaking over night</a:t>
            </a:r>
          </a:p>
          <a:p>
            <a:pPr marL="625475" lvl="1" indent="-225425" eaLnBrk="1" hangingPunct="1">
              <a:spcBef>
                <a:spcPts val="0"/>
              </a:spcBef>
              <a:spcAft>
                <a:spcPts val="600"/>
              </a:spcAft>
              <a:defRPr/>
            </a:pPr>
            <a:r>
              <a:rPr lang="en-US" altLang="en-US" sz="2400" dirty="0"/>
              <a:t>Some clients will need a caregiver to manage this aspect of oral hygiene</a:t>
            </a:r>
          </a:p>
          <a:p>
            <a:pPr marL="225425" indent="-225425" eaLnBrk="1" hangingPunct="1">
              <a:spcBef>
                <a:spcPts val="0"/>
              </a:spcBef>
              <a:spcAft>
                <a:spcPts val="600"/>
              </a:spcAft>
              <a:defRPr/>
            </a:pPr>
            <a:endParaRPr lang="en-US" sz="2800" dirty="0">
              <a:ea typeface="ＭＳ Ｐゴシック" pitchFamily="34" charset="-128"/>
            </a:endParaRPr>
          </a:p>
          <a:p>
            <a:pPr marL="225425" indent="-225425" eaLnBrk="1" hangingPunct="1">
              <a:spcBef>
                <a:spcPts val="0"/>
              </a:spcBef>
              <a:spcAft>
                <a:spcPts val="600"/>
              </a:spcAft>
              <a:defRPr/>
            </a:pPr>
            <a:endParaRPr lang="en-US" sz="2800" dirty="0">
              <a:ea typeface="ＭＳ Ｐゴシック" pitchFamily="34" charset="-128"/>
            </a:endParaRPr>
          </a:p>
          <a:p>
            <a:pPr marL="625475" lvl="1" indent="-225425" eaLnBrk="1" hangingPunct="1">
              <a:lnSpc>
                <a:spcPct val="80000"/>
              </a:lnSpc>
              <a:defRPr/>
            </a:pPr>
            <a:endParaRPr lang="en-US" sz="2400" dirty="0">
              <a:latin typeface="Arial" pitchFamily="34" charset="0"/>
              <a:ea typeface="ＭＳ Ｐゴシック" pitchFamily="34" charset="-128"/>
              <a:cs typeface="Arial" pitchFamily="34" charset="0"/>
            </a:endParaRPr>
          </a:p>
          <a:p>
            <a:pPr marL="625475" lvl="1" indent="-225425" eaLnBrk="1" hangingPunct="1">
              <a:lnSpc>
                <a:spcPct val="80000"/>
              </a:lnSpc>
              <a:defRPr/>
            </a:pPr>
            <a:endParaRPr lang="en-US" sz="2000" dirty="0">
              <a:latin typeface="Arial" pitchFamily="34" charset="0"/>
              <a:ea typeface="ＭＳ Ｐゴシック" pitchFamily="34" charset="-128"/>
              <a:cs typeface="Arial" pitchFamily="34" charset="0"/>
            </a:endParaRPr>
          </a:p>
        </p:txBody>
      </p:sp>
      <p:pic>
        <p:nvPicPr>
          <p:cNvPr id="64516" name="Picture 2" descr="\\tal-apps2srvr\websites\elearning.talariainc.com\builder\images\smile4life\m8_oralhealth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44" y="888560"/>
            <a:ext cx="1870009" cy="2584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7" name="Text Box 12"/>
          <p:cNvSpPr txBox="1">
            <a:spLocks noChangeArrowheads="1"/>
          </p:cNvSpPr>
          <p:nvPr/>
        </p:nvSpPr>
        <p:spPr bwMode="auto">
          <a:xfrm>
            <a:off x="7092943" y="3450447"/>
            <a:ext cx="1870009" cy="169277"/>
          </a:xfrm>
          <a:prstGeom prst="rect">
            <a:avLst/>
          </a:prstGeom>
          <a:solidFill>
            <a:srgbClr val="FFFFFF">
              <a:alpha val="5294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r" eaLnBrk="1" hangingPunct="1">
              <a:lnSpc>
                <a:spcPts val="600"/>
              </a:lnSpc>
              <a:spcBef>
                <a:spcPct val="0"/>
              </a:spcBef>
              <a:buFontTx/>
              <a:buNone/>
            </a:pPr>
            <a:r>
              <a:rPr lang="en-US" altLang="en-US" sz="1000" dirty="0">
                <a:cs typeface="Arial" pitchFamily="34" charset="0"/>
              </a:rPr>
              <a:t>Image: </a:t>
            </a:r>
            <a:r>
              <a:rPr lang="en-US" altLang="en-US" sz="1000" dirty="0" err="1">
                <a:cs typeface="Arial" pitchFamily="34" charset="0"/>
              </a:rPr>
              <a:t>Valueline</a:t>
            </a:r>
            <a:r>
              <a:rPr lang="en-US" altLang="en-US" sz="1000" dirty="0">
                <a:cs typeface="Arial" pitchFamily="34" charset="0"/>
              </a:rPr>
              <a:t>/</a:t>
            </a:r>
            <a:r>
              <a:rPr lang="en-US" altLang="en-US" sz="1000" dirty="0" err="1">
                <a:cs typeface="Arial" pitchFamily="34" charset="0"/>
              </a:rPr>
              <a:t>Punchstock</a:t>
            </a:r>
            <a:endParaRPr lang="en-US" altLang="en-US" sz="1000" dirty="0">
              <a:latin typeface="Calibri" pitchFamily="34" charset="0"/>
              <a:cs typeface="Arial" pitchFamily="34" charset="0"/>
            </a:endParaRPr>
          </a:p>
        </p:txBody>
      </p:sp>
      <p:pic>
        <p:nvPicPr>
          <p:cNvPr id="3" name="Picture 2">
            <a:extLst>
              <a:ext uri="{FF2B5EF4-FFF2-40B4-BE49-F238E27FC236}">
                <a16:creationId xmlns:a16="http://schemas.microsoft.com/office/drawing/2014/main" id="{F0A89EDE-DD9E-4384-A437-A3422055E186}"/>
              </a:ext>
            </a:extLst>
          </p:cNvPr>
          <p:cNvPicPr>
            <a:picLocks noChangeAspect="1"/>
          </p:cNvPicPr>
          <p:nvPr/>
        </p:nvPicPr>
        <p:blipFill>
          <a:blip r:embed="rId4"/>
          <a:stretch>
            <a:fillRect/>
          </a:stretch>
        </p:blipFill>
        <p:spPr>
          <a:xfrm>
            <a:off x="6639538" y="3792071"/>
            <a:ext cx="2422065" cy="1496523"/>
          </a:xfrm>
          <a:prstGeom prst="rect">
            <a:avLst/>
          </a:prstGeom>
        </p:spPr>
      </p:pic>
      <p:sp>
        <p:nvSpPr>
          <p:cNvPr id="8" name="Text Box 12">
            <a:extLst>
              <a:ext uri="{FF2B5EF4-FFF2-40B4-BE49-F238E27FC236}">
                <a16:creationId xmlns:a16="http://schemas.microsoft.com/office/drawing/2014/main" id="{325D47EA-6AFA-4D28-8610-27A030155D0A}"/>
              </a:ext>
            </a:extLst>
          </p:cNvPr>
          <p:cNvSpPr txBox="1">
            <a:spLocks noChangeArrowheads="1"/>
          </p:cNvSpPr>
          <p:nvPr/>
        </p:nvSpPr>
        <p:spPr bwMode="auto">
          <a:xfrm>
            <a:off x="6639538" y="5119317"/>
            <a:ext cx="2422065" cy="169277"/>
          </a:xfrm>
          <a:prstGeom prst="rect">
            <a:avLst/>
          </a:prstGeom>
          <a:solidFill>
            <a:srgbClr val="FFFFFF">
              <a:alpha val="47058"/>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000">
                <a:solidFill>
                  <a:srgbClr val="FFFFFF"/>
                </a:solidFill>
                <a:latin typeface="Calibri" charset="0"/>
                <a:ea typeface="ＭＳ Ｐゴシック" charset="0"/>
                <a:cs typeface="Arial" charset="0"/>
              </a:defRPr>
            </a:lvl1pPr>
            <a:lvl2pPr marL="742950" indent="-285750">
              <a:defRPr sz="1000">
                <a:solidFill>
                  <a:srgbClr val="FFFFFF"/>
                </a:solidFill>
                <a:latin typeface="Calibri" charset="0"/>
                <a:ea typeface="Arial" charset="0"/>
                <a:cs typeface="Arial" charset="0"/>
              </a:defRPr>
            </a:lvl2pPr>
            <a:lvl3pPr marL="1143000" indent="-228600">
              <a:defRPr sz="1000">
                <a:solidFill>
                  <a:srgbClr val="FFFFFF"/>
                </a:solidFill>
                <a:latin typeface="Calibri" charset="0"/>
                <a:ea typeface="Arial" charset="0"/>
                <a:cs typeface="Arial" charset="0"/>
              </a:defRPr>
            </a:lvl3pPr>
            <a:lvl4pPr marL="1600200" indent="-228600">
              <a:defRPr sz="1000">
                <a:solidFill>
                  <a:srgbClr val="FFFFFF"/>
                </a:solidFill>
                <a:latin typeface="Calibri" charset="0"/>
                <a:ea typeface="Arial" charset="0"/>
                <a:cs typeface="Arial" charset="0"/>
              </a:defRPr>
            </a:lvl4pPr>
            <a:lvl5pPr marL="2057400" indent="-228600">
              <a:defRPr sz="1000">
                <a:solidFill>
                  <a:srgbClr val="FFFFFF"/>
                </a:solidFill>
                <a:latin typeface="Calibri" charset="0"/>
                <a:ea typeface="Arial" charset="0"/>
                <a:cs typeface="Arial" charset="0"/>
              </a:defRPr>
            </a:lvl5pPr>
            <a:lvl6pPr marL="2514600" indent="-228600" eaLnBrk="0" fontAlgn="base" hangingPunct="0">
              <a:spcBef>
                <a:spcPct val="0"/>
              </a:spcBef>
              <a:spcAft>
                <a:spcPct val="0"/>
              </a:spcAft>
              <a:defRPr sz="1000">
                <a:solidFill>
                  <a:srgbClr val="FFFFFF"/>
                </a:solidFill>
                <a:latin typeface="Calibri" charset="0"/>
                <a:ea typeface="Arial" charset="0"/>
                <a:cs typeface="Arial" charset="0"/>
              </a:defRPr>
            </a:lvl6pPr>
            <a:lvl7pPr marL="2971800" indent="-228600" eaLnBrk="0" fontAlgn="base" hangingPunct="0">
              <a:spcBef>
                <a:spcPct val="0"/>
              </a:spcBef>
              <a:spcAft>
                <a:spcPct val="0"/>
              </a:spcAft>
              <a:defRPr sz="1000">
                <a:solidFill>
                  <a:srgbClr val="FFFFFF"/>
                </a:solidFill>
                <a:latin typeface="Calibri" charset="0"/>
                <a:ea typeface="Arial" charset="0"/>
                <a:cs typeface="Arial" charset="0"/>
              </a:defRPr>
            </a:lvl7pPr>
            <a:lvl8pPr marL="3429000" indent="-228600" eaLnBrk="0" fontAlgn="base" hangingPunct="0">
              <a:spcBef>
                <a:spcPct val="0"/>
              </a:spcBef>
              <a:spcAft>
                <a:spcPct val="0"/>
              </a:spcAft>
              <a:defRPr sz="1000">
                <a:solidFill>
                  <a:srgbClr val="FFFFFF"/>
                </a:solidFill>
                <a:latin typeface="Calibri" charset="0"/>
                <a:ea typeface="Arial" charset="0"/>
                <a:cs typeface="Arial" charset="0"/>
              </a:defRPr>
            </a:lvl8pPr>
            <a:lvl9pPr marL="3886200" indent="-228600" eaLnBrk="0" fontAlgn="base" hangingPunct="0">
              <a:spcBef>
                <a:spcPct val="0"/>
              </a:spcBef>
              <a:spcAft>
                <a:spcPct val="0"/>
              </a:spcAft>
              <a:defRPr sz="1000">
                <a:solidFill>
                  <a:srgbClr val="FFFFFF"/>
                </a:solidFill>
                <a:latin typeface="Calibri" charset="0"/>
                <a:ea typeface="Arial" charset="0"/>
                <a:cs typeface="Arial" charset="0"/>
              </a:defRPr>
            </a:lvl9pPr>
          </a:lstStyle>
          <a:p>
            <a:pPr algn="r" eaLnBrk="1" hangingPunct="1">
              <a:lnSpc>
                <a:spcPts val="600"/>
              </a:lnSpc>
            </a:pPr>
            <a:r>
              <a:rPr lang="en-US" sz="800" dirty="0">
                <a:solidFill>
                  <a:schemeClr val="tx1"/>
                </a:solidFill>
                <a:latin typeface="Arial" charset="0"/>
              </a:rPr>
              <a:t>Image: Thinkstock</a:t>
            </a:r>
            <a:endParaRPr lang="en-US" sz="800" dirty="0">
              <a:solidFill>
                <a:schemeClr val="tx1"/>
              </a:solidFill>
            </a:endParaRPr>
          </a:p>
        </p:txBody>
      </p:sp>
    </p:spTree>
    <p:extLst>
      <p:ext uri="{BB962C8B-B14F-4D97-AF65-F5344CB8AC3E}">
        <p14:creationId xmlns:p14="http://schemas.microsoft.com/office/powerpoint/2010/main" val="330364254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58363BF-02B1-49DE-86C8-2CF7D9461526}"/>
              </a:ext>
            </a:extLst>
          </p:cNvPr>
          <p:cNvSpPr>
            <a:spLocks noGrp="1" noChangeArrowheads="1"/>
          </p:cNvSpPr>
          <p:nvPr>
            <p:ph type="title" idx="4294967295"/>
          </p:nvPr>
        </p:nvSpPr>
        <p:spPr bwMode="auto">
          <a:xfrm>
            <a:off x="228600" y="17176"/>
            <a:ext cx="8229600"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Fluoride</a:t>
            </a:r>
          </a:p>
        </p:txBody>
      </p:sp>
      <p:sp>
        <p:nvSpPr>
          <p:cNvPr id="40963" name="Rectangle 3">
            <a:extLst>
              <a:ext uri="{FF2B5EF4-FFF2-40B4-BE49-F238E27FC236}">
                <a16:creationId xmlns:a16="http://schemas.microsoft.com/office/drawing/2014/main" id="{0ED62592-3743-4A1C-BDF2-97C1D9912E02}"/>
              </a:ext>
            </a:extLst>
          </p:cNvPr>
          <p:cNvSpPr>
            <a:spLocks noChangeArrowheads="1"/>
          </p:cNvSpPr>
          <p:nvPr/>
        </p:nvSpPr>
        <p:spPr bwMode="auto">
          <a:xfrm>
            <a:off x="228599" y="996636"/>
            <a:ext cx="5831306" cy="4658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1000">
                <a:solidFill>
                  <a:srgbClr val="FFFFFF"/>
                </a:solidFill>
                <a:latin typeface="Arial" panose="020B0604020202020204" pitchFamily="34" charset="0"/>
                <a:cs typeface="Arial" panose="020B0604020202020204" pitchFamily="34" charset="0"/>
              </a:defRPr>
            </a:lvl1pPr>
            <a:lvl2pPr marL="690563" indent="-233363">
              <a:defRPr sz="1000">
                <a:solidFill>
                  <a:srgbClr val="FFFFFF"/>
                </a:solidFill>
                <a:latin typeface="Arial" panose="020B0604020202020204" pitchFamily="34" charset="0"/>
                <a:cs typeface="Arial" panose="020B0604020202020204" pitchFamily="34" charset="0"/>
              </a:defRPr>
            </a:lvl2pPr>
            <a:lvl3pPr marL="1143000" indent="-228600">
              <a:defRPr sz="1000">
                <a:solidFill>
                  <a:srgbClr val="FFFFFF"/>
                </a:solidFill>
                <a:latin typeface="Arial" panose="020B0604020202020204" pitchFamily="34" charset="0"/>
                <a:cs typeface="Arial" panose="020B0604020202020204" pitchFamily="34" charset="0"/>
              </a:defRPr>
            </a:lvl3pPr>
            <a:lvl4pPr marL="1600200" indent="-228600">
              <a:defRPr sz="1000">
                <a:solidFill>
                  <a:srgbClr val="FFFFFF"/>
                </a:solidFill>
                <a:latin typeface="Arial" panose="020B0604020202020204" pitchFamily="34" charset="0"/>
                <a:cs typeface="Arial" panose="020B0604020202020204" pitchFamily="34" charset="0"/>
              </a:defRPr>
            </a:lvl4pPr>
            <a:lvl5pPr>
              <a:defRPr sz="1000">
                <a:solidFill>
                  <a:srgbClr val="FFFFFF"/>
                </a:solidFill>
                <a:latin typeface="Arial" panose="020B0604020202020204" pitchFamily="34" charset="0"/>
                <a:cs typeface="Arial" panose="020B0604020202020204" pitchFamily="34" charset="0"/>
              </a:defRPr>
            </a:lvl5pPr>
            <a:lvl6pPr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6pPr>
            <a:lvl7pPr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7pPr>
            <a:lvl8pPr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8pPr>
            <a:lvl9pPr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9pPr>
          </a:lstStyle>
          <a:p>
            <a:pPr marL="0" indent="0" algn="ctr" defTabSz="896111">
              <a:spcBef>
                <a:spcPts val="400"/>
              </a:spcBef>
              <a:buClr>
                <a:schemeClr val="tx1"/>
              </a:buClr>
              <a:buSzPct val="75000"/>
              <a:defRPr sz="1800">
                <a:solidFill>
                  <a:srgbClr val="000000"/>
                </a:solidFill>
              </a:defRPr>
            </a:pPr>
            <a:r>
              <a:rPr lang="en-US" sz="3600" kern="0" dirty="0">
                <a:solidFill>
                  <a:srgbClr val="7030A0"/>
                </a:solidFill>
                <a:sym typeface="Calibri"/>
              </a:rPr>
              <a:t>Fluoride is very important in preventing tooth decay</a:t>
            </a:r>
          </a:p>
          <a:p>
            <a:pPr marL="0" indent="0" defTabSz="896111">
              <a:spcBef>
                <a:spcPts val="400"/>
              </a:spcBef>
              <a:buClr>
                <a:schemeClr val="tx1"/>
              </a:buClr>
              <a:buSzPct val="75000"/>
              <a:defRPr sz="1800">
                <a:solidFill>
                  <a:srgbClr val="000000"/>
                </a:solidFill>
              </a:defRPr>
            </a:pPr>
            <a:endParaRPr lang="en-US" sz="1100" kern="0" dirty="0">
              <a:solidFill>
                <a:schemeClr val="tx1"/>
              </a:solidFill>
              <a:sym typeface="Calibri"/>
            </a:endParaRPr>
          </a:p>
          <a:p>
            <a:pPr marL="0" indent="0" defTabSz="896111">
              <a:spcBef>
                <a:spcPts val="400"/>
              </a:spcBef>
              <a:buClr>
                <a:schemeClr val="tx1"/>
              </a:buClr>
              <a:buSzPct val="75000"/>
              <a:defRPr sz="1800">
                <a:solidFill>
                  <a:srgbClr val="000000"/>
                </a:solidFill>
              </a:defRPr>
            </a:pPr>
            <a:r>
              <a:rPr lang="en-US" sz="3600" dirty="0">
                <a:solidFill>
                  <a:schemeClr val="tx1"/>
                </a:solidFill>
              </a:rPr>
              <a:t>Sources of fluoride: </a:t>
            </a:r>
          </a:p>
          <a:p>
            <a:pPr defTabSz="896111">
              <a:spcBef>
                <a:spcPts val="400"/>
              </a:spcBef>
              <a:buClr>
                <a:schemeClr val="tx1"/>
              </a:buClr>
              <a:buSzPct val="75000"/>
              <a:buFont typeface="Arial" panose="020B0604020202020204" pitchFamily="34" charset="0"/>
              <a:buChar char="•"/>
              <a:defRPr sz="1800">
                <a:solidFill>
                  <a:srgbClr val="000000"/>
                </a:solidFill>
              </a:defRPr>
            </a:pPr>
            <a:r>
              <a:rPr lang="en-US" sz="2800" dirty="0">
                <a:solidFill>
                  <a:schemeClr val="tx1"/>
                </a:solidFill>
              </a:rPr>
              <a:t>Tap water</a:t>
            </a:r>
          </a:p>
          <a:p>
            <a:pPr defTabSz="896111">
              <a:spcBef>
                <a:spcPts val="400"/>
              </a:spcBef>
              <a:buClr>
                <a:schemeClr val="tx1"/>
              </a:buClr>
              <a:buSzPct val="75000"/>
              <a:buFont typeface="Arial" panose="020B0604020202020204" pitchFamily="34" charset="0"/>
              <a:buChar char="•"/>
              <a:defRPr sz="1800">
                <a:solidFill>
                  <a:srgbClr val="000000"/>
                </a:solidFill>
              </a:defRPr>
            </a:pPr>
            <a:r>
              <a:rPr lang="en-US" sz="2800" dirty="0">
                <a:solidFill>
                  <a:schemeClr val="tx1"/>
                </a:solidFill>
              </a:rPr>
              <a:t>Toothpaste</a:t>
            </a:r>
          </a:p>
          <a:p>
            <a:pPr defTabSz="896111">
              <a:spcBef>
                <a:spcPts val="400"/>
              </a:spcBef>
              <a:buClr>
                <a:schemeClr val="tx1"/>
              </a:buClr>
              <a:buSzPct val="75000"/>
              <a:buFont typeface="Arial" panose="020B0604020202020204" pitchFamily="34" charset="0"/>
              <a:buChar char="•"/>
              <a:defRPr sz="1800">
                <a:solidFill>
                  <a:srgbClr val="000000"/>
                </a:solidFill>
              </a:defRPr>
            </a:pPr>
            <a:r>
              <a:rPr lang="en-US" sz="2800" dirty="0">
                <a:solidFill>
                  <a:schemeClr val="tx1"/>
                </a:solidFill>
              </a:rPr>
              <a:t>Mouthwash</a:t>
            </a:r>
          </a:p>
          <a:p>
            <a:pPr defTabSz="896111">
              <a:spcBef>
                <a:spcPts val="400"/>
              </a:spcBef>
              <a:buClr>
                <a:schemeClr val="tx1"/>
              </a:buClr>
              <a:buSzPct val="75000"/>
              <a:buFont typeface="Arial" panose="020B0604020202020204" pitchFamily="34" charset="0"/>
              <a:buChar char="•"/>
              <a:defRPr sz="1800">
                <a:solidFill>
                  <a:srgbClr val="000000"/>
                </a:solidFill>
              </a:defRPr>
            </a:pPr>
            <a:r>
              <a:rPr lang="en-US" altLang="en-US" sz="2800" dirty="0">
                <a:solidFill>
                  <a:schemeClr val="tx1"/>
                </a:solidFill>
              </a:rPr>
              <a:t>Fluoride varnish, gel, foam</a:t>
            </a:r>
          </a:p>
          <a:p>
            <a:pPr lvl="1" defTabSz="896111">
              <a:spcBef>
                <a:spcPts val="400"/>
              </a:spcBef>
              <a:buClr>
                <a:schemeClr val="tx1"/>
              </a:buClr>
              <a:buSzPct val="75000"/>
              <a:buFont typeface="Arial" panose="020B0604020202020204" pitchFamily="34" charset="0"/>
              <a:buChar char="•"/>
              <a:defRPr sz="1800">
                <a:solidFill>
                  <a:srgbClr val="000000"/>
                </a:solidFill>
              </a:defRPr>
            </a:pPr>
            <a:r>
              <a:rPr lang="en-US" sz="2400" dirty="0">
                <a:solidFill>
                  <a:schemeClr val="tx1"/>
                </a:solidFill>
              </a:rPr>
              <a:t>All professionally applied </a:t>
            </a:r>
            <a:endParaRPr lang="en-US" altLang="en-US" sz="2400" dirty="0">
              <a:solidFill>
                <a:schemeClr val="tx1"/>
              </a:solidFill>
            </a:endParaRPr>
          </a:p>
          <a:p>
            <a:pPr marL="457200" lvl="1" indent="0" defTabSz="896111">
              <a:lnSpc>
                <a:spcPct val="80000"/>
              </a:lnSpc>
              <a:spcBef>
                <a:spcPts val="400"/>
              </a:spcBef>
              <a:buClr>
                <a:schemeClr val="tx1"/>
              </a:buClr>
              <a:buSzPct val="75000"/>
              <a:defRPr sz="1800">
                <a:solidFill>
                  <a:srgbClr val="000000"/>
                </a:solidFill>
              </a:defRPr>
            </a:pPr>
            <a:endParaRPr lang="en-US" altLang="en-US" sz="2400" dirty="0">
              <a:solidFill>
                <a:schemeClr val="tx1"/>
              </a:solidFill>
            </a:endParaRPr>
          </a:p>
        </p:txBody>
      </p:sp>
      <p:sp>
        <p:nvSpPr>
          <p:cNvPr id="40964" name="Slide Number Placeholder 6">
            <a:extLst>
              <a:ext uri="{FF2B5EF4-FFF2-40B4-BE49-F238E27FC236}">
                <a16:creationId xmlns:a16="http://schemas.microsoft.com/office/drawing/2014/main" id="{2FB3957C-6905-419D-A667-FC010416A075}"/>
              </a:ext>
            </a:extLst>
          </p:cNvPr>
          <p:cNvSpPr>
            <a:spLocks noGrp="1"/>
          </p:cNvSpPr>
          <p:nvPr>
            <p:ph type="sldNum" sz="quarter" idx="10"/>
          </p:nvPr>
        </p:nvSpPr>
        <p:spPr bwMode="auto">
          <a:xfrm>
            <a:off x="8560921" y="401521"/>
            <a:ext cx="4572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rgbClr val="FFFFFF"/>
                </a:solidFill>
                <a:latin typeface="Arial" panose="020B0604020202020204" pitchFamily="34" charset="0"/>
                <a:cs typeface="Arial" panose="020B0604020202020204" pitchFamily="34" charset="0"/>
              </a:defRPr>
            </a:lvl1pPr>
            <a:lvl2pPr marL="742950" indent="-285750">
              <a:defRPr sz="1000">
                <a:solidFill>
                  <a:srgbClr val="FFFFFF"/>
                </a:solidFill>
                <a:latin typeface="Arial" panose="020B0604020202020204" pitchFamily="34" charset="0"/>
                <a:cs typeface="Arial" panose="020B0604020202020204" pitchFamily="34" charset="0"/>
              </a:defRPr>
            </a:lvl2pPr>
            <a:lvl3pPr marL="1143000" indent="-228600">
              <a:defRPr sz="1000">
                <a:solidFill>
                  <a:srgbClr val="FFFFFF"/>
                </a:solidFill>
                <a:latin typeface="Arial" panose="020B0604020202020204" pitchFamily="34" charset="0"/>
                <a:cs typeface="Arial" panose="020B0604020202020204" pitchFamily="34" charset="0"/>
              </a:defRPr>
            </a:lvl3pPr>
            <a:lvl4pPr marL="1600200" indent="-228600">
              <a:defRPr sz="1000">
                <a:solidFill>
                  <a:srgbClr val="FFFFFF"/>
                </a:solidFill>
                <a:latin typeface="Arial" panose="020B0604020202020204" pitchFamily="34" charset="0"/>
                <a:cs typeface="Arial" panose="020B0604020202020204" pitchFamily="34" charset="0"/>
              </a:defRPr>
            </a:lvl4pPr>
            <a:lvl5pPr marL="2057400" indent="-228600">
              <a:defRPr sz="1000">
                <a:solidFill>
                  <a:srgbClr val="FFFF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9pPr>
          </a:lstStyle>
          <a:p>
            <a:pPr algn="ctr"/>
            <a:fld id="{1D5956F0-02F7-4214-BD9E-B5B4887FC93C}" type="slidenum">
              <a:rPr lang="en-US" altLang="en-US" sz="1200">
                <a:solidFill>
                  <a:schemeClr val="bg1"/>
                </a:solidFill>
              </a:rPr>
              <a:pPr algn="ctr"/>
              <a:t>31</a:t>
            </a:fld>
            <a:endParaRPr lang="en-US" altLang="en-US" sz="1200">
              <a:solidFill>
                <a:schemeClr val="bg1"/>
              </a:solidFill>
            </a:endParaRPr>
          </a:p>
        </p:txBody>
      </p:sp>
      <p:pic>
        <p:nvPicPr>
          <p:cNvPr id="40965" name="Picture 8" descr="IMG_3806">
            <a:extLst>
              <a:ext uri="{FF2B5EF4-FFF2-40B4-BE49-F238E27FC236}">
                <a16:creationId xmlns:a16="http://schemas.microsoft.com/office/drawing/2014/main" id="{1F80817F-D6C6-4D13-BA84-30641A975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687" y="2586997"/>
            <a:ext cx="2059113" cy="307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6" name="Text Box 11">
            <a:extLst>
              <a:ext uri="{FF2B5EF4-FFF2-40B4-BE49-F238E27FC236}">
                <a16:creationId xmlns:a16="http://schemas.microsoft.com/office/drawing/2014/main" id="{FE8A0C1C-C683-44E4-A5CC-53F272D0E86E}"/>
              </a:ext>
            </a:extLst>
          </p:cNvPr>
          <p:cNvSpPr txBox="1">
            <a:spLocks noChangeArrowheads="1"/>
          </p:cNvSpPr>
          <p:nvPr/>
        </p:nvSpPr>
        <p:spPr bwMode="auto">
          <a:xfrm>
            <a:off x="6059905" y="5688264"/>
            <a:ext cx="274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000">
                <a:solidFill>
                  <a:srgbClr val="FFFFFF"/>
                </a:solidFill>
                <a:latin typeface="Arial" panose="020B0604020202020204" pitchFamily="34" charset="0"/>
                <a:cs typeface="Arial" panose="020B0604020202020204" pitchFamily="34" charset="0"/>
              </a:defRPr>
            </a:lvl1pPr>
            <a:lvl2pPr marL="742950" indent="-285750">
              <a:defRPr sz="1000">
                <a:solidFill>
                  <a:srgbClr val="FFFFFF"/>
                </a:solidFill>
                <a:latin typeface="Arial" panose="020B0604020202020204" pitchFamily="34" charset="0"/>
                <a:cs typeface="Arial" panose="020B0604020202020204" pitchFamily="34" charset="0"/>
              </a:defRPr>
            </a:lvl2pPr>
            <a:lvl3pPr marL="1143000" indent="-228600">
              <a:defRPr sz="1000">
                <a:solidFill>
                  <a:srgbClr val="FFFFFF"/>
                </a:solidFill>
                <a:latin typeface="Arial" panose="020B0604020202020204" pitchFamily="34" charset="0"/>
                <a:cs typeface="Arial" panose="020B0604020202020204" pitchFamily="34" charset="0"/>
              </a:defRPr>
            </a:lvl3pPr>
            <a:lvl4pPr marL="1600200" indent="-228600">
              <a:defRPr sz="1000">
                <a:solidFill>
                  <a:srgbClr val="FFFFFF"/>
                </a:solidFill>
                <a:latin typeface="Arial" panose="020B0604020202020204" pitchFamily="34" charset="0"/>
                <a:cs typeface="Arial" panose="020B0604020202020204" pitchFamily="34" charset="0"/>
              </a:defRPr>
            </a:lvl4pPr>
            <a:lvl5pPr marL="2057400" indent="-228600">
              <a:defRPr sz="1000">
                <a:solidFill>
                  <a:srgbClr val="FFFF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rgbClr val="FFFFFF"/>
                </a:solidFill>
                <a:latin typeface="Arial" panose="020B0604020202020204" pitchFamily="34" charset="0"/>
                <a:cs typeface="Arial" panose="020B0604020202020204" pitchFamily="34" charset="0"/>
              </a:defRPr>
            </a:lvl9pPr>
          </a:lstStyle>
          <a:p>
            <a:pPr algn="r" eaLnBrk="1" hangingPunct="1">
              <a:spcBef>
                <a:spcPct val="50000"/>
              </a:spcBef>
            </a:pPr>
            <a:r>
              <a:rPr lang="en-US" altLang="en-US" dirty="0">
                <a:solidFill>
                  <a:schemeClr val="tx1"/>
                </a:solidFill>
              </a:rPr>
              <a:t>Photos: Joanna Douglass, BDS, DDS </a:t>
            </a:r>
          </a:p>
        </p:txBody>
      </p:sp>
      <p:pic>
        <p:nvPicPr>
          <p:cNvPr id="40967" name="Picture 8">
            <a:extLst>
              <a:ext uri="{FF2B5EF4-FFF2-40B4-BE49-F238E27FC236}">
                <a16:creationId xmlns:a16="http://schemas.microsoft.com/office/drawing/2014/main" id="{A31AAF4B-CABA-4315-8785-3E81D1D7A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96636"/>
            <a:ext cx="2851150"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010539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rgbClr val="FFFFFF"/>
                </a:solidFill>
                <a:latin typeface="Calibri" pitchFamily="34" charset="0"/>
                <a:cs typeface="Arial" pitchFamily="34" charset="0"/>
              </a:defRPr>
            </a:lvl1pPr>
            <a:lvl2pPr marL="742950" indent="-285750">
              <a:defRPr sz="1000">
                <a:solidFill>
                  <a:srgbClr val="FFFFFF"/>
                </a:solidFill>
                <a:latin typeface="Calibri" pitchFamily="34" charset="0"/>
                <a:cs typeface="Arial" pitchFamily="34" charset="0"/>
              </a:defRPr>
            </a:lvl2pPr>
            <a:lvl3pPr marL="1143000" indent="-228600">
              <a:defRPr sz="1000">
                <a:solidFill>
                  <a:srgbClr val="FFFFFF"/>
                </a:solidFill>
                <a:latin typeface="Calibri" pitchFamily="34" charset="0"/>
                <a:cs typeface="Arial" pitchFamily="34" charset="0"/>
              </a:defRPr>
            </a:lvl3pPr>
            <a:lvl4pPr marL="1600200" indent="-228600">
              <a:defRPr sz="1000">
                <a:solidFill>
                  <a:srgbClr val="FFFFFF"/>
                </a:solidFill>
                <a:latin typeface="Calibri" pitchFamily="34" charset="0"/>
                <a:cs typeface="Arial" pitchFamily="34" charset="0"/>
              </a:defRPr>
            </a:lvl4pPr>
            <a:lvl5pPr marL="2057400" indent="-228600">
              <a:defRPr sz="1000">
                <a:solidFill>
                  <a:srgbClr val="FFFFFF"/>
                </a:solidFill>
                <a:latin typeface="Calibri" pitchFamily="34" charset="0"/>
                <a:cs typeface="Arial" pitchFamily="34" charset="0"/>
              </a:defRPr>
            </a:lvl5pPr>
            <a:lvl6pPr marL="2514600" indent="-228600" eaLnBrk="0" fontAlgn="base" hangingPunct="0">
              <a:spcBef>
                <a:spcPct val="0"/>
              </a:spcBef>
              <a:spcAft>
                <a:spcPct val="0"/>
              </a:spcAft>
              <a:defRPr sz="1000">
                <a:solidFill>
                  <a:srgbClr val="FFFFFF"/>
                </a:solidFill>
                <a:latin typeface="Calibri" pitchFamily="34" charset="0"/>
                <a:cs typeface="Arial" pitchFamily="34" charset="0"/>
              </a:defRPr>
            </a:lvl6pPr>
            <a:lvl7pPr marL="2971800" indent="-228600" eaLnBrk="0" fontAlgn="base" hangingPunct="0">
              <a:spcBef>
                <a:spcPct val="0"/>
              </a:spcBef>
              <a:spcAft>
                <a:spcPct val="0"/>
              </a:spcAft>
              <a:defRPr sz="1000">
                <a:solidFill>
                  <a:srgbClr val="FFFFFF"/>
                </a:solidFill>
                <a:latin typeface="Calibri" pitchFamily="34" charset="0"/>
                <a:cs typeface="Arial" pitchFamily="34" charset="0"/>
              </a:defRPr>
            </a:lvl7pPr>
            <a:lvl8pPr marL="3429000" indent="-228600" eaLnBrk="0" fontAlgn="base" hangingPunct="0">
              <a:spcBef>
                <a:spcPct val="0"/>
              </a:spcBef>
              <a:spcAft>
                <a:spcPct val="0"/>
              </a:spcAft>
              <a:defRPr sz="1000">
                <a:solidFill>
                  <a:srgbClr val="FFFFFF"/>
                </a:solidFill>
                <a:latin typeface="Calibri" pitchFamily="34" charset="0"/>
                <a:cs typeface="Arial" pitchFamily="34" charset="0"/>
              </a:defRPr>
            </a:lvl8pPr>
            <a:lvl9pPr marL="3886200" indent="-228600" eaLnBrk="0" fontAlgn="base" hangingPunct="0">
              <a:spcBef>
                <a:spcPct val="0"/>
              </a:spcBef>
              <a:spcAft>
                <a:spcPct val="0"/>
              </a:spcAft>
              <a:defRPr sz="1000">
                <a:solidFill>
                  <a:srgbClr val="FFFFFF"/>
                </a:solidFill>
                <a:latin typeface="Calibri" pitchFamily="34" charset="0"/>
                <a:cs typeface="Arial" pitchFamily="34" charset="0"/>
              </a:defRPr>
            </a:lvl9pPr>
          </a:lstStyle>
          <a:p>
            <a:fld id="{0B652483-B07F-4099-BD74-49107BB913A1}" type="slidenum">
              <a:rPr lang="en-US" altLang="en-US" sz="1200">
                <a:solidFill>
                  <a:schemeClr val="bg1"/>
                </a:solidFill>
                <a:latin typeface="Arial" pitchFamily="34" charset="0"/>
              </a:rPr>
              <a:pPr/>
              <a:t>32</a:t>
            </a:fld>
            <a:endParaRPr lang="en-US" altLang="en-US" sz="1200">
              <a:solidFill>
                <a:schemeClr val="bg1"/>
              </a:solidFill>
              <a:latin typeface="Arial" pitchFamily="34" charset="0"/>
            </a:endParaRPr>
          </a:p>
        </p:txBody>
      </p:sp>
      <p:sp>
        <p:nvSpPr>
          <p:cNvPr id="73731" name="Rectangle 2"/>
          <p:cNvSpPr txBox="1">
            <a:spLocks noChangeArrowheads="1"/>
          </p:cNvSpPr>
          <p:nvPr/>
        </p:nvSpPr>
        <p:spPr bwMode="auto">
          <a:xfrm>
            <a:off x="152400" y="0"/>
            <a:ext cx="8229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rgbClr val="FFFFFF"/>
                </a:solidFill>
                <a:latin typeface="Calibri" pitchFamily="34" charset="0"/>
                <a:cs typeface="Arial" pitchFamily="34" charset="0"/>
              </a:defRPr>
            </a:lvl1pPr>
            <a:lvl2pPr marL="742950" indent="-285750">
              <a:defRPr sz="1000">
                <a:solidFill>
                  <a:srgbClr val="FFFFFF"/>
                </a:solidFill>
                <a:latin typeface="Calibri" pitchFamily="34" charset="0"/>
                <a:cs typeface="Arial" pitchFamily="34" charset="0"/>
              </a:defRPr>
            </a:lvl2pPr>
            <a:lvl3pPr marL="1143000" indent="-228600">
              <a:defRPr sz="1000">
                <a:solidFill>
                  <a:srgbClr val="FFFFFF"/>
                </a:solidFill>
                <a:latin typeface="Calibri" pitchFamily="34" charset="0"/>
                <a:cs typeface="Arial" pitchFamily="34" charset="0"/>
              </a:defRPr>
            </a:lvl3pPr>
            <a:lvl4pPr marL="1600200" indent="-228600">
              <a:defRPr sz="1000">
                <a:solidFill>
                  <a:srgbClr val="FFFFFF"/>
                </a:solidFill>
                <a:latin typeface="Calibri" pitchFamily="34" charset="0"/>
                <a:cs typeface="Arial" pitchFamily="34" charset="0"/>
              </a:defRPr>
            </a:lvl4pPr>
            <a:lvl5pPr marL="2057400" indent="-228600">
              <a:defRPr sz="1000">
                <a:solidFill>
                  <a:srgbClr val="FFFFFF"/>
                </a:solidFill>
                <a:latin typeface="Calibri" pitchFamily="34" charset="0"/>
                <a:cs typeface="Arial" pitchFamily="34" charset="0"/>
              </a:defRPr>
            </a:lvl5pPr>
            <a:lvl6pPr marL="2514600" indent="-228600" eaLnBrk="0" fontAlgn="base" hangingPunct="0">
              <a:spcBef>
                <a:spcPct val="0"/>
              </a:spcBef>
              <a:spcAft>
                <a:spcPct val="0"/>
              </a:spcAft>
              <a:defRPr sz="1000">
                <a:solidFill>
                  <a:srgbClr val="FFFFFF"/>
                </a:solidFill>
                <a:latin typeface="Calibri" pitchFamily="34" charset="0"/>
                <a:cs typeface="Arial" pitchFamily="34" charset="0"/>
              </a:defRPr>
            </a:lvl6pPr>
            <a:lvl7pPr marL="2971800" indent="-228600" eaLnBrk="0" fontAlgn="base" hangingPunct="0">
              <a:spcBef>
                <a:spcPct val="0"/>
              </a:spcBef>
              <a:spcAft>
                <a:spcPct val="0"/>
              </a:spcAft>
              <a:defRPr sz="1000">
                <a:solidFill>
                  <a:srgbClr val="FFFFFF"/>
                </a:solidFill>
                <a:latin typeface="Calibri" pitchFamily="34" charset="0"/>
                <a:cs typeface="Arial" pitchFamily="34" charset="0"/>
              </a:defRPr>
            </a:lvl7pPr>
            <a:lvl8pPr marL="3429000" indent="-228600" eaLnBrk="0" fontAlgn="base" hangingPunct="0">
              <a:spcBef>
                <a:spcPct val="0"/>
              </a:spcBef>
              <a:spcAft>
                <a:spcPct val="0"/>
              </a:spcAft>
              <a:defRPr sz="1000">
                <a:solidFill>
                  <a:srgbClr val="FFFFFF"/>
                </a:solidFill>
                <a:latin typeface="Calibri" pitchFamily="34" charset="0"/>
                <a:cs typeface="Arial" pitchFamily="34" charset="0"/>
              </a:defRPr>
            </a:lvl8pPr>
            <a:lvl9pPr marL="3886200" indent="-228600" eaLnBrk="0" fontAlgn="base" hangingPunct="0">
              <a:spcBef>
                <a:spcPct val="0"/>
              </a:spcBef>
              <a:spcAft>
                <a:spcPct val="0"/>
              </a:spcAft>
              <a:defRPr sz="1000">
                <a:solidFill>
                  <a:srgbClr val="FFFFFF"/>
                </a:solidFill>
                <a:latin typeface="Calibri" pitchFamily="34" charset="0"/>
                <a:cs typeface="Arial" pitchFamily="34" charset="0"/>
              </a:defRPr>
            </a:lvl9pPr>
          </a:lstStyle>
          <a:p>
            <a:r>
              <a:rPr lang="en-US" altLang="en-US" sz="4400" dirty="0">
                <a:solidFill>
                  <a:schemeClr val="bg1"/>
                </a:solidFill>
                <a:latin typeface="Tahoma" pitchFamily="34" charset="0"/>
                <a:cs typeface="Tahoma" pitchFamily="34" charset="0"/>
              </a:rPr>
              <a:t> Healthy Diet</a:t>
            </a:r>
          </a:p>
        </p:txBody>
      </p:sp>
      <p:sp>
        <p:nvSpPr>
          <p:cNvPr id="73732" name="Rectangle 3"/>
          <p:cNvSpPr>
            <a:spLocks noChangeArrowheads="1"/>
          </p:cNvSpPr>
          <p:nvPr/>
        </p:nvSpPr>
        <p:spPr bwMode="auto">
          <a:xfrm>
            <a:off x="195836" y="800100"/>
            <a:ext cx="8803341" cy="5257800"/>
          </a:xfrm>
          <a:prstGeom prst="rect">
            <a:avLst/>
          </a:prstGeom>
          <a:noFill/>
          <a:ln w="9525" cap="flat" cmpd="sng" algn="ctr">
            <a:no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accent1"/>
          </a:fontRef>
        </p:style>
        <p:txBody>
          <a:bodyPr/>
          <a:lstStyle>
            <a:lvl1pPr marL="342900" indent="-342900">
              <a:defRPr sz="1000">
                <a:solidFill>
                  <a:srgbClr val="FFFFFF"/>
                </a:solidFill>
                <a:latin typeface="Calibri" pitchFamily="34" charset="0"/>
                <a:cs typeface="Arial" pitchFamily="34" charset="0"/>
              </a:defRPr>
            </a:lvl1pPr>
            <a:lvl2pPr marL="690563" indent="-233363">
              <a:defRPr sz="1000">
                <a:solidFill>
                  <a:srgbClr val="FFFFFF"/>
                </a:solidFill>
                <a:latin typeface="Calibri" pitchFamily="34" charset="0"/>
                <a:cs typeface="Arial" pitchFamily="34" charset="0"/>
              </a:defRPr>
            </a:lvl2pPr>
            <a:lvl3pPr marL="1143000" indent="-228600">
              <a:defRPr sz="1000">
                <a:solidFill>
                  <a:srgbClr val="FFFFFF"/>
                </a:solidFill>
                <a:latin typeface="Calibri" pitchFamily="34" charset="0"/>
                <a:cs typeface="Arial" pitchFamily="34" charset="0"/>
              </a:defRPr>
            </a:lvl3pPr>
            <a:lvl4pPr marL="1600200" indent="-228600">
              <a:defRPr sz="1000">
                <a:solidFill>
                  <a:srgbClr val="FFFFFF"/>
                </a:solidFill>
                <a:latin typeface="Calibri" pitchFamily="34" charset="0"/>
                <a:cs typeface="Arial" pitchFamily="34" charset="0"/>
              </a:defRPr>
            </a:lvl4pPr>
            <a:lvl5pPr marL="2057400" indent="-228600">
              <a:defRPr sz="1000">
                <a:solidFill>
                  <a:srgbClr val="FFFFFF"/>
                </a:solidFill>
                <a:latin typeface="Calibri" pitchFamily="34" charset="0"/>
                <a:cs typeface="Arial" pitchFamily="34" charset="0"/>
              </a:defRPr>
            </a:lvl5pPr>
            <a:lvl6pPr marL="2514600" indent="-228600" eaLnBrk="0" fontAlgn="base" hangingPunct="0">
              <a:spcBef>
                <a:spcPct val="0"/>
              </a:spcBef>
              <a:spcAft>
                <a:spcPct val="0"/>
              </a:spcAft>
              <a:defRPr sz="1000">
                <a:solidFill>
                  <a:srgbClr val="FFFFFF"/>
                </a:solidFill>
                <a:latin typeface="Calibri" pitchFamily="34" charset="0"/>
                <a:cs typeface="Arial" pitchFamily="34" charset="0"/>
              </a:defRPr>
            </a:lvl6pPr>
            <a:lvl7pPr marL="2971800" indent="-228600" eaLnBrk="0" fontAlgn="base" hangingPunct="0">
              <a:spcBef>
                <a:spcPct val="0"/>
              </a:spcBef>
              <a:spcAft>
                <a:spcPct val="0"/>
              </a:spcAft>
              <a:defRPr sz="1000">
                <a:solidFill>
                  <a:srgbClr val="FFFFFF"/>
                </a:solidFill>
                <a:latin typeface="Calibri" pitchFamily="34" charset="0"/>
                <a:cs typeface="Arial" pitchFamily="34" charset="0"/>
              </a:defRPr>
            </a:lvl7pPr>
            <a:lvl8pPr marL="3429000" indent="-228600" eaLnBrk="0" fontAlgn="base" hangingPunct="0">
              <a:spcBef>
                <a:spcPct val="0"/>
              </a:spcBef>
              <a:spcAft>
                <a:spcPct val="0"/>
              </a:spcAft>
              <a:defRPr sz="1000">
                <a:solidFill>
                  <a:srgbClr val="FFFFFF"/>
                </a:solidFill>
                <a:latin typeface="Calibri" pitchFamily="34" charset="0"/>
                <a:cs typeface="Arial" pitchFamily="34" charset="0"/>
              </a:defRPr>
            </a:lvl8pPr>
            <a:lvl9pPr marL="3886200" indent="-228600" eaLnBrk="0" fontAlgn="base" hangingPunct="0">
              <a:spcBef>
                <a:spcPct val="0"/>
              </a:spcBef>
              <a:spcAft>
                <a:spcPct val="0"/>
              </a:spcAft>
              <a:defRPr sz="1000">
                <a:solidFill>
                  <a:srgbClr val="FFFFFF"/>
                </a:solidFill>
                <a:latin typeface="Calibri" pitchFamily="34" charset="0"/>
                <a:cs typeface="Arial" pitchFamily="34" charset="0"/>
              </a:defRPr>
            </a:lvl9pPr>
          </a:lstStyle>
          <a:p>
            <a:pPr algn="ctr">
              <a:spcBef>
                <a:spcPct val="20000"/>
              </a:spcBef>
              <a:buFont typeface="Arial" pitchFamily="34" charset="0"/>
              <a:buNone/>
            </a:pPr>
            <a:r>
              <a:rPr lang="en-US" altLang="en-US" sz="3200" b="1" dirty="0">
                <a:solidFill>
                  <a:srgbClr val="7030A0"/>
                </a:solidFill>
                <a:latin typeface="Arial" pitchFamily="34" charset="0"/>
              </a:rPr>
              <a:t>Tips for a healthy teeth and mouth</a:t>
            </a:r>
          </a:p>
          <a:p>
            <a:pPr algn="ctr">
              <a:spcBef>
                <a:spcPct val="20000"/>
              </a:spcBef>
              <a:buFont typeface="Arial" pitchFamily="34" charset="0"/>
              <a:buNone/>
            </a:pPr>
            <a:endParaRPr lang="en-US" altLang="en-US" sz="800" b="1" dirty="0">
              <a:solidFill>
                <a:srgbClr val="7030A0"/>
              </a:solidFill>
              <a:latin typeface="Arial" pitchFamily="34" charset="0"/>
            </a:endParaRPr>
          </a:p>
          <a:p>
            <a:pPr marL="457200" indent="-457200">
              <a:spcAft>
                <a:spcPts val="600"/>
              </a:spcAft>
              <a:buFont typeface="Arial" panose="020B0604020202020204" pitchFamily="34" charset="0"/>
              <a:buChar char="•"/>
              <a:defRPr/>
            </a:pPr>
            <a:r>
              <a:rPr lang="en-US" sz="2800" dirty="0">
                <a:solidFill>
                  <a:schemeClr val="tx1"/>
                </a:solidFill>
                <a:latin typeface="Arial" panose="020B0604020202020204" pitchFamily="34" charset="0"/>
                <a:ea typeface="ＭＳ Ｐゴシック" pitchFamily="34" charset="-128"/>
              </a:rPr>
              <a:t>Drink fluoridated tap water</a:t>
            </a:r>
          </a:p>
          <a:p>
            <a:pPr marL="457200" indent="-457200">
              <a:spcAft>
                <a:spcPts val="600"/>
              </a:spcAft>
              <a:buFont typeface="Arial" panose="020B0604020202020204" pitchFamily="34" charset="0"/>
              <a:buChar char="•"/>
              <a:defRPr/>
            </a:pPr>
            <a:r>
              <a:rPr lang="en-US" altLang="en-US" sz="2800" dirty="0">
                <a:solidFill>
                  <a:schemeClr val="tx1"/>
                </a:solidFill>
                <a:latin typeface="Arial" panose="020B0604020202020204" pitchFamily="34" charset="0"/>
              </a:rPr>
              <a:t>Choose healthy, lower-sugar foods and drinks</a:t>
            </a:r>
          </a:p>
          <a:p>
            <a:pPr marL="457200" indent="-457200">
              <a:spcAft>
                <a:spcPts val="600"/>
              </a:spcAft>
              <a:buFont typeface="Arial" panose="020B0604020202020204" pitchFamily="34" charset="0"/>
              <a:buChar char="•"/>
              <a:defRPr/>
            </a:pPr>
            <a:r>
              <a:rPr lang="en-US" altLang="en-US" sz="2800" dirty="0">
                <a:solidFill>
                  <a:schemeClr val="tx1"/>
                </a:solidFill>
                <a:latin typeface="Arial" panose="020B0604020202020204" pitchFamily="34" charset="0"/>
              </a:rPr>
              <a:t>Snacking less. Avoid:</a:t>
            </a:r>
          </a:p>
          <a:p>
            <a:pPr marL="804863" lvl="1" indent="-457200">
              <a:spcAft>
                <a:spcPts val="600"/>
              </a:spcAft>
              <a:buFont typeface="Wingdings" panose="05000000000000000000" pitchFamily="2" charset="2"/>
              <a:buChar char="ü"/>
              <a:defRPr/>
            </a:pPr>
            <a:r>
              <a:rPr lang="en-US" altLang="en-US" sz="2400" dirty="0">
                <a:solidFill>
                  <a:schemeClr val="tx1"/>
                </a:solidFill>
                <a:latin typeface="Arial" panose="020B0604020202020204" pitchFamily="34" charset="0"/>
              </a:rPr>
              <a:t>Juice and soft drink</a:t>
            </a:r>
          </a:p>
          <a:p>
            <a:pPr marL="804863" lvl="1" indent="-457200">
              <a:spcAft>
                <a:spcPts val="600"/>
              </a:spcAft>
              <a:buFont typeface="Wingdings" panose="05000000000000000000" pitchFamily="2" charset="2"/>
              <a:buChar char="ü"/>
              <a:defRPr/>
            </a:pPr>
            <a:r>
              <a:rPr lang="en-US" altLang="en-US" sz="2400" dirty="0">
                <a:solidFill>
                  <a:schemeClr val="tx1"/>
                </a:solidFill>
                <a:latin typeface="Arial" panose="020B0604020202020204" pitchFamily="34" charset="0"/>
              </a:rPr>
              <a:t>Candy, cookies, or sweetened breakfast cereals</a:t>
            </a:r>
          </a:p>
          <a:p>
            <a:pPr marL="457200" indent="-457200">
              <a:spcAft>
                <a:spcPts val="600"/>
              </a:spcAft>
              <a:buFont typeface="Arial" panose="020B0604020202020204" pitchFamily="34" charset="0"/>
              <a:buChar char="•"/>
              <a:defRPr/>
            </a:pPr>
            <a:r>
              <a:rPr lang="en-US" altLang="en-US" sz="2800" dirty="0">
                <a:solidFill>
                  <a:schemeClr val="tx1"/>
                </a:solidFill>
                <a:latin typeface="Arial" pitchFamily="34" charset="0"/>
              </a:rPr>
              <a:t>Eat few sticky and slow dissolving snacks</a:t>
            </a:r>
          </a:p>
          <a:p>
            <a:pPr marL="804863" lvl="1" indent="-457200">
              <a:spcAft>
                <a:spcPts val="600"/>
              </a:spcAft>
              <a:buFont typeface="Wingdings" panose="05000000000000000000" pitchFamily="2" charset="2"/>
              <a:buChar char="ü"/>
              <a:defRPr/>
            </a:pPr>
            <a:r>
              <a:rPr lang="en-US" altLang="en-US" sz="2400" dirty="0">
                <a:solidFill>
                  <a:schemeClr val="tx1"/>
                </a:solidFill>
                <a:latin typeface="Arial" pitchFamily="34" charset="0"/>
              </a:rPr>
              <a:t>Raisins, dried fruit, fruit rolls, caramels, jelly beans,  peanut butter and jelly sandwiches</a:t>
            </a:r>
          </a:p>
          <a:p>
            <a:pPr lvl="2">
              <a:spcBef>
                <a:spcPts val="600"/>
              </a:spcBef>
              <a:buFont typeface="Arial" pitchFamily="34" charset="0"/>
              <a:buChar char="−"/>
            </a:pPr>
            <a:endParaRPr lang="en-US" altLang="en-US" sz="2000" dirty="0">
              <a:solidFill>
                <a:schemeClr val="tx1"/>
              </a:solidFill>
              <a:latin typeface="Arial"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854" t="3424" r="4551" b="8147"/>
          <a:stretch/>
        </p:blipFill>
        <p:spPr>
          <a:xfrm>
            <a:off x="4584059" y="5351929"/>
            <a:ext cx="2045341" cy="118026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5071"/>
          <a:stretch/>
        </p:blipFill>
        <p:spPr>
          <a:xfrm>
            <a:off x="2375116" y="5356945"/>
            <a:ext cx="1927603" cy="1180265"/>
          </a:xfrm>
          <a:prstGeom prst="rect">
            <a:avLst/>
          </a:prstGeom>
        </p:spPr>
      </p:pic>
      <p:sp>
        <p:nvSpPr>
          <p:cNvPr id="3" name="&quot;Not Allowed&quot; Symbol 2">
            <a:extLst>
              <a:ext uri="{FF2B5EF4-FFF2-40B4-BE49-F238E27FC236}">
                <a16:creationId xmlns:a16="http://schemas.microsoft.com/office/drawing/2014/main" id="{42E231CD-EB2E-5034-6C45-E2137932449F}"/>
              </a:ext>
            </a:extLst>
          </p:cNvPr>
          <p:cNvSpPr/>
          <p:nvPr/>
        </p:nvSpPr>
        <p:spPr>
          <a:xfrm rot="5400000">
            <a:off x="2966790" y="5576261"/>
            <a:ext cx="744253" cy="817808"/>
          </a:xfrm>
          <a:prstGeom prst="noSmoking">
            <a:avLst/>
          </a:prstGeom>
          <a:noFill/>
          <a:ln>
            <a:solidFill>
              <a:srgbClr val="FFFF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Graphic 5" descr="Checkmark with solid fill">
            <a:extLst>
              <a:ext uri="{FF2B5EF4-FFF2-40B4-BE49-F238E27FC236}">
                <a16:creationId xmlns:a16="http://schemas.microsoft.com/office/drawing/2014/main" id="{37B2B06B-E610-06B7-06AA-75B2E742CA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46738" y="5576917"/>
            <a:ext cx="914400" cy="914400"/>
          </a:xfrm>
          <a:prstGeom prst="rect">
            <a:avLst/>
          </a:prstGeom>
        </p:spPr>
      </p:pic>
    </p:spTree>
    <p:extLst>
      <p:ext uri="{BB962C8B-B14F-4D97-AF65-F5344CB8AC3E}">
        <p14:creationId xmlns:p14="http://schemas.microsoft.com/office/powerpoint/2010/main" val="1059717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22829" y="-3078"/>
            <a:ext cx="8229600" cy="1143000"/>
          </a:xfrm>
          <a:prstGeom prst="rect">
            <a:avLst/>
          </a:prstGeom>
        </p:spPr>
        <p:txBody>
          <a:bodyPr/>
          <a:lstStyle/>
          <a:p>
            <a:pPr eaLnBrk="1" hangingPunct="1"/>
            <a:r>
              <a:rPr lang="en-US" altLang="en-US" dirty="0">
                <a:latin typeface="Tahoma" pitchFamily="34" charset="0"/>
                <a:cs typeface="Tahoma" pitchFamily="34" charset="0"/>
              </a:rPr>
              <a:t>Managing Dry Mouth</a:t>
            </a:r>
          </a:p>
        </p:txBody>
      </p:sp>
      <p:sp>
        <p:nvSpPr>
          <p:cNvPr id="47107" name="Text Placeholder 1"/>
          <p:cNvSpPr>
            <a:spLocks noGrp="1"/>
          </p:cNvSpPr>
          <p:nvPr>
            <p:ph idx="4294967295"/>
          </p:nvPr>
        </p:nvSpPr>
        <p:spPr>
          <a:xfrm>
            <a:off x="291353" y="935285"/>
            <a:ext cx="6512858" cy="5082180"/>
          </a:xfrm>
          <a:prstGeom prst="rect">
            <a:avLst/>
          </a:prstGeom>
        </p:spPr>
        <p:txBody>
          <a:bodyPr>
            <a:normAutofit fontScale="92500"/>
          </a:bodyPr>
          <a:lstStyle/>
          <a:p>
            <a:pPr marL="0" indent="0">
              <a:buNone/>
              <a:defRPr/>
            </a:pPr>
            <a:r>
              <a:rPr lang="en-US" sz="2800" b="1" dirty="0">
                <a:latin typeface="Arial" charset="0"/>
                <a:ea typeface="ＭＳ Ｐゴシック" charset="0"/>
                <a:cs typeface="Arial" charset="0"/>
              </a:rPr>
              <a:t>Suggest</a:t>
            </a:r>
          </a:p>
          <a:p>
            <a:pPr>
              <a:buFont typeface="Arial"/>
              <a:buChar char="•"/>
              <a:defRPr/>
            </a:pPr>
            <a:r>
              <a:rPr lang="en-US" sz="2400" dirty="0">
                <a:latin typeface="Arial" charset="0"/>
                <a:ea typeface="ＭＳ Ｐゴシック" charset="0"/>
                <a:cs typeface="Arial" charset="0"/>
              </a:rPr>
              <a:t>Sips of water, especially during eating</a:t>
            </a:r>
          </a:p>
          <a:p>
            <a:pPr>
              <a:buFont typeface="Arial"/>
              <a:buChar char="•"/>
              <a:defRPr/>
            </a:pPr>
            <a:r>
              <a:rPr lang="en-US" sz="2400" dirty="0">
                <a:latin typeface="Arial" charset="0"/>
                <a:ea typeface="ＭＳ Ｐゴシック" charset="0"/>
                <a:cs typeface="Arial" charset="0"/>
              </a:rPr>
              <a:t>Sugarless gum and mints that contain xylitol</a:t>
            </a:r>
          </a:p>
          <a:p>
            <a:pPr>
              <a:buFont typeface="Arial"/>
              <a:buChar char="•"/>
              <a:defRPr/>
            </a:pPr>
            <a:r>
              <a:rPr lang="en-US" sz="2400" dirty="0">
                <a:latin typeface="Arial" charset="0"/>
                <a:ea typeface="ＭＳ Ｐゴシック" charset="0"/>
                <a:cs typeface="Arial" charset="0"/>
              </a:rPr>
              <a:t>Saliva substitutes</a:t>
            </a:r>
          </a:p>
          <a:p>
            <a:pPr marL="0" indent="0">
              <a:buNone/>
              <a:defRPr/>
            </a:pPr>
            <a:r>
              <a:rPr lang="en-US" sz="2800" b="1" dirty="0">
                <a:latin typeface="Arial" charset="0"/>
                <a:ea typeface="ＭＳ Ｐゴシック" charset="0"/>
                <a:cs typeface="Arial" charset="0"/>
              </a:rPr>
              <a:t>Avoid</a:t>
            </a:r>
          </a:p>
          <a:p>
            <a:pPr>
              <a:buFont typeface="Arial"/>
              <a:buChar char="•"/>
              <a:defRPr/>
            </a:pPr>
            <a:r>
              <a:rPr lang="en-US" sz="2400" dirty="0">
                <a:latin typeface="Arial" charset="0"/>
                <a:ea typeface="ＭＳ Ｐゴシック" charset="0"/>
                <a:cs typeface="Arial" charset="0"/>
              </a:rPr>
              <a:t>Alcohol, caffeine and tobacco</a:t>
            </a:r>
          </a:p>
          <a:p>
            <a:pPr>
              <a:buFont typeface="Arial"/>
              <a:buChar char="•"/>
              <a:defRPr/>
            </a:pPr>
            <a:r>
              <a:rPr lang="en-US" sz="2400" dirty="0">
                <a:latin typeface="Arial" charset="0"/>
                <a:ea typeface="ＭＳ Ｐゴシック" charset="0"/>
                <a:cs typeface="Arial" charset="0"/>
              </a:rPr>
              <a:t>Sugary drinks and candies</a:t>
            </a:r>
          </a:p>
          <a:p>
            <a:pPr>
              <a:buFont typeface="Arial"/>
              <a:buChar char="•"/>
              <a:defRPr/>
            </a:pPr>
            <a:r>
              <a:rPr lang="en-US" sz="2400" dirty="0">
                <a:latin typeface="Arial" charset="0"/>
                <a:ea typeface="ＭＳ Ｐゴシック" charset="0"/>
                <a:cs typeface="Arial" charset="0"/>
              </a:rPr>
              <a:t>Read medication labels to check for side effects</a:t>
            </a:r>
          </a:p>
          <a:p>
            <a:pPr marL="0" indent="0">
              <a:buNone/>
              <a:defRPr/>
            </a:pPr>
            <a:r>
              <a:rPr lang="en-US" sz="2800" b="1" dirty="0">
                <a:latin typeface="Arial" charset="0"/>
                <a:ea typeface="ＭＳ Ｐゴシック" charset="0"/>
                <a:cs typeface="Arial" charset="0"/>
              </a:rPr>
              <a:t>Prevent tooth decay and gum disease</a:t>
            </a:r>
          </a:p>
          <a:p>
            <a:pPr>
              <a:buFont typeface="Arial"/>
              <a:buChar char="•"/>
              <a:defRPr/>
            </a:pPr>
            <a:r>
              <a:rPr lang="en-US" sz="2400" dirty="0">
                <a:latin typeface="Arial" charset="0"/>
                <a:ea typeface="ＭＳ Ｐゴシック" charset="0"/>
                <a:cs typeface="Arial" charset="0"/>
              </a:rPr>
              <a:t>Excellent oral hygiene</a:t>
            </a:r>
          </a:p>
          <a:p>
            <a:pPr>
              <a:buFont typeface="Arial"/>
              <a:buChar char="•"/>
              <a:defRPr/>
            </a:pPr>
            <a:r>
              <a:rPr lang="en-US" sz="2400" dirty="0">
                <a:latin typeface="Arial" charset="0"/>
                <a:ea typeface="ＭＳ Ｐゴシック" charset="0"/>
                <a:cs typeface="Arial" charset="0"/>
              </a:rPr>
              <a:t>Fluoride on the teeth as recommended by health professionals</a:t>
            </a:r>
          </a:p>
        </p:txBody>
      </p:sp>
      <p:sp>
        <p:nvSpPr>
          <p:cNvPr id="61444" name="Text Box 6"/>
          <p:cNvSpPr txBox="1">
            <a:spLocks noChangeArrowheads="1"/>
          </p:cNvSpPr>
          <p:nvPr/>
        </p:nvSpPr>
        <p:spPr bwMode="auto">
          <a:xfrm>
            <a:off x="6730254" y="876208"/>
            <a:ext cx="2438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50000"/>
              </a:spcBef>
              <a:buFontTx/>
              <a:buNone/>
            </a:pPr>
            <a:r>
              <a:rPr lang="en-US" altLang="en-US" sz="1800" dirty="0">
                <a:cs typeface="Arial" pitchFamily="34" charset="0"/>
              </a:rPr>
              <a:t>Saliva Substitutes</a:t>
            </a:r>
          </a:p>
        </p:txBody>
      </p:sp>
      <p:sp>
        <p:nvSpPr>
          <p:cNvPr id="61445" name="Text Box 7"/>
          <p:cNvSpPr txBox="1">
            <a:spLocks noChangeArrowheads="1"/>
          </p:cNvSpPr>
          <p:nvPr/>
        </p:nvSpPr>
        <p:spPr bwMode="auto">
          <a:xfrm>
            <a:off x="6817658" y="2584312"/>
            <a:ext cx="2312895" cy="383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50000"/>
              </a:spcBef>
              <a:buFontTx/>
              <a:buNone/>
            </a:pPr>
            <a:r>
              <a:rPr lang="en-US" altLang="en-US" sz="1400" b="1" dirty="0">
                <a:cs typeface="Arial" pitchFamily="34" charset="0"/>
              </a:rPr>
              <a:t> </a:t>
            </a:r>
            <a:r>
              <a:rPr lang="en-US" altLang="en-US" sz="1800" dirty="0">
                <a:cs typeface="Arial" pitchFamily="34" charset="0"/>
              </a:rPr>
              <a:t>Saliva Stimulants</a:t>
            </a:r>
          </a:p>
        </p:txBody>
      </p:sp>
      <p:sp>
        <p:nvSpPr>
          <p:cNvPr id="61446" name="Text Box 10"/>
          <p:cNvSpPr txBox="1">
            <a:spLocks noChangeArrowheads="1"/>
          </p:cNvSpPr>
          <p:nvPr/>
        </p:nvSpPr>
        <p:spPr bwMode="auto">
          <a:xfrm>
            <a:off x="6996954" y="4370250"/>
            <a:ext cx="19050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US" altLang="en-US" sz="1800" dirty="0">
                <a:cs typeface="Arial" pitchFamily="34" charset="0"/>
              </a:rPr>
              <a:t>Sugarless Gum and Mints</a:t>
            </a:r>
          </a:p>
        </p:txBody>
      </p:sp>
      <p:sp>
        <p:nvSpPr>
          <p:cNvPr id="61447" name="TextBox 9"/>
          <p:cNvSpPr txBox="1">
            <a:spLocks noChangeArrowheads="1"/>
          </p:cNvSpPr>
          <p:nvPr/>
        </p:nvSpPr>
        <p:spPr bwMode="auto">
          <a:xfrm>
            <a:off x="6946900" y="5998683"/>
            <a:ext cx="21971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000" dirty="0">
                <a:cs typeface="Arial" pitchFamily="34" charset="0"/>
              </a:rPr>
              <a:t>Photos: Robert Henry, DMD, MPH</a:t>
            </a:r>
          </a:p>
        </p:txBody>
      </p:sp>
      <p:pic>
        <p:nvPicPr>
          <p:cNvPr id="61450" name="Picture 6" descr="\\tal-apps2srvr\websites\elearning.talariainc.com\builder\images\smile4life\m8_drymouth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605" y="5016581"/>
            <a:ext cx="1905000" cy="96202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rgbClr val="49ECF7"/>
            </a:solidFill>
          </a:ln>
        </p:spPr>
      </p:pic>
      <p:pic>
        <p:nvPicPr>
          <p:cNvPr id="61448" name="Picture 2" descr="\\tal-apps2srvr\websites\elearning.talariainc.com\builder\images\smile4life\m8_drymout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0754" y="1270563"/>
            <a:ext cx="1981200" cy="125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9" name="Picture 4" descr="\\tal-apps2srvr\websites\elearning.talariainc.com\builder\images\smile4life\m8_drymouth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0754" y="3000756"/>
            <a:ext cx="2057400" cy="130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5201259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AFAF-3720-AFD9-7C6E-FA0BBB55E13B}"/>
              </a:ext>
            </a:extLst>
          </p:cNvPr>
          <p:cNvSpPr>
            <a:spLocks noGrp="1"/>
          </p:cNvSpPr>
          <p:nvPr>
            <p:ph type="title"/>
          </p:nvPr>
        </p:nvSpPr>
        <p:spPr/>
        <p:txBody>
          <a:bodyPr/>
          <a:lstStyle/>
          <a:p>
            <a:r>
              <a:rPr lang="en-US" dirty="0"/>
              <a:t>Case #1</a:t>
            </a:r>
          </a:p>
        </p:txBody>
      </p:sp>
      <p:sp>
        <p:nvSpPr>
          <p:cNvPr id="3" name="Slide Number Placeholder 2">
            <a:extLst>
              <a:ext uri="{FF2B5EF4-FFF2-40B4-BE49-F238E27FC236}">
                <a16:creationId xmlns:a16="http://schemas.microsoft.com/office/drawing/2014/main" id="{61F9EB0C-97A1-9FC0-BDE2-4228F513F8E1}"/>
              </a:ext>
            </a:extLst>
          </p:cNvPr>
          <p:cNvSpPr>
            <a:spLocks noGrp="1"/>
          </p:cNvSpPr>
          <p:nvPr>
            <p:ph type="sldNum" sz="quarter" idx="12"/>
          </p:nvPr>
        </p:nvSpPr>
        <p:spPr/>
        <p:txBody>
          <a:bodyPr/>
          <a:lstStyle/>
          <a:p>
            <a:pPr defTabSz="914400" fontAlgn="base">
              <a:spcBef>
                <a:spcPct val="0"/>
              </a:spcBef>
              <a:spcAft>
                <a:spcPct val="0"/>
              </a:spcAft>
              <a:defRPr/>
            </a:pPr>
            <a:fld id="{77A49C4E-DF13-4AA6-82C5-E267FD7DDFCA}" type="slidenum">
              <a:rPr lang="en-US" altLang="en-US" smtClean="0">
                <a:cs typeface="Arial" charset="0"/>
              </a:rPr>
              <a:pPr defTabSz="914400" fontAlgn="base">
                <a:spcBef>
                  <a:spcPct val="0"/>
                </a:spcBef>
                <a:spcAft>
                  <a:spcPct val="0"/>
                </a:spcAft>
                <a:defRPr/>
              </a:pPr>
              <a:t>34</a:t>
            </a:fld>
            <a:endParaRPr lang="en-US" altLang="en-US" dirty="0">
              <a:cs typeface="Arial" charset="0"/>
            </a:endParaRPr>
          </a:p>
        </p:txBody>
      </p:sp>
      <p:sp>
        <p:nvSpPr>
          <p:cNvPr id="4" name="Content Placeholder 3">
            <a:extLst>
              <a:ext uri="{FF2B5EF4-FFF2-40B4-BE49-F238E27FC236}">
                <a16:creationId xmlns:a16="http://schemas.microsoft.com/office/drawing/2014/main" id="{F2EDA0FD-9A26-5872-7CCA-C5C427E60D42}"/>
              </a:ext>
            </a:extLst>
          </p:cNvPr>
          <p:cNvSpPr>
            <a:spLocks noGrp="1"/>
          </p:cNvSpPr>
          <p:nvPr>
            <p:ph idx="1"/>
          </p:nvPr>
        </p:nvSpPr>
        <p:spPr>
          <a:xfrm>
            <a:off x="377300" y="1104459"/>
            <a:ext cx="8309499" cy="4940741"/>
          </a:xfrm>
        </p:spPr>
        <p:txBody>
          <a:bodyPr>
            <a:normAutofit fontScale="85000" lnSpcReduction="10000"/>
          </a:bodyPr>
          <a:lstStyle/>
          <a:p>
            <a:pPr marL="0" indent="0">
              <a:buNone/>
            </a:pPr>
            <a:r>
              <a:rPr lang="en-US" b="1" i="0" dirty="0">
                <a:solidFill>
                  <a:srgbClr val="3A3A3A"/>
                </a:solidFill>
                <a:effectLst/>
                <a:latin typeface="Lato" panose="020F0502020204030203" pitchFamily="34" charset="0"/>
              </a:rPr>
              <a:t>Mrs. Pederson is a 74 year old whom you have regularly visited at home for 3 years.  </a:t>
            </a:r>
            <a:r>
              <a:rPr lang="en-US" b="1" dirty="0">
                <a:solidFill>
                  <a:srgbClr val="3A3A3A"/>
                </a:solidFill>
                <a:latin typeface="Lato" panose="020F0502020204030203" pitchFamily="34" charset="0"/>
              </a:rPr>
              <a:t>You help to assist with her complicated medication regimen. S</a:t>
            </a:r>
            <a:r>
              <a:rPr lang="en-US" b="1" i="0" dirty="0">
                <a:solidFill>
                  <a:srgbClr val="3A3A3A"/>
                </a:solidFill>
                <a:effectLst/>
                <a:latin typeface="Lato" panose="020F0502020204030203" pitchFamily="34" charset="0"/>
              </a:rPr>
              <a:t>he reports dry mouth that has worsened over the past 2 months. She has been drinking more water than usual, but it only improves her symptoms for a few minutes. She drinks wine with dinner and sometimes before bed to help with falling asleep. </a:t>
            </a:r>
          </a:p>
          <a:p>
            <a:r>
              <a:rPr lang="en-US" b="1" i="0" dirty="0">
                <a:solidFill>
                  <a:srgbClr val="3A3A3A"/>
                </a:solidFill>
                <a:effectLst/>
                <a:latin typeface="Lato" panose="020F0502020204030203" pitchFamily="34" charset="0"/>
              </a:rPr>
              <a:t>What are likely factors that contribute to her sensation of dry mouth?</a:t>
            </a:r>
          </a:p>
          <a:p>
            <a:r>
              <a:rPr lang="en-US" b="1" i="0" dirty="0">
                <a:solidFill>
                  <a:srgbClr val="3A3A3A"/>
                </a:solidFill>
                <a:effectLst/>
                <a:latin typeface="Lato" panose="020F0502020204030203" pitchFamily="34" charset="0"/>
              </a:rPr>
              <a:t>What advice can be given to address thi</a:t>
            </a:r>
            <a:r>
              <a:rPr lang="en-US" b="1" dirty="0">
                <a:solidFill>
                  <a:srgbClr val="3A3A3A"/>
                </a:solidFill>
                <a:latin typeface="Lato" panose="020F0502020204030203" pitchFamily="34" charset="0"/>
              </a:rPr>
              <a:t>s concern?</a:t>
            </a:r>
          </a:p>
          <a:p>
            <a:endParaRPr lang="en-US" b="1" i="0" dirty="0">
              <a:solidFill>
                <a:srgbClr val="3A3A3A"/>
              </a:solidFill>
              <a:effectLst/>
              <a:latin typeface="Lato" panose="020F0502020204030203" pitchFamily="34" charset="0"/>
            </a:endParaRPr>
          </a:p>
          <a:p>
            <a:pPr marL="0" indent="0">
              <a:buNone/>
            </a:pPr>
            <a:endParaRPr lang="en-US" b="1" i="0" dirty="0">
              <a:solidFill>
                <a:srgbClr val="3A3A3A"/>
              </a:solidFill>
              <a:effectLst/>
              <a:latin typeface="Lato" panose="020F0502020204030203" pitchFamily="34" charset="0"/>
            </a:endParaRPr>
          </a:p>
        </p:txBody>
      </p:sp>
    </p:spTree>
    <p:extLst>
      <p:ext uri="{BB962C8B-B14F-4D97-AF65-F5344CB8AC3E}">
        <p14:creationId xmlns:p14="http://schemas.microsoft.com/office/powerpoint/2010/main" val="360547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AFAF-3720-AFD9-7C6E-FA0BBB55E13B}"/>
              </a:ext>
            </a:extLst>
          </p:cNvPr>
          <p:cNvSpPr>
            <a:spLocks noGrp="1"/>
          </p:cNvSpPr>
          <p:nvPr>
            <p:ph type="title"/>
          </p:nvPr>
        </p:nvSpPr>
        <p:spPr/>
        <p:txBody>
          <a:bodyPr/>
          <a:lstStyle/>
          <a:p>
            <a:r>
              <a:rPr lang="en-US" dirty="0"/>
              <a:t>Case #1 Questions</a:t>
            </a:r>
          </a:p>
        </p:txBody>
      </p:sp>
      <p:sp>
        <p:nvSpPr>
          <p:cNvPr id="3" name="Slide Number Placeholder 2">
            <a:extLst>
              <a:ext uri="{FF2B5EF4-FFF2-40B4-BE49-F238E27FC236}">
                <a16:creationId xmlns:a16="http://schemas.microsoft.com/office/drawing/2014/main" id="{61F9EB0C-97A1-9FC0-BDE2-4228F513F8E1}"/>
              </a:ext>
            </a:extLst>
          </p:cNvPr>
          <p:cNvSpPr>
            <a:spLocks noGrp="1"/>
          </p:cNvSpPr>
          <p:nvPr>
            <p:ph type="sldNum" sz="quarter" idx="12"/>
          </p:nvPr>
        </p:nvSpPr>
        <p:spPr/>
        <p:txBody>
          <a:bodyPr/>
          <a:lstStyle/>
          <a:p>
            <a:pPr defTabSz="914400" fontAlgn="base">
              <a:spcBef>
                <a:spcPct val="0"/>
              </a:spcBef>
              <a:spcAft>
                <a:spcPct val="0"/>
              </a:spcAft>
              <a:defRPr/>
            </a:pPr>
            <a:fld id="{77A49C4E-DF13-4AA6-82C5-E267FD7DDFCA}" type="slidenum">
              <a:rPr lang="en-US" altLang="en-US" smtClean="0">
                <a:cs typeface="Arial" charset="0"/>
              </a:rPr>
              <a:pPr defTabSz="914400" fontAlgn="base">
                <a:spcBef>
                  <a:spcPct val="0"/>
                </a:spcBef>
                <a:spcAft>
                  <a:spcPct val="0"/>
                </a:spcAft>
                <a:defRPr/>
              </a:pPr>
              <a:t>35</a:t>
            </a:fld>
            <a:endParaRPr lang="en-US" altLang="en-US" dirty="0">
              <a:cs typeface="Arial" charset="0"/>
            </a:endParaRPr>
          </a:p>
        </p:txBody>
      </p:sp>
      <p:sp>
        <p:nvSpPr>
          <p:cNvPr id="4" name="Content Placeholder 3">
            <a:extLst>
              <a:ext uri="{FF2B5EF4-FFF2-40B4-BE49-F238E27FC236}">
                <a16:creationId xmlns:a16="http://schemas.microsoft.com/office/drawing/2014/main" id="{F2EDA0FD-9A26-5872-7CCA-C5C427E60D42}"/>
              </a:ext>
            </a:extLst>
          </p:cNvPr>
          <p:cNvSpPr>
            <a:spLocks noGrp="1"/>
          </p:cNvSpPr>
          <p:nvPr>
            <p:ph idx="1"/>
          </p:nvPr>
        </p:nvSpPr>
        <p:spPr>
          <a:xfrm>
            <a:off x="297401" y="985925"/>
            <a:ext cx="8711132" cy="5251891"/>
          </a:xfrm>
        </p:spPr>
        <p:txBody>
          <a:bodyPr>
            <a:normAutofit fontScale="92500" lnSpcReduction="20000"/>
          </a:bodyPr>
          <a:lstStyle/>
          <a:p>
            <a:r>
              <a:rPr lang="en-US" sz="2400" b="1" i="0" dirty="0">
                <a:solidFill>
                  <a:srgbClr val="3A3A3A"/>
                </a:solidFill>
                <a:effectLst/>
              </a:rPr>
              <a:t>What factors are likely contributing to her sensation of dry mouth?</a:t>
            </a:r>
          </a:p>
          <a:p>
            <a:pPr lvl="1"/>
            <a:r>
              <a:rPr lang="en-US" sz="2400" i="0" dirty="0">
                <a:solidFill>
                  <a:srgbClr val="3A3A3A"/>
                </a:solidFill>
                <a:effectLst/>
              </a:rPr>
              <a:t>Medications, especially to treat blood pressure, kidney, allergy, and depression</a:t>
            </a:r>
          </a:p>
          <a:p>
            <a:pPr lvl="1"/>
            <a:r>
              <a:rPr lang="en-US" sz="2400" i="0" dirty="0">
                <a:solidFill>
                  <a:srgbClr val="3A3A3A"/>
                </a:solidFill>
                <a:effectLst/>
              </a:rPr>
              <a:t>Alcohol use</a:t>
            </a:r>
          </a:p>
          <a:p>
            <a:pPr lvl="1"/>
            <a:r>
              <a:rPr lang="en-US" sz="2400" i="0" dirty="0">
                <a:solidFill>
                  <a:srgbClr val="3A3A3A"/>
                </a:solidFill>
                <a:effectLst/>
              </a:rPr>
              <a:t>Sedative medications for sleep</a:t>
            </a:r>
          </a:p>
          <a:p>
            <a:pPr lvl="1"/>
            <a:r>
              <a:rPr lang="en-US" sz="2400" dirty="0">
                <a:solidFill>
                  <a:srgbClr val="3A3A3A"/>
                </a:solidFill>
              </a:rPr>
              <a:t>NOT aging alone</a:t>
            </a:r>
            <a:endParaRPr lang="en-US" sz="2400" i="0" dirty="0">
              <a:solidFill>
                <a:srgbClr val="3A3A3A"/>
              </a:solidFill>
              <a:effectLst/>
            </a:endParaRPr>
          </a:p>
          <a:p>
            <a:r>
              <a:rPr lang="en-US" sz="2400" b="1" i="0" dirty="0">
                <a:solidFill>
                  <a:srgbClr val="3A3A3A"/>
                </a:solidFill>
                <a:effectLst/>
              </a:rPr>
              <a:t>What advice can be given to address thi</a:t>
            </a:r>
            <a:r>
              <a:rPr lang="en-US" sz="2400" b="1" dirty="0">
                <a:solidFill>
                  <a:srgbClr val="3A3A3A"/>
                </a:solidFill>
              </a:rPr>
              <a:t>s concern?</a:t>
            </a:r>
          </a:p>
          <a:p>
            <a:pPr lvl="1"/>
            <a:r>
              <a:rPr lang="en-US" sz="2400" b="0" i="0" dirty="0">
                <a:solidFill>
                  <a:srgbClr val="3A3A3A"/>
                </a:solidFill>
                <a:effectLst/>
              </a:rPr>
              <a:t>Don’t ignore! Dry mouth should be addressed </a:t>
            </a:r>
            <a:r>
              <a:rPr lang="en-US" sz="2400" dirty="0">
                <a:solidFill>
                  <a:srgbClr val="3A3A3A"/>
                </a:solidFill>
              </a:rPr>
              <a:t>due to discomfort, c</a:t>
            </a:r>
            <a:r>
              <a:rPr lang="en-US" sz="2400" b="0" i="0" dirty="0">
                <a:solidFill>
                  <a:srgbClr val="3A3A3A"/>
                </a:solidFill>
                <a:effectLst/>
              </a:rPr>
              <a:t>hange in taste, difficulty swallowing and speaking, and increased risk of cavities</a:t>
            </a:r>
          </a:p>
          <a:p>
            <a:pPr lvl="1"/>
            <a:r>
              <a:rPr lang="en-US" sz="2400" dirty="0">
                <a:solidFill>
                  <a:srgbClr val="3A3A3A"/>
                </a:solidFill>
              </a:rPr>
              <a:t>Speak to primary care or specialty doctor about medications, side effects, and medication interactions</a:t>
            </a:r>
          </a:p>
          <a:p>
            <a:pPr lvl="1"/>
            <a:r>
              <a:rPr lang="en-US" sz="2400" dirty="0">
                <a:solidFill>
                  <a:srgbClr val="3A3A3A"/>
                </a:solidFill>
              </a:rPr>
              <a:t>Pr</a:t>
            </a:r>
            <a:r>
              <a:rPr lang="en-US" sz="2400" b="0" i="0" dirty="0">
                <a:solidFill>
                  <a:srgbClr val="3A3A3A"/>
                </a:solidFill>
                <a:effectLst/>
              </a:rPr>
              <a:t>omote chewing of sugarless gums or candies to induce saliva flow</a:t>
            </a:r>
          </a:p>
          <a:p>
            <a:pPr lvl="1"/>
            <a:r>
              <a:rPr lang="en-US" sz="2400" b="0" i="0" dirty="0">
                <a:solidFill>
                  <a:srgbClr val="3A3A3A"/>
                </a:solidFill>
                <a:effectLst/>
              </a:rPr>
              <a:t>Encourage excellent oral hygiene and regular dental care</a:t>
            </a:r>
          </a:p>
          <a:p>
            <a:pPr lvl="1"/>
            <a:endParaRPr lang="en-US" sz="2400" dirty="0">
              <a:solidFill>
                <a:srgbClr val="3A3A3A"/>
              </a:solidFill>
              <a:latin typeface="Lato" panose="020F0502020204030203" pitchFamily="34" charset="0"/>
            </a:endParaRPr>
          </a:p>
          <a:p>
            <a:pPr lvl="1"/>
            <a:endParaRPr lang="en-US" sz="2400" b="0" i="0" dirty="0">
              <a:solidFill>
                <a:srgbClr val="3A3A3A"/>
              </a:solidFill>
              <a:effectLst/>
              <a:latin typeface="Lato" panose="020F0502020204030203" pitchFamily="34" charset="0"/>
            </a:endParaRPr>
          </a:p>
          <a:p>
            <a:pPr lvl="1"/>
            <a:endParaRPr lang="en-US" sz="2400" b="1" dirty="0">
              <a:solidFill>
                <a:srgbClr val="3A3A3A"/>
              </a:solidFill>
              <a:latin typeface="Lato" panose="020F0502020204030203" pitchFamily="34" charset="0"/>
            </a:endParaRPr>
          </a:p>
          <a:p>
            <a:endParaRPr lang="en-US" sz="2400" b="1" dirty="0">
              <a:solidFill>
                <a:srgbClr val="3A3A3A"/>
              </a:solidFill>
              <a:latin typeface="Lato" panose="020F0502020204030203" pitchFamily="34" charset="0"/>
            </a:endParaRPr>
          </a:p>
          <a:p>
            <a:endParaRPr lang="en-US" sz="2400" b="1" i="0" dirty="0">
              <a:solidFill>
                <a:srgbClr val="3A3A3A"/>
              </a:solidFill>
              <a:effectLst/>
              <a:latin typeface="Lato" panose="020F0502020204030203" pitchFamily="34" charset="0"/>
            </a:endParaRPr>
          </a:p>
          <a:p>
            <a:pPr marL="0" indent="0">
              <a:buNone/>
            </a:pPr>
            <a:endParaRPr lang="en-US" sz="2400" b="1" i="0" dirty="0">
              <a:solidFill>
                <a:srgbClr val="3A3A3A"/>
              </a:solidFill>
              <a:effectLst/>
              <a:latin typeface="Lato" panose="020F0502020204030203" pitchFamily="34" charset="0"/>
            </a:endParaRPr>
          </a:p>
        </p:txBody>
      </p:sp>
    </p:spTree>
    <p:extLst>
      <p:ext uri="{BB962C8B-B14F-4D97-AF65-F5344CB8AC3E}">
        <p14:creationId xmlns:p14="http://schemas.microsoft.com/office/powerpoint/2010/main" val="209672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AFAF-3720-AFD9-7C6E-FA0BBB55E13B}"/>
              </a:ext>
            </a:extLst>
          </p:cNvPr>
          <p:cNvSpPr>
            <a:spLocks noGrp="1"/>
          </p:cNvSpPr>
          <p:nvPr>
            <p:ph type="title"/>
          </p:nvPr>
        </p:nvSpPr>
        <p:spPr/>
        <p:txBody>
          <a:bodyPr/>
          <a:lstStyle/>
          <a:p>
            <a:r>
              <a:rPr lang="en-US" dirty="0"/>
              <a:t>Case #2</a:t>
            </a:r>
          </a:p>
        </p:txBody>
      </p:sp>
      <p:sp>
        <p:nvSpPr>
          <p:cNvPr id="3" name="Slide Number Placeholder 2">
            <a:extLst>
              <a:ext uri="{FF2B5EF4-FFF2-40B4-BE49-F238E27FC236}">
                <a16:creationId xmlns:a16="http://schemas.microsoft.com/office/drawing/2014/main" id="{61F9EB0C-97A1-9FC0-BDE2-4228F513F8E1}"/>
              </a:ext>
            </a:extLst>
          </p:cNvPr>
          <p:cNvSpPr>
            <a:spLocks noGrp="1"/>
          </p:cNvSpPr>
          <p:nvPr>
            <p:ph type="sldNum" sz="quarter" idx="12"/>
          </p:nvPr>
        </p:nvSpPr>
        <p:spPr/>
        <p:txBody>
          <a:bodyPr/>
          <a:lstStyle/>
          <a:p>
            <a:pPr defTabSz="914400" fontAlgn="base">
              <a:spcBef>
                <a:spcPct val="0"/>
              </a:spcBef>
              <a:spcAft>
                <a:spcPct val="0"/>
              </a:spcAft>
              <a:defRPr/>
            </a:pPr>
            <a:fld id="{77A49C4E-DF13-4AA6-82C5-E267FD7DDFCA}" type="slidenum">
              <a:rPr lang="en-US" altLang="en-US" smtClean="0">
                <a:cs typeface="Arial" charset="0"/>
              </a:rPr>
              <a:pPr defTabSz="914400" fontAlgn="base">
                <a:spcBef>
                  <a:spcPct val="0"/>
                </a:spcBef>
                <a:spcAft>
                  <a:spcPct val="0"/>
                </a:spcAft>
                <a:defRPr/>
              </a:pPr>
              <a:t>36</a:t>
            </a:fld>
            <a:endParaRPr lang="en-US" altLang="en-US" dirty="0">
              <a:cs typeface="Arial" charset="0"/>
            </a:endParaRPr>
          </a:p>
        </p:txBody>
      </p:sp>
      <p:sp>
        <p:nvSpPr>
          <p:cNvPr id="4" name="Content Placeholder 3">
            <a:extLst>
              <a:ext uri="{FF2B5EF4-FFF2-40B4-BE49-F238E27FC236}">
                <a16:creationId xmlns:a16="http://schemas.microsoft.com/office/drawing/2014/main" id="{F2EDA0FD-9A26-5872-7CCA-C5C427E60D42}"/>
              </a:ext>
            </a:extLst>
          </p:cNvPr>
          <p:cNvSpPr>
            <a:spLocks noGrp="1"/>
          </p:cNvSpPr>
          <p:nvPr>
            <p:ph idx="1"/>
          </p:nvPr>
        </p:nvSpPr>
        <p:spPr>
          <a:xfrm>
            <a:off x="377300" y="1104459"/>
            <a:ext cx="8309499" cy="4940741"/>
          </a:xfrm>
        </p:spPr>
        <p:txBody>
          <a:bodyPr>
            <a:normAutofit fontScale="92500" lnSpcReduction="10000"/>
          </a:bodyPr>
          <a:lstStyle/>
          <a:p>
            <a:pPr marL="0" indent="0">
              <a:buNone/>
            </a:pPr>
            <a:r>
              <a:rPr lang="en-US" b="1" i="0" dirty="0">
                <a:solidFill>
                  <a:srgbClr val="3A3A3A"/>
                </a:solidFill>
                <a:effectLst/>
              </a:rPr>
              <a:t>You are asked to evaluate</a:t>
            </a:r>
            <a:r>
              <a:rPr lang="en-US" b="1" dirty="0">
                <a:solidFill>
                  <a:srgbClr val="3A3A3A"/>
                </a:solidFill>
              </a:rPr>
              <a:t> </a:t>
            </a:r>
            <a:r>
              <a:rPr lang="en-US" b="1" i="0" dirty="0">
                <a:solidFill>
                  <a:srgbClr val="3A3A3A"/>
                </a:solidFill>
                <a:effectLst/>
              </a:rPr>
              <a:t>Grace, a sweet 83 </a:t>
            </a:r>
            <a:r>
              <a:rPr lang="en-US" b="1" dirty="0">
                <a:solidFill>
                  <a:srgbClr val="3A3A3A"/>
                </a:solidFill>
              </a:rPr>
              <a:t>year old with </a:t>
            </a:r>
            <a:r>
              <a:rPr lang="en-US" b="1" i="0" dirty="0">
                <a:solidFill>
                  <a:srgbClr val="3A3A3A"/>
                </a:solidFill>
                <a:effectLst/>
              </a:rPr>
              <a:t>moderate dementia and difficulty with motor tasks from a stroke at age 78. The family has listed “oral care” as one of three primary concerns, along with choking on solid foods and poor sleep.</a:t>
            </a:r>
          </a:p>
          <a:p>
            <a:r>
              <a:rPr lang="en-US" dirty="0">
                <a:solidFill>
                  <a:srgbClr val="3A3A3A"/>
                </a:solidFill>
              </a:rPr>
              <a:t>What are personal, family, and community challenges or barriers clients may face to achieving good oral health?</a:t>
            </a:r>
          </a:p>
          <a:p>
            <a:r>
              <a:rPr lang="en-US" dirty="0">
                <a:solidFill>
                  <a:srgbClr val="3A3A3A"/>
                </a:solidFill>
              </a:rPr>
              <a:t>What opportunities do you have to support this specific health need? </a:t>
            </a:r>
            <a:endParaRPr lang="en-US" i="0" dirty="0">
              <a:solidFill>
                <a:srgbClr val="3A3A3A"/>
              </a:solidFill>
              <a:effectLst/>
            </a:endParaRPr>
          </a:p>
          <a:p>
            <a:pPr marL="0" indent="0">
              <a:buNone/>
            </a:pPr>
            <a:endParaRPr lang="en-US" b="1" i="0" dirty="0">
              <a:solidFill>
                <a:srgbClr val="3A3A3A"/>
              </a:solidFill>
              <a:effectLst/>
            </a:endParaRPr>
          </a:p>
        </p:txBody>
      </p:sp>
    </p:spTree>
    <p:extLst>
      <p:ext uri="{BB962C8B-B14F-4D97-AF65-F5344CB8AC3E}">
        <p14:creationId xmlns:p14="http://schemas.microsoft.com/office/powerpoint/2010/main" val="2170710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AFAF-3720-AFD9-7C6E-FA0BBB55E13B}"/>
              </a:ext>
            </a:extLst>
          </p:cNvPr>
          <p:cNvSpPr>
            <a:spLocks noGrp="1"/>
          </p:cNvSpPr>
          <p:nvPr>
            <p:ph type="title"/>
          </p:nvPr>
        </p:nvSpPr>
        <p:spPr/>
        <p:txBody>
          <a:bodyPr/>
          <a:lstStyle/>
          <a:p>
            <a:r>
              <a:rPr lang="en-US" dirty="0"/>
              <a:t>Case #2 Questions</a:t>
            </a:r>
          </a:p>
        </p:txBody>
      </p:sp>
      <p:sp>
        <p:nvSpPr>
          <p:cNvPr id="3" name="Slide Number Placeholder 2">
            <a:extLst>
              <a:ext uri="{FF2B5EF4-FFF2-40B4-BE49-F238E27FC236}">
                <a16:creationId xmlns:a16="http://schemas.microsoft.com/office/drawing/2014/main" id="{61F9EB0C-97A1-9FC0-BDE2-4228F513F8E1}"/>
              </a:ext>
            </a:extLst>
          </p:cNvPr>
          <p:cNvSpPr>
            <a:spLocks noGrp="1"/>
          </p:cNvSpPr>
          <p:nvPr>
            <p:ph type="sldNum" sz="quarter" idx="12"/>
          </p:nvPr>
        </p:nvSpPr>
        <p:spPr/>
        <p:txBody>
          <a:bodyPr/>
          <a:lstStyle/>
          <a:p>
            <a:pPr defTabSz="914400" fontAlgn="base">
              <a:spcBef>
                <a:spcPct val="0"/>
              </a:spcBef>
              <a:spcAft>
                <a:spcPct val="0"/>
              </a:spcAft>
              <a:defRPr/>
            </a:pPr>
            <a:fld id="{77A49C4E-DF13-4AA6-82C5-E267FD7DDFCA}" type="slidenum">
              <a:rPr lang="en-US" altLang="en-US" smtClean="0">
                <a:cs typeface="Arial" charset="0"/>
              </a:rPr>
              <a:pPr defTabSz="914400" fontAlgn="base">
                <a:spcBef>
                  <a:spcPct val="0"/>
                </a:spcBef>
                <a:spcAft>
                  <a:spcPct val="0"/>
                </a:spcAft>
                <a:defRPr/>
              </a:pPr>
              <a:t>37</a:t>
            </a:fld>
            <a:endParaRPr lang="en-US" altLang="en-US" dirty="0">
              <a:cs typeface="Arial" charset="0"/>
            </a:endParaRPr>
          </a:p>
        </p:txBody>
      </p:sp>
      <p:sp>
        <p:nvSpPr>
          <p:cNvPr id="4" name="Content Placeholder 3">
            <a:extLst>
              <a:ext uri="{FF2B5EF4-FFF2-40B4-BE49-F238E27FC236}">
                <a16:creationId xmlns:a16="http://schemas.microsoft.com/office/drawing/2014/main" id="{F2EDA0FD-9A26-5872-7CCA-C5C427E60D42}"/>
              </a:ext>
            </a:extLst>
          </p:cNvPr>
          <p:cNvSpPr>
            <a:spLocks noGrp="1"/>
          </p:cNvSpPr>
          <p:nvPr>
            <p:ph idx="1"/>
          </p:nvPr>
        </p:nvSpPr>
        <p:spPr>
          <a:xfrm>
            <a:off x="377300" y="1104459"/>
            <a:ext cx="8309499" cy="4940741"/>
          </a:xfrm>
        </p:spPr>
        <p:txBody>
          <a:bodyPr>
            <a:normAutofit fontScale="92500"/>
          </a:bodyPr>
          <a:lstStyle/>
          <a:p>
            <a:r>
              <a:rPr lang="en-US" b="1" dirty="0">
                <a:solidFill>
                  <a:srgbClr val="3A3A3A"/>
                </a:solidFill>
              </a:rPr>
              <a:t>What are personal, family, and community challenges or barriers clients may face to achieving good oral health?</a:t>
            </a:r>
          </a:p>
          <a:p>
            <a:r>
              <a:rPr lang="en-US" b="1" dirty="0">
                <a:solidFill>
                  <a:srgbClr val="3A3A3A"/>
                </a:solidFill>
              </a:rPr>
              <a:t>What opportunities do you have to support this specific health need? </a:t>
            </a:r>
          </a:p>
          <a:p>
            <a:pPr lvl="1"/>
            <a:r>
              <a:rPr lang="en-US" b="1" i="0" dirty="0">
                <a:solidFill>
                  <a:srgbClr val="3A3A3A"/>
                </a:solidFill>
                <a:effectLst/>
              </a:rPr>
              <a:t>E</a:t>
            </a:r>
            <a:r>
              <a:rPr lang="en-US" b="1" dirty="0">
                <a:solidFill>
                  <a:srgbClr val="3A3A3A"/>
                </a:solidFill>
              </a:rPr>
              <a:t>ducation (diet, oral hygiene, dental benefits)</a:t>
            </a:r>
          </a:p>
          <a:p>
            <a:pPr lvl="1"/>
            <a:r>
              <a:rPr lang="en-US" b="1" dirty="0">
                <a:solidFill>
                  <a:srgbClr val="3A3A3A"/>
                </a:solidFill>
              </a:rPr>
              <a:t>Goal setting</a:t>
            </a:r>
          </a:p>
          <a:p>
            <a:pPr lvl="1"/>
            <a:r>
              <a:rPr lang="en-US" b="1" i="0" dirty="0">
                <a:solidFill>
                  <a:srgbClr val="3A3A3A"/>
                </a:solidFill>
                <a:effectLst/>
              </a:rPr>
              <a:t>Referral and insurance coverage</a:t>
            </a:r>
          </a:p>
          <a:p>
            <a:pPr lvl="1"/>
            <a:r>
              <a:rPr lang="en-US" b="1" dirty="0">
                <a:solidFill>
                  <a:srgbClr val="3A3A3A"/>
                </a:solidFill>
              </a:rPr>
              <a:t>Transportation </a:t>
            </a:r>
            <a:endParaRPr lang="en-US" b="1" i="0" dirty="0">
              <a:solidFill>
                <a:srgbClr val="3A3A3A"/>
              </a:solidFill>
              <a:effectLst/>
            </a:endParaRPr>
          </a:p>
          <a:p>
            <a:pPr lvl="1"/>
            <a:endParaRPr lang="en-US" b="1" i="0" dirty="0">
              <a:solidFill>
                <a:srgbClr val="3A3A3A"/>
              </a:solidFill>
              <a:effectLst/>
            </a:endParaRPr>
          </a:p>
          <a:p>
            <a:pPr marL="0" indent="0">
              <a:buNone/>
            </a:pPr>
            <a:endParaRPr lang="en-US" b="1" i="0" dirty="0">
              <a:solidFill>
                <a:srgbClr val="3A3A3A"/>
              </a:solidFill>
              <a:effectLst/>
            </a:endParaRPr>
          </a:p>
        </p:txBody>
      </p:sp>
    </p:spTree>
    <p:extLst>
      <p:ext uri="{BB962C8B-B14F-4D97-AF65-F5344CB8AC3E}">
        <p14:creationId xmlns:p14="http://schemas.microsoft.com/office/powerpoint/2010/main" val="377490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24" y="52696"/>
            <a:ext cx="9546843" cy="1143000"/>
          </a:xfrm>
        </p:spPr>
        <p:txBody>
          <a:bodyPr/>
          <a:lstStyle/>
          <a:p>
            <a:r>
              <a:rPr lang="en-US" dirty="0"/>
              <a:t>Action Steps to Improve Adult OH</a:t>
            </a:r>
          </a:p>
        </p:txBody>
      </p:sp>
      <p:sp>
        <p:nvSpPr>
          <p:cNvPr id="3" name="Content Placeholder 2"/>
          <p:cNvSpPr>
            <a:spLocks noGrp="1"/>
          </p:cNvSpPr>
          <p:nvPr>
            <p:ph idx="1"/>
          </p:nvPr>
        </p:nvSpPr>
        <p:spPr>
          <a:xfrm>
            <a:off x="379221" y="1168802"/>
            <a:ext cx="8603414" cy="5715000"/>
          </a:xfrm>
        </p:spPr>
        <p:txBody>
          <a:bodyPr>
            <a:noAutofit/>
          </a:bodyPr>
          <a:lstStyle/>
          <a:p>
            <a:pPr marL="0" indent="0" algn="ctr">
              <a:buNone/>
            </a:pPr>
            <a:r>
              <a:rPr lang="en-US" sz="4000" b="1" dirty="0">
                <a:solidFill>
                  <a:srgbClr val="7030A0"/>
                </a:solidFill>
              </a:rPr>
              <a:t>Small Group Activity</a:t>
            </a:r>
          </a:p>
          <a:p>
            <a:pPr marL="400050" lvl="1" indent="0">
              <a:buNone/>
            </a:pPr>
            <a:r>
              <a:rPr lang="en-US" sz="3600" dirty="0"/>
              <a:t>1. Client queries (check-list)</a:t>
            </a:r>
          </a:p>
          <a:p>
            <a:pPr marL="400050" lvl="1" indent="0">
              <a:buNone/>
            </a:pPr>
            <a:r>
              <a:rPr lang="en-US" sz="3600" dirty="0"/>
              <a:t>2. Preventive care</a:t>
            </a:r>
          </a:p>
          <a:p>
            <a:pPr marL="400050" lvl="1" indent="0">
              <a:buNone/>
            </a:pPr>
            <a:r>
              <a:rPr lang="en-US" sz="3600" dirty="0"/>
              <a:t>3. Oral health care supplies</a:t>
            </a:r>
          </a:p>
          <a:p>
            <a:pPr marL="400050" lvl="1" indent="0">
              <a:buNone/>
            </a:pPr>
            <a:r>
              <a:rPr lang="en-US" sz="3600" dirty="0"/>
              <a:t>4. Education </a:t>
            </a:r>
          </a:p>
          <a:p>
            <a:pPr marL="400050" lvl="1" indent="0">
              <a:buNone/>
            </a:pPr>
            <a:r>
              <a:rPr lang="en-US" sz="3600" dirty="0"/>
              <a:t>5. Service coordination</a:t>
            </a:r>
          </a:p>
          <a:p>
            <a:pPr marL="228600" indent="-228600">
              <a:buFontTx/>
              <a:buAutoNum type="arabicPeriod"/>
            </a:pPr>
            <a:endParaRPr lang="en-US" dirty="0"/>
          </a:p>
        </p:txBody>
      </p:sp>
    </p:spTree>
    <p:extLst>
      <p:ext uri="{BB962C8B-B14F-4D97-AF65-F5344CB8AC3E}">
        <p14:creationId xmlns:p14="http://schemas.microsoft.com/office/powerpoint/2010/main" val="1077875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9724" y="52696"/>
            <a:ext cx="9546843" cy="1143000"/>
          </a:xfrm>
        </p:spPr>
        <p:txBody>
          <a:bodyPr/>
          <a:lstStyle/>
          <a:p>
            <a:r>
              <a:rPr lang="en-US" dirty="0"/>
              <a:t>Action Steps to Improve Adult OH</a:t>
            </a:r>
          </a:p>
        </p:txBody>
      </p:sp>
      <p:sp>
        <p:nvSpPr>
          <p:cNvPr id="3" name="Content Placeholder 2"/>
          <p:cNvSpPr>
            <a:spLocks noGrp="1"/>
          </p:cNvSpPr>
          <p:nvPr>
            <p:ph idx="1"/>
          </p:nvPr>
        </p:nvSpPr>
        <p:spPr>
          <a:xfrm>
            <a:off x="269724" y="973738"/>
            <a:ext cx="8603414" cy="5715000"/>
          </a:xfrm>
        </p:spPr>
        <p:txBody>
          <a:bodyPr>
            <a:noAutofit/>
          </a:bodyPr>
          <a:lstStyle/>
          <a:p>
            <a:pPr marL="228600" indent="-228600">
              <a:buFontTx/>
              <a:buAutoNum type="arabicPeriod"/>
            </a:pPr>
            <a:r>
              <a:rPr lang="en-US" dirty="0"/>
              <a:t> Client queries (check-list)</a:t>
            </a:r>
          </a:p>
          <a:p>
            <a:pPr marL="685800" lvl="1" indent="-228600">
              <a:buFont typeface="Arial"/>
              <a:buChar char="•"/>
            </a:pPr>
            <a:r>
              <a:rPr lang="en-US" dirty="0"/>
              <a:t>Do you have a dentist you see regularly? When was the last time your teeth were cleaned?</a:t>
            </a:r>
          </a:p>
          <a:p>
            <a:pPr marL="685800" lvl="1" indent="-228600">
              <a:buFont typeface="Arial"/>
              <a:buChar char="•"/>
            </a:pPr>
            <a:r>
              <a:rPr lang="en-US" dirty="0"/>
              <a:t>Do you have any mouth pain? Swollen or bleeding gums? Problems eating or chewing food?</a:t>
            </a:r>
          </a:p>
          <a:p>
            <a:pPr marL="0" indent="0">
              <a:buNone/>
            </a:pPr>
            <a:endParaRPr lang="en-US" sz="2800" dirty="0"/>
          </a:p>
        </p:txBody>
      </p:sp>
    </p:spTree>
    <p:extLst>
      <p:ext uri="{BB962C8B-B14F-4D97-AF65-F5344CB8AC3E}">
        <p14:creationId xmlns:p14="http://schemas.microsoft.com/office/powerpoint/2010/main" val="316245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altLang="en-US" dirty="0"/>
              <a:t>Fill in the blank…</a:t>
            </a:r>
          </a:p>
        </p:txBody>
      </p:sp>
      <p:sp>
        <p:nvSpPr>
          <p:cNvPr id="4" name="Content Placeholder 3"/>
          <p:cNvSpPr>
            <a:spLocks noGrp="1"/>
          </p:cNvSpPr>
          <p:nvPr>
            <p:ph idx="1"/>
          </p:nvPr>
        </p:nvSpPr>
        <p:spPr>
          <a:xfrm>
            <a:off x="281766" y="1309561"/>
            <a:ext cx="8766699" cy="4525963"/>
          </a:xfrm>
        </p:spPr>
        <p:txBody>
          <a:bodyPr>
            <a:normAutofit/>
          </a:bodyPr>
          <a:lstStyle/>
          <a:p>
            <a:r>
              <a:rPr lang="en-US" dirty="0"/>
              <a:t>A full set of adult teeth is a total of </a:t>
            </a:r>
            <a:r>
              <a:rPr lang="en-US" u="sng" dirty="0"/>
              <a:t>      </a:t>
            </a:r>
            <a:r>
              <a:rPr lang="en-US" dirty="0"/>
              <a:t>teeth.</a:t>
            </a:r>
          </a:p>
          <a:p>
            <a:endParaRPr lang="en-US" altLang="en-US" sz="3200" dirty="0"/>
          </a:p>
          <a:p>
            <a:r>
              <a:rPr lang="en-US" altLang="en-US" sz="3200" dirty="0"/>
              <a:t>____% of working aged adults report untreated tooth decay.</a:t>
            </a:r>
          </a:p>
          <a:p>
            <a:endParaRPr lang="en-US" altLang="en-US" sz="3200" dirty="0"/>
          </a:p>
          <a:p>
            <a:pPr marL="342900" lvl="1" indent="-342900">
              <a:buFont typeface="Arial" charset="0"/>
              <a:buChar char="•"/>
            </a:pPr>
            <a:r>
              <a:rPr lang="en-US" altLang="en-US" sz="3200" dirty="0"/>
              <a:t>Risk factors for tooth decay that adults share with children include: ________________, ______, ________, ________, _________.</a:t>
            </a:r>
            <a:endParaRPr lang="en-US" altLang="en-US" sz="3200" u="sng" dirty="0"/>
          </a:p>
          <a:p>
            <a:endParaRPr lang="en-US" dirty="0"/>
          </a:p>
          <a:p>
            <a:endParaRPr lang="en-US" dirty="0"/>
          </a:p>
          <a:p>
            <a:endParaRPr lang="en-US" dirty="0"/>
          </a:p>
        </p:txBody>
      </p:sp>
      <p:sp>
        <p:nvSpPr>
          <p:cNvPr id="5" name="TextBox 4"/>
          <p:cNvSpPr txBox="1"/>
          <p:nvPr/>
        </p:nvSpPr>
        <p:spPr>
          <a:xfrm>
            <a:off x="6903229" y="1308937"/>
            <a:ext cx="600504" cy="523220"/>
          </a:xfrm>
          <a:prstGeom prst="rect">
            <a:avLst/>
          </a:prstGeom>
          <a:noFill/>
        </p:spPr>
        <p:txBody>
          <a:bodyPr wrap="square" rtlCol="0">
            <a:spAutoFit/>
          </a:bodyPr>
          <a:lstStyle/>
          <a:p>
            <a:pPr algn="ctr"/>
            <a:r>
              <a:rPr lang="en-US" sz="2800" b="1" dirty="0">
                <a:solidFill>
                  <a:srgbClr val="7030A0"/>
                </a:solidFill>
                <a:latin typeface="Arial" panose="020B0604020202020204" pitchFamily="34" charset="0"/>
                <a:cs typeface="Arial" panose="020B0604020202020204" pitchFamily="34" charset="0"/>
              </a:rPr>
              <a:t>32</a:t>
            </a:r>
          </a:p>
        </p:txBody>
      </p:sp>
      <p:sp>
        <p:nvSpPr>
          <p:cNvPr id="10" name="TextBox 9"/>
          <p:cNvSpPr txBox="1"/>
          <p:nvPr/>
        </p:nvSpPr>
        <p:spPr>
          <a:xfrm>
            <a:off x="698761" y="2395115"/>
            <a:ext cx="832517" cy="584775"/>
          </a:xfrm>
          <a:prstGeom prst="rect">
            <a:avLst/>
          </a:prstGeom>
          <a:noFill/>
        </p:spPr>
        <p:txBody>
          <a:bodyPr wrap="square" rtlCol="0">
            <a:spAutoFit/>
          </a:bodyPr>
          <a:lstStyle/>
          <a:p>
            <a:pPr algn="ctr"/>
            <a:r>
              <a:rPr lang="en-US" sz="3200" b="1" dirty="0">
                <a:solidFill>
                  <a:srgbClr val="7030A0"/>
                </a:solidFill>
                <a:latin typeface="Arial" panose="020B0604020202020204" pitchFamily="34" charset="0"/>
                <a:cs typeface="Arial" panose="020B0604020202020204" pitchFamily="34" charset="0"/>
              </a:rPr>
              <a:t>26</a:t>
            </a:r>
          </a:p>
        </p:txBody>
      </p:sp>
      <p:sp>
        <p:nvSpPr>
          <p:cNvPr id="12" name="TextBox 11"/>
          <p:cNvSpPr txBox="1"/>
          <p:nvPr/>
        </p:nvSpPr>
        <p:spPr>
          <a:xfrm>
            <a:off x="900752" y="5124236"/>
            <a:ext cx="1009934" cy="523220"/>
          </a:xfrm>
          <a:prstGeom prst="rect">
            <a:avLst/>
          </a:prstGeom>
          <a:noFill/>
        </p:spPr>
        <p:txBody>
          <a:bodyPr wrap="square" rtlCol="0">
            <a:spAutoFit/>
          </a:bodyPr>
          <a:lstStyle/>
          <a:p>
            <a:pPr algn="ctr"/>
            <a:r>
              <a:rPr lang="en-US" sz="2800" b="1" dirty="0">
                <a:solidFill>
                  <a:srgbClr val="7030A0"/>
                </a:solidFill>
                <a:latin typeface="Arial" panose="020B0604020202020204" pitchFamily="34" charset="0"/>
                <a:cs typeface="Arial" panose="020B0604020202020204" pitchFamily="34" charset="0"/>
              </a:rPr>
              <a:t>Diet</a:t>
            </a:r>
          </a:p>
        </p:txBody>
      </p:sp>
      <p:sp>
        <p:nvSpPr>
          <p:cNvPr id="13" name="TextBox 12"/>
          <p:cNvSpPr txBox="1"/>
          <p:nvPr/>
        </p:nvSpPr>
        <p:spPr>
          <a:xfrm>
            <a:off x="4098296" y="5120851"/>
            <a:ext cx="2201330" cy="523220"/>
          </a:xfrm>
          <a:prstGeom prst="rect">
            <a:avLst/>
          </a:prstGeom>
          <a:noFill/>
        </p:spPr>
        <p:txBody>
          <a:bodyPr wrap="square" rtlCol="0">
            <a:spAutoFit/>
          </a:bodyPr>
          <a:lstStyle/>
          <a:p>
            <a:pPr algn="ctr"/>
            <a:r>
              <a:rPr lang="en-US" sz="2800" b="1" dirty="0">
                <a:solidFill>
                  <a:srgbClr val="7030A0"/>
                </a:solidFill>
                <a:latin typeface="Arial" panose="020B0604020202020204" pitchFamily="34" charset="0"/>
                <a:cs typeface="Arial" panose="020B0604020202020204" pitchFamily="34" charset="0"/>
              </a:rPr>
              <a:t>Lower SES</a:t>
            </a:r>
          </a:p>
        </p:txBody>
      </p:sp>
      <p:sp>
        <p:nvSpPr>
          <p:cNvPr id="14" name="TextBox 13"/>
          <p:cNvSpPr txBox="1"/>
          <p:nvPr/>
        </p:nvSpPr>
        <p:spPr>
          <a:xfrm>
            <a:off x="2051468" y="5111898"/>
            <a:ext cx="2201330" cy="523220"/>
          </a:xfrm>
          <a:prstGeom prst="rect">
            <a:avLst/>
          </a:prstGeom>
          <a:noFill/>
        </p:spPr>
        <p:txBody>
          <a:bodyPr wrap="square" rtlCol="0">
            <a:spAutoFit/>
          </a:bodyPr>
          <a:lstStyle/>
          <a:p>
            <a:pPr algn="ctr"/>
            <a:r>
              <a:rPr lang="en-US" sz="2800" b="1" dirty="0">
                <a:solidFill>
                  <a:srgbClr val="7030A0"/>
                </a:solidFill>
                <a:latin typeface="Arial" panose="020B0604020202020204" pitchFamily="34" charset="0"/>
                <a:cs typeface="Arial" panose="020B0604020202020204" pitchFamily="34" charset="0"/>
              </a:rPr>
              <a:t>Family </a:t>
            </a:r>
            <a:r>
              <a:rPr lang="en-US" sz="2800" b="1" dirty="0" err="1">
                <a:solidFill>
                  <a:srgbClr val="7030A0"/>
                </a:solidFill>
                <a:latin typeface="Arial" panose="020B0604020202020204" pitchFamily="34" charset="0"/>
                <a:cs typeface="Arial" panose="020B0604020202020204" pitchFamily="34" charset="0"/>
              </a:rPr>
              <a:t>Hx</a:t>
            </a:r>
            <a:endParaRPr lang="en-US" sz="2800" b="1" dirty="0">
              <a:solidFill>
                <a:srgbClr val="7030A0"/>
              </a:solidFill>
              <a:latin typeface="Arial" panose="020B0604020202020204" pitchFamily="34" charset="0"/>
              <a:cs typeface="Arial" panose="020B0604020202020204" pitchFamily="34" charset="0"/>
            </a:endParaRPr>
          </a:p>
        </p:txBody>
      </p:sp>
      <p:sp>
        <p:nvSpPr>
          <p:cNvPr id="15" name="TextBox 14"/>
          <p:cNvSpPr txBox="1"/>
          <p:nvPr/>
        </p:nvSpPr>
        <p:spPr>
          <a:xfrm>
            <a:off x="4640226" y="4628111"/>
            <a:ext cx="3770826" cy="523220"/>
          </a:xfrm>
          <a:prstGeom prst="rect">
            <a:avLst/>
          </a:prstGeom>
          <a:noFill/>
        </p:spPr>
        <p:txBody>
          <a:bodyPr wrap="square" rtlCol="0">
            <a:spAutoFit/>
          </a:bodyPr>
          <a:lstStyle/>
          <a:p>
            <a:r>
              <a:rPr lang="en-US" sz="2800" b="1" dirty="0">
                <a:solidFill>
                  <a:srgbClr val="7030A0"/>
                </a:solidFill>
                <a:latin typeface="Arial" panose="020B0604020202020204" pitchFamily="34" charset="0"/>
                <a:cs typeface="Arial" panose="020B0604020202020204" pitchFamily="34" charset="0"/>
              </a:rPr>
              <a:t>Insufficient Fluoride</a:t>
            </a:r>
          </a:p>
        </p:txBody>
      </p:sp>
      <p:sp>
        <p:nvSpPr>
          <p:cNvPr id="16" name="TextBox 15"/>
          <p:cNvSpPr txBox="1"/>
          <p:nvPr/>
        </p:nvSpPr>
        <p:spPr>
          <a:xfrm>
            <a:off x="6332554" y="5137683"/>
            <a:ext cx="2201330" cy="523220"/>
          </a:xfrm>
          <a:prstGeom prst="rect">
            <a:avLst/>
          </a:prstGeom>
          <a:noFill/>
        </p:spPr>
        <p:txBody>
          <a:bodyPr wrap="square" rtlCol="0">
            <a:spAutoFit/>
          </a:bodyPr>
          <a:lstStyle/>
          <a:p>
            <a:pPr algn="ctr"/>
            <a:r>
              <a:rPr lang="en-US" sz="2800" b="1" dirty="0">
                <a:solidFill>
                  <a:srgbClr val="7030A0"/>
                </a:solidFill>
                <a:latin typeface="Arial" panose="020B0604020202020204" pitchFamily="34" charset="0"/>
                <a:cs typeface="Arial" panose="020B0604020202020204" pitchFamily="34" charset="0"/>
              </a:rPr>
              <a:t>Bacteria</a:t>
            </a:r>
          </a:p>
        </p:txBody>
      </p:sp>
      <p:cxnSp>
        <p:nvCxnSpPr>
          <p:cNvPr id="8" name="Straight Arrow Connector 7"/>
          <p:cNvCxnSpPr/>
          <p:nvPr/>
        </p:nvCxnSpPr>
        <p:spPr>
          <a:xfrm flipV="1">
            <a:off x="6555475" y="5183235"/>
            <a:ext cx="0" cy="348514"/>
          </a:xfrm>
          <a:prstGeom prst="straightConnector1">
            <a:avLst/>
          </a:prstGeom>
          <a:ln>
            <a:solidFill>
              <a:srgbClr val="7030A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5597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4" grpId="0"/>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9724" y="52696"/>
            <a:ext cx="9546843" cy="1143000"/>
          </a:xfrm>
        </p:spPr>
        <p:txBody>
          <a:bodyPr/>
          <a:lstStyle/>
          <a:p>
            <a:r>
              <a:rPr lang="en-US" dirty="0"/>
              <a:t>Action Steps to Improve Adult OH</a:t>
            </a:r>
          </a:p>
        </p:txBody>
      </p:sp>
      <p:sp>
        <p:nvSpPr>
          <p:cNvPr id="3" name="Content Placeholder 2"/>
          <p:cNvSpPr>
            <a:spLocks noGrp="1"/>
          </p:cNvSpPr>
          <p:nvPr>
            <p:ph idx="1"/>
          </p:nvPr>
        </p:nvSpPr>
        <p:spPr>
          <a:xfrm>
            <a:off x="269724" y="917175"/>
            <a:ext cx="8603414" cy="5715000"/>
          </a:xfrm>
        </p:spPr>
        <p:txBody>
          <a:bodyPr>
            <a:noAutofit/>
          </a:bodyPr>
          <a:lstStyle/>
          <a:p>
            <a:pPr marL="0" indent="0">
              <a:buNone/>
            </a:pPr>
            <a:r>
              <a:rPr lang="en-US" dirty="0"/>
              <a:t>2. Preventive care</a:t>
            </a:r>
          </a:p>
          <a:p>
            <a:pPr marL="685800" lvl="1" indent="-228600">
              <a:buFont typeface="Arial"/>
              <a:buChar char="•"/>
            </a:pPr>
            <a:r>
              <a:rPr lang="en-US" dirty="0"/>
              <a:t>Daily home care </a:t>
            </a:r>
          </a:p>
          <a:p>
            <a:pPr lvl="2">
              <a:buFont typeface="Wingdings" panose="05000000000000000000" pitchFamily="2" charset="2"/>
              <a:buChar char="ü"/>
            </a:pPr>
            <a:r>
              <a:rPr lang="en-US" sz="2800" dirty="0"/>
              <a:t>Brush twice daily with fluoride toothpaste</a:t>
            </a:r>
          </a:p>
          <a:p>
            <a:pPr lvl="2">
              <a:buFont typeface="Wingdings" panose="05000000000000000000" pitchFamily="2" charset="2"/>
              <a:buChar char="ü"/>
            </a:pPr>
            <a:r>
              <a:rPr lang="en-US" sz="2800" dirty="0"/>
              <a:t>Floss daily</a:t>
            </a:r>
          </a:p>
          <a:p>
            <a:pPr lvl="2">
              <a:buFont typeface="Wingdings" panose="05000000000000000000" pitchFamily="2" charset="2"/>
              <a:buChar char="ü"/>
            </a:pPr>
            <a:r>
              <a:rPr lang="en-US" sz="2800" dirty="0"/>
              <a:t>Denture cleaning</a:t>
            </a:r>
          </a:p>
          <a:p>
            <a:pPr marL="685800" lvl="1" indent="-228600">
              <a:buFont typeface="Arial"/>
              <a:buChar char="•"/>
            </a:pPr>
            <a:r>
              <a:rPr lang="en-US" dirty="0"/>
              <a:t> Limit intake of sugary foods</a:t>
            </a:r>
          </a:p>
          <a:p>
            <a:pPr lvl="2">
              <a:buFont typeface="Wingdings" panose="05000000000000000000" pitchFamily="2" charset="2"/>
              <a:buChar char="ü"/>
            </a:pPr>
            <a:r>
              <a:rPr lang="en-US" sz="2800" dirty="0"/>
              <a:t>Limit snacks between meals</a:t>
            </a:r>
          </a:p>
          <a:p>
            <a:pPr lvl="2">
              <a:buFont typeface="Wingdings" panose="05000000000000000000" pitchFamily="2" charset="2"/>
              <a:buChar char="ü"/>
            </a:pPr>
            <a:r>
              <a:rPr lang="en-US" sz="2800" dirty="0"/>
              <a:t>Choose low sugar or sugar free snacks and drinks</a:t>
            </a:r>
          </a:p>
          <a:p>
            <a:pPr marL="685800" lvl="1" indent="-228600">
              <a:buFont typeface="Arial"/>
              <a:buChar char="•"/>
            </a:pPr>
            <a:r>
              <a:rPr lang="en-US" dirty="0"/>
              <a:t>Routine visit with dental professional </a:t>
            </a:r>
          </a:p>
        </p:txBody>
      </p:sp>
    </p:spTree>
    <p:extLst>
      <p:ext uri="{BB962C8B-B14F-4D97-AF65-F5344CB8AC3E}">
        <p14:creationId xmlns:p14="http://schemas.microsoft.com/office/powerpoint/2010/main" val="3536888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7300" y="52696"/>
            <a:ext cx="9546843" cy="1143000"/>
          </a:xfrm>
        </p:spPr>
        <p:txBody>
          <a:bodyPr/>
          <a:lstStyle/>
          <a:p>
            <a:r>
              <a:rPr lang="en-US" dirty="0"/>
              <a:t>Action Steps to Improve Adult OH</a:t>
            </a:r>
          </a:p>
        </p:txBody>
      </p:sp>
      <p:sp>
        <p:nvSpPr>
          <p:cNvPr id="3" name="Content Placeholder 2"/>
          <p:cNvSpPr>
            <a:spLocks noGrp="1"/>
          </p:cNvSpPr>
          <p:nvPr>
            <p:ph idx="1"/>
          </p:nvPr>
        </p:nvSpPr>
        <p:spPr>
          <a:xfrm>
            <a:off x="242830" y="914399"/>
            <a:ext cx="8668088" cy="5715000"/>
          </a:xfrm>
        </p:spPr>
        <p:txBody>
          <a:bodyPr>
            <a:noAutofit/>
          </a:bodyPr>
          <a:lstStyle/>
          <a:p>
            <a:pPr marL="0" indent="0">
              <a:buNone/>
            </a:pPr>
            <a:r>
              <a:rPr lang="en-US" sz="2800" dirty="0"/>
              <a:t>3. Oral health care supplies</a:t>
            </a:r>
            <a:endParaRPr lang="en-US" sz="2400" dirty="0"/>
          </a:p>
          <a:p>
            <a:pPr marL="685800" lvl="1" indent="-228600">
              <a:buFont typeface="Arial"/>
              <a:buChar char="•"/>
            </a:pPr>
            <a:r>
              <a:rPr lang="en-US" sz="2400" dirty="0"/>
              <a:t>Distribute oral care supplies (toothbrushes, paste, floss)</a:t>
            </a:r>
          </a:p>
          <a:p>
            <a:pPr marL="685800" lvl="1" indent="-228600">
              <a:buFont typeface="Arial"/>
              <a:buChar char="•"/>
            </a:pPr>
            <a:r>
              <a:rPr lang="en-US" sz="2400" dirty="0"/>
              <a:t>How? Home delivery, local meal delivery, food pantry</a:t>
            </a:r>
          </a:p>
          <a:p>
            <a:pPr marL="57150" indent="0">
              <a:buNone/>
            </a:pPr>
            <a:r>
              <a:rPr lang="en-US" sz="2800" dirty="0"/>
              <a:t>4. Education (clients, colleagues, professionals)</a:t>
            </a:r>
          </a:p>
          <a:p>
            <a:pPr lvl="1">
              <a:buFont typeface="Arial" panose="020B0604020202020204" pitchFamily="34" charset="0"/>
              <a:buChar char="•"/>
            </a:pPr>
            <a:r>
              <a:rPr lang="en-US" sz="2400" dirty="0"/>
              <a:t>Educate clients </a:t>
            </a:r>
          </a:p>
          <a:p>
            <a:pPr lvl="1">
              <a:buFont typeface="Arial" panose="020B0604020202020204" pitchFamily="34" charset="0"/>
              <a:buChar char="•"/>
            </a:pPr>
            <a:r>
              <a:rPr lang="en-US" sz="2400" dirty="0"/>
              <a:t>Educate peers, caregivers, staff long-term care facilities</a:t>
            </a:r>
          </a:p>
          <a:p>
            <a:pPr lvl="1">
              <a:buFont typeface="Arial" panose="020B0604020202020204" pitchFamily="34" charset="0"/>
              <a:buChar char="•"/>
            </a:pPr>
            <a:r>
              <a:rPr lang="en-US" sz="2400" dirty="0"/>
              <a:t>Educate health professionals/health care team members</a:t>
            </a:r>
          </a:p>
          <a:p>
            <a:pPr marL="57150" indent="0">
              <a:buNone/>
            </a:pPr>
            <a:r>
              <a:rPr lang="en-US" sz="2800" dirty="0"/>
              <a:t>5. Service coordination</a:t>
            </a:r>
          </a:p>
          <a:p>
            <a:pPr marL="628650" lvl="1" indent="-171450">
              <a:buFont typeface="Arial"/>
              <a:buChar char="•"/>
            </a:pPr>
            <a:r>
              <a:rPr lang="en-US" sz="2400" dirty="0"/>
              <a:t>Obtaining dental insurance coverage and locating offices that accept that insurance</a:t>
            </a:r>
          </a:p>
          <a:p>
            <a:pPr marL="628650" lvl="1" indent="-171450">
              <a:buFont typeface="Arial"/>
              <a:buChar char="•"/>
            </a:pPr>
            <a:r>
              <a:rPr lang="en-US" sz="2400" dirty="0"/>
              <a:t>Appointment scheduling, reminders, transportation</a:t>
            </a:r>
          </a:p>
        </p:txBody>
      </p:sp>
    </p:spTree>
    <p:extLst>
      <p:ext uri="{BB962C8B-B14F-4D97-AF65-F5344CB8AC3E}">
        <p14:creationId xmlns:p14="http://schemas.microsoft.com/office/powerpoint/2010/main" val="3287158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7301" y="52696"/>
            <a:ext cx="8229600" cy="916295"/>
          </a:xfrm>
        </p:spPr>
        <p:txBody>
          <a:bodyPr/>
          <a:lstStyle/>
          <a:p>
            <a:pPr algn="ctr"/>
            <a:r>
              <a:rPr lang="en-US" altLang="en-US" dirty="0"/>
              <a:t>Take Home Messages</a:t>
            </a:r>
          </a:p>
        </p:txBody>
      </p:sp>
      <p:sp>
        <p:nvSpPr>
          <p:cNvPr id="74755" name="Content Placeholder 2"/>
          <p:cNvSpPr>
            <a:spLocks noGrp="1"/>
          </p:cNvSpPr>
          <p:nvPr>
            <p:ph idx="1"/>
          </p:nvPr>
        </p:nvSpPr>
        <p:spPr>
          <a:xfrm>
            <a:off x="94378" y="1122194"/>
            <a:ext cx="8867162" cy="4525963"/>
          </a:xfrm>
          <a:prstGeom prst="rect">
            <a:avLst/>
          </a:prstGeom>
        </p:spPr>
        <p:txBody>
          <a:bodyPr>
            <a:noAutofit/>
          </a:bodyPr>
          <a:lstStyle/>
          <a:p>
            <a:pPr>
              <a:lnSpc>
                <a:spcPct val="90000"/>
              </a:lnSpc>
            </a:pPr>
            <a:r>
              <a:rPr lang="en-US" altLang="en-US" sz="2800" dirty="0"/>
              <a:t>Quality of life can be improved with better oral health</a:t>
            </a:r>
          </a:p>
          <a:p>
            <a:pPr>
              <a:lnSpc>
                <a:spcPct val="90000"/>
              </a:lnSpc>
            </a:pPr>
            <a:r>
              <a:rPr lang="en-US" altLang="en-US" sz="2800" dirty="0"/>
              <a:t>Older population is growing and has increased needs</a:t>
            </a:r>
          </a:p>
          <a:p>
            <a:pPr>
              <a:lnSpc>
                <a:spcPct val="90000"/>
              </a:lnSpc>
            </a:pPr>
            <a:r>
              <a:rPr lang="en-US" sz="2800" dirty="0"/>
              <a:t>Chronic diseases such as diabetes increase the burden of oral disease – the reverse is also true</a:t>
            </a:r>
            <a:endParaRPr lang="en-US" altLang="en-US" sz="2800" dirty="0"/>
          </a:p>
          <a:p>
            <a:pPr eaLnBrk="1" hangingPunct="1">
              <a:buFont typeface="Arial" pitchFamily="34" charset="0"/>
              <a:buChar char="•"/>
            </a:pPr>
            <a:r>
              <a:rPr lang="en-US" altLang="en-US" sz="2800" dirty="0"/>
              <a:t>Don’t assume clients are regularly seeing a dentist or can afford care</a:t>
            </a:r>
          </a:p>
          <a:p>
            <a:pPr>
              <a:lnSpc>
                <a:spcPct val="90000"/>
              </a:lnSpc>
            </a:pPr>
            <a:r>
              <a:rPr lang="en-US" altLang="en-US" sz="2800" dirty="0"/>
              <a:t>FLHWs can provide client education and referral</a:t>
            </a:r>
          </a:p>
          <a:p>
            <a:pPr lvl="1" eaLnBrk="1" hangingPunct="1">
              <a:buFont typeface="Wingdings" panose="05000000000000000000" pitchFamily="2" charset="2"/>
              <a:buChar char="ü"/>
            </a:pPr>
            <a:r>
              <a:rPr lang="en-US" altLang="en-US" sz="2200" dirty="0"/>
              <a:t>Ask about concerns related to the mouth, such as pain, dry mouth, oral sores, dentures, difficulty chewing, and diet</a:t>
            </a:r>
          </a:p>
          <a:p>
            <a:pPr lvl="1" eaLnBrk="1" hangingPunct="1">
              <a:buFont typeface="Wingdings" panose="05000000000000000000" pitchFamily="2" charset="2"/>
              <a:buChar char="ü"/>
            </a:pPr>
            <a:r>
              <a:rPr lang="en-US" altLang="en-US" sz="2200" dirty="0"/>
              <a:t>Provide oral health education and help them find a dental home </a:t>
            </a:r>
          </a:p>
        </p:txBody>
      </p:sp>
    </p:spTree>
    <p:extLst>
      <p:ext uri="{BB962C8B-B14F-4D97-AF65-F5344CB8AC3E}">
        <p14:creationId xmlns:p14="http://schemas.microsoft.com/office/powerpoint/2010/main" val="2250717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4112" y="1147500"/>
            <a:ext cx="7755775" cy="3171915"/>
          </a:xfrm>
        </p:spPr>
        <p:txBody>
          <a:bodyPr/>
          <a:lstStyle/>
          <a:p>
            <a:pPr algn="ctr"/>
            <a:r>
              <a:rPr lang="en-US" sz="4800" b="1" dirty="0">
                <a:solidFill>
                  <a:srgbClr val="3333CC"/>
                </a:solidFill>
              </a:rPr>
              <a:t>How can I make a difference?</a:t>
            </a:r>
          </a:p>
        </p:txBody>
      </p:sp>
      <p:sp>
        <p:nvSpPr>
          <p:cNvPr id="8" name="Title 2"/>
          <p:cNvSpPr txBox="1">
            <a:spLocks/>
          </p:cNvSpPr>
          <p:nvPr/>
        </p:nvSpPr>
        <p:spPr>
          <a:xfrm>
            <a:off x="128789" y="4500"/>
            <a:ext cx="8229600" cy="1143000"/>
          </a:xfrm>
          <a:prstGeom prst="rect">
            <a:avLst/>
          </a:prstGeom>
        </p:spPr>
        <p:txBody>
          <a:bodyPr>
            <a:normAutofit/>
          </a:bodyPr>
          <a:lstStyle>
            <a:lvl1pPr algn="l" rtl="0" eaLnBrk="0" fontAlgn="base" hangingPunct="0">
              <a:spcBef>
                <a:spcPct val="0"/>
              </a:spcBef>
              <a:spcAft>
                <a:spcPct val="0"/>
              </a:spcAft>
              <a:defRPr sz="4400" kern="1200">
                <a:solidFill>
                  <a:schemeClr val="bg1"/>
                </a:solidFill>
                <a:latin typeface="Tahoma" pitchFamily="34" charset="0"/>
                <a:ea typeface="Tahoma" pitchFamily="34" charset="0"/>
                <a:cs typeface="Tahoma" pitchFamily="34" charset="0"/>
              </a:defRPr>
            </a:lvl1pPr>
            <a:lvl2pPr algn="l" rtl="0" eaLnBrk="0" fontAlgn="base" hangingPunct="0">
              <a:spcBef>
                <a:spcPct val="0"/>
              </a:spcBef>
              <a:spcAft>
                <a:spcPct val="0"/>
              </a:spcAft>
              <a:defRPr sz="4400">
                <a:solidFill>
                  <a:schemeClr val="bg1"/>
                </a:solidFill>
                <a:latin typeface="Tahoma" pitchFamily="34" charset="0"/>
                <a:cs typeface="Tahoma" pitchFamily="34" charset="0"/>
              </a:defRPr>
            </a:lvl2pPr>
            <a:lvl3pPr algn="l" rtl="0" eaLnBrk="0" fontAlgn="base" hangingPunct="0">
              <a:spcBef>
                <a:spcPct val="0"/>
              </a:spcBef>
              <a:spcAft>
                <a:spcPct val="0"/>
              </a:spcAft>
              <a:defRPr sz="4400">
                <a:solidFill>
                  <a:schemeClr val="bg1"/>
                </a:solidFill>
                <a:latin typeface="Tahoma" pitchFamily="34" charset="0"/>
                <a:cs typeface="Tahoma" pitchFamily="34" charset="0"/>
              </a:defRPr>
            </a:lvl3pPr>
            <a:lvl4pPr algn="l" rtl="0" eaLnBrk="0" fontAlgn="base" hangingPunct="0">
              <a:spcBef>
                <a:spcPct val="0"/>
              </a:spcBef>
              <a:spcAft>
                <a:spcPct val="0"/>
              </a:spcAft>
              <a:defRPr sz="4400">
                <a:solidFill>
                  <a:schemeClr val="bg1"/>
                </a:solidFill>
                <a:latin typeface="Tahoma" pitchFamily="34" charset="0"/>
                <a:cs typeface="Tahoma" pitchFamily="34" charset="0"/>
              </a:defRPr>
            </a:lvl4pPr>
            <a:lvl5pPr algn="l" rtl="0" eaLnBrk="0" fontAlgn="base" hangingPunct="0">
              <a:spcBef>
                <a:spcPct val="0"/>
              </a:spcBef>
              <a:spcAft>
                <a:spcPct val="0"/>
              </a:spcAft>
              <a:defRPr sz="4400">
                <a:solidFill>
                  <a:schemeClr val="bg1"/>
                </a:solidFill>
                <a:latin typeface="Tahoma" pitchFamily="34" charset="0"/>
                <a:cs typeface="Tahoma" pitchFamily="34" charset="0"/>
              </a:defRPr>
            </a:lvl5pPr>
            <a:lvl6pPr marL="457200" algn="l" rtl="0" fontAlgn="base">
              <a:spcBef>
                <a:spcPct val="0"/>
              </a:spcBef>
              <a:spcAft>
                <a:spcPct val="0"/>
              </a:spcAft>
              <a:defRPr sz="4400">
                <a:solidFill>
                  <a:schemeClr val="bg1"/>
                </a:solidFill>
                <a:latin typeface="Tahoma" pitchFamily="34" charset="0"/>
                <a:cs typeface="Tahoma" pitchFamily="34" charset="0"/>
              </a:defRPr>
            </a:lvl6pPr>
            <a:lvl7pPr marL="914400" algn="l" rtl="0" fontAlgn="base">
              <a:spcBef>
                <a:spcPct val="0"/>
              </a:spcBef>
              <a:spcAft>
                <a:spcPct val="0"/>
              </a:spcAft>
              <a:defRPr sz="4400">
                <a:solidFill>
                  <a:schemeClr val="bg1"/>
                </a:solidFill>
                <a:latin typeface="Tahoma" pitchFamily="34" charset="0"/>
                <a:cs typeface="Tahoma" pitchFamily="34" charset="0"/>
              </a:defRPr>
            </a:lvl7pPr>
            <a:lvl8pPr marL="1371600" algn="l" rtl="0" fontAlgn="base">
              <a:spcBef>
                <a:spcPct val="0"/>
              </a:spcBef>
              <a:spcAft>
                <a:spcPct val="0"/>
              </a:spcAft>
              <a:defRPr sz="4400">
                <a:solidFill>
                  <a:schemeClr val="bg1"/>
                </a:solidFill>
                <a:latin typeface="Tahoma" pitchFamily="34" charset="0"/>
                <a:cs typeface="Tahoma" pitchFamily="34" charset="0"/>
              </a:defRPr>
            </a:lvl8pPr>
            <a:lvl9pPr marL="1828800" algn="l" rtl="0" fontAlgn="base">
              <a:spcBef>
                <a:spcPct val="0"/>
              </a:spcBef>
              <a:spcAft>
                <a:spcPct val="0"/>
              </a:spcAft>
              <a:defRPr sz="4400">
                <a:solidFill>
                  <a:schemeClr val="bg1"/>
                </a:solidFill>
                <a:latin typeface="Tahoma" pitchFamily="34" charset="0"/>
                <a:cs typeface="Tahoma" pitchFamily="34" charset="0"/>
              </a:defRPr>
            </a:lvl9pPr>
          </a:lstStyle>
          <a:p>
            <a:r>
              <a:rPr lang="en-US" dirty="0"/>
              <a:t>Final Thoughts</a:t>
            </a:r>
          </a:p>
        </p:txBody>
      </p:sp>
      <p:sp>
        <p:nvSpPr>
          <p:cNvPr id="3" name="Slide Number Placeholder 2"/>
          <p:cNvSpPr>
            <a:spLocks noGrp="1"/>
          </p:cNvSpPr>
          <p:nvPr>
            <p:ph type="sldNum" sz="quarter" idx="12"/>
          </p:nvPr>
        </p:nvSpPr>
        <p:spPr/>
        <p:txBody>
          <a:bodyPr/>
          <a:lstStyle/>
          <a:p>
            <a:pPr>
              <a:defRPr/>
            </a:pPr>
            <a:fld id="{A129DEA7-2AE2-40F2-A478-9F92AB19468E}" type="slidenum">
              <a:rPr lang="en-US" altLang="en-US" smtClean="0"/>
              <a:pPr>
                <a:defRPr/>
              </a:pPr>
              <a:t>43</a:t>
            </a:fld>
            <a:endParaRPr lang="en-US" altLang="en-US" dirty="0"/>
          </a:p>
        </p:txBody>
      </p:sp>
      <p:sp>
        <p:nvSpPr>
          <p:cNvPr id="7" name="Rectangle 6">
            <a:extLst>
              <a:ext uri="{FF2B5EF4-FFF2-40B4-BE49-F238E27FC236}">
                <a16:creationId xmlns:a16="http://schemas.microsoft.com/office/drawing/2014/main" id="{89AC987F-6B75-4FAF-964F-C6DA02102AC9}"/>
              </a:ext>
            </a:extLst>
          </p:cNvPr>
          <p:cNvSpPr/>
          <p:nvPr/>
        </p:nvSpPr>
        <p:spPr>
          <a:xfrm>
            <a:off x="308083" y="4540468"/>
            <a:ext cx="8558011" cy="1815882"/>
          </a:xfrm>
          <a:prstGeom prst="rect">
            <a:avLst/>
          </a:prstGeom>
        </p:spPr>
        <p:txBody>
          <a:bodyPr wrap="square">
            <a:spAutoFit/>
          </a:bodyPr>
          <a:lstStyle/>
          <a:p>
            <a:pPr algn="ctr"/>
            <a:r>
              <a:rPr lang="en-US" sz="2800" b="1" dirty="0"/>
              <a:t>  Never doubt that a small group of thoughtful, committed citizens can change the world. Indeed, it is the only thing that ever has.	</a:t>
            </a:r>
          </a:p>
          <a:p>
            <a:pPr algn="ctr"/>
            <a:r>
              <a:rPr lang="en-US" sz="2800" b="1" dirty="0"/>
              <a:t>- Margaret Meade</a:t>
            </a:r>
          </a:p>
        </p:txBody>
      </p:sp>
      <p:pic>
        <p:nvPicPr>
          <p:cNvPr id="21" name="Graphic 20" descr="Lightbulb and gear with solid fill">
            <a:extLst>
              <a:ext uri="{FF2B5EF4-FFF2-40B4-BE49-F238E27FC236}">
                <a16:creationId xmlns:a16="http://schemas.microsoft.com/office/drawing/2014/main" id="{6462DB3E-E916-1747-7257-2C45A7E4CA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6296" y="2637267"/>
            <a:ext cx="1903201" cy="1903201"/>
          </a:xfrm>
          <a:prstGeom prst="rect">
            <a:avLst/>
          </a:prstGeom>
        </p:spPr>
      </p:pic>
    </p:spTree>
    <p:extLst>
      <p:ext uri="{BB962C8B-B14F-4D97-AF65-F5344CB8AC3E}">
        <p14:creationId xmlns:p14="http://schemas.microsoft.com/office/powerpoint/2010/main" val="3196713302"/>
      </p:ext>
    </p:extLst>
  </p:cSld>
  <p:clrMapOvr>
    <a:masterClrMapping/>
  </p:clrMapOvr>
  <p:transition advTm="102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txBox="1">
            <a:spLocks noGrp="1"/>
          </p:cNvSpPr>
          <p:nvPr/>
        </p:nvSpPr>
        <p:spPr bwMode="auto">
          <a:xfrm>
            <a:off x="8686800" y="457200"/>
            <a:ext cx="457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1000">
                <a:solidFill>
                  <a:schemeClr val="tx1"/>
                </a:solidFill>
                <a:latin typeface="Arial" charset="0"/>
                <a:cs typeface="Arial" charset="0"/>
              </a:defRPr>
            </a:lvl1pPr>
            <a:lvl2pPr marL="742950" indent="-285750">
              <a:defRPr sz="1000">
                <a:solidFill>
                  <a:schemeClr val="tx1"/>
                </a:solidFill>
                <a:latin typeface="Arial" charset="0"/>
                <a:cs typeface="Arial" charset="0"/>
              </a:defRPr>
            </a:lvl2pPr>
            <a:lvl3pPr marL="1143000" indent="-228600">
              <a:defRPr sz="1000">
                <a:solidFill>
                  <a:schemeClr val="tx1"/>
                </a:solidFill>
                <a:latin typeface="Arial" charset="0"/>
                <a:cs typeface="Arial" charset="0"/>
              </a:defRPr>
            </a:lvl3pPr>
            <a:lvl4pPr marL="1600200" indent="-228600">
              <a:defRPr sz="1000">
                <a:solidFill>
                  <a:schemeClr val="tx1"/>
                </a:solidFill>
                <a:latin typeface="Arial" charset="0"/>
                <a:cs typeface="Arial" charset="0"/>
              </a:defRPr>
            </a:lvl4pPr>
            <a:lvl5pPr marL="2057400" indent="-22860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712712B-2DCF-4855-BE41-EDBD2E3FA3C8}" type="slidenum">
              <a:rPr kumimoji="0" lang="en-US" altLang="en-US" sz="1200" b="0" i="0" u="none" strike="noStrike" kern="1200" cap="none" spc="0" normalizeH="0" baseline="0" noProof="0">
                <a:ln>
                  <a:noFill/>
                </a:ln>
                <a:solidFill>
                  <a:srgbClr val="898989"/>
                </a:solidFill>
                <a:effectLst/>
                <a:uLnTx/>
                <a:uFillTx/>
                <a:latin typeface="Arial" charset="0"/>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dirty="0">
              <a:ln>
                <a:noFill/>
              </a:ln>
              <a:solidFill>
                <a:srgbClr val="898989"/>
              </a:solidFill>
              <a:effectLst/>
              <a:uLnTx/>
              <a:uFillTx/>
              <a:latin typeface="Arial" charset="0"/>
              <a:ea typeface="+mn-ea"/>
              <a:cs typeface="Arial" charset="0"/>
            </a:endParaRPr>
          </a:p>
        </p:txBody>
      </p:sp>
      <p:sp>
        <p:nvSpPr>
          <p:cNvPr id="58371" name="Rectangle 2"/>
          <p:cNvSpPr txBox="1">
            <a:spLocks noChangeArrowheads="1"/>
          </p:cNvSpPr>
          <p:nvPr/>
        </p:nvSpPr>
        <p:spPr bwMode="auto">
          <a:xfrm>
            <a:off x="-53789" y="53788"/>
            <a:ext cx="9144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cs typeface="Arial" charset="0"/>
              </a:defRPr>
            </a:lvl1pPr>
            <a:lvl2pPr marL="742950" indent="-285750">
              <a:defRPr sz="1000">
                <a:solidFill>
                  <a:schemeClr val="tx1"/>
                </a:solidFill>
                <a:latin typeface="Arial" charset="0"/>
                <a:cs typeface="Arial" charset="0"/>
              </a:defRPr>
            </a:lvl2pPr>
            <a:lvl3pPr marL="1143000" indent="-228600">
              <a:defRPr sz="1000">
                <a:solidFill>
                  <a:schemeClr val="tx1"/>
                </a:solidFill>
                <a:latin typeface="Arial" charset="0"/>
                <a:cs typeface="Arial" charset="0"/>
              </a:defRPr>
            </a:lvl3pPr>
            <a:lvl4pPr marL="1600200" indent="-228600">
              <a:defRPr sz="1000">
                <a:solidFill>
                  <a:schemeClr val="tx1"/>
                </a:solidFill>
                <a:latin typeface="Arial" charset="0"/>
                <a:cs typeface="Arial" charset="0"/>
              </a:defRPr>
            </a:lvl4pPr>
            <a:lvl5pPr marL="2057400" indent="-22860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chemeClr val="bg1"/>
                </a:solidFill>
                <a:effectLst/>
                <a:uLnTx/>
                <a:uFillTx/>
                <a:latin typeface="Tahoma" pitchFamily="34" charset="0"/>
                <a:ea typeface="+mn-ea"/>
                <a:cs typeface="Tahoma" pitchFamily="34" charset="0"/>
              </a:rPr>
              <a:t>Questions?</a:t>
            </a:r>
          </a:p>
        </p:txBody>
      </p:sp>
      <p:pic>
        <p:nvPicPr>
          <p:cNvPr id="6" name="Picture 2">
            <a:extLst>
              <a:ext uri="{FF2B5EF4-FFF2-40B4-BE49-F238E27FC236}">
                <a16:creationId xmlns:a16="http://schemas.microsoft.com/office/drawing/2014/main" id="{EC34C5D0-194D-4303-8A7F-A23E4DFA5614}"/>
              </a:ext>
            </a:extLst>
          </p:cNvPr>
          <p:cNvPicPr>
            <a:picLocks noChangeAspect="1"/>
          </p:cNvPicPr>
          <p:nvPr/>
        </p:nvPicPr>
        <p:blipFill rotWithShape="1">
          <a:blip r:embed="rId3">
            <a:extLst>
              <a:ext uri="{28A0092B-C50C-407E-A947-70E740481C1C}">
                <a14:useLocalDpi xmlns:a14="http://schemas.microsoft.com/office/drawing/2010/main" val="0"/>
              </a:ext>
            </a:extLst>
          </a:blip>
          <a:srcRect l="28235" t="19020" r="28088" b="11176"/>
          <a:stretch/>
        </p:blipFill>
        <p:spPr bwMode="auto">
          <a:xfrm>
            <a:off x="2568388" y="1035423"/>
            <a:ext cx="4173272" cy="5002305"/>
          </a:xfrm>
          <a:prstGeom prst="rect">
            <a:avLst/>
          </a:prstGeom>
          <a:noFill/>
          <a:ln w="9525">
            <a:solidFill>
              <a:schemeClr val="tx2">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4616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fld id="{87469CD6-5CEC-489C-BEF5-3121FC549540}" type="slidenum">
              <a:rPr lang="en-US" altLang="en-US" sz="1200">
                <a:solidFill>
                  <a:schemeClr val="bg1"/>
                </a:solidFill>
                <a:latin typeface="Arial" charset="0"/>
              </a:rPr>
              <a:pPr/>
              <a:t>5</a:t>
            </a:fld>
            <a:endParaRPr lang="en-US" altLang="en-US" sz="1200">
              <a:solidFill>
                <a:schemeClr val="bg1"/>
              </a:solidFill>
              <a:latin typeface="Arial" charset="0"/>
            </a:endParaRPr>
          </a:p>
        </p:txBody>
      </p:sp>
      <p:sp>
        <p:nvSpPr>
          <p:cNvPr id="27651" name="Rectangle 2"/>
          <p:cNvSpPr txBox="1">
            <a:spLocks noChangeArrowheads="1"/>
          </p:cNvSpPr>
          <p:nvPr/>
        </p:nvSpPr>
        <p:spPr bwMode="auto">
          <a:xfrm>
            <a:off x="228600" y="0"/>
            <a:ext cx="8229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r>
              <a:rPr lang="en-US" altLang="en-US" sz="4400" dirty="0">
                <a:solidFill>
                  <a:schemeClr val="bg1"/>
                </a:solidFill>
                <a:latin typeface="Tahoma" pitchFamily="34" charset="0"/>
                <a:cs typeface="Tahoma" pitchFamily="34" charset="0"/>
              </a:rPr>
              <a:t>Adult Teeth</a:t>
            </a:r>
          </a:p>
        </p:txBody>
      </p:sp>
      <p:sp>
        <p:nvSpPr>
          <p:cNvPr id="27652" name="Rectangle 11"/>
          <p:cNvSpPr>
            <a:spLocks noChangeArrowheads="1"/>
          </p:cNvSpPr>
          <p:nvPr/>
        </p:nvSpPr>
        <p:spPr bwMode="auto">
          <a:xfrm>
            <a:off x="228600" y="1238280"/>
            <a:ext cx="434340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000">
                <a:solidFill>
                  <a:srgbClr val="FFFFFF"/>
                </a:solidFill>
                <a:latin typeface="Calibri" pitchFamily="34" charset="0"/>
                <a:cs typeface="Arial" charset="0"/>
              </a:defRPr>
            </a:lvl1pPr>
            <a:lvl2pPr marL="742950" indent="-285750">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algn="ctr" eaLnBrk="1" hangingPunct="1"/>
            <a:r>
              <a:rPr lang="en-US" altLang="en-US" sz="3200" b="1" dirty="0">
                <a:solidFill>
                  <a:schemeClr val="tx1"/>
                </a:solidFill>
                <a:latin typeface="Arial" charset="0"/>
              </a:rPr>
              <a:t>Permanent teeth begin to come in around 6 years of age</a:t>
            </a:r>
          </a:p>
          <a:p>
            <a:pPr algn="ctr" eaLnBrk="1" hangingPunct="1"/>
            <a:endParaRPr lang="en-US" altLang="en-US" sz="3200" b="1" dirty="0">
              <a:solidFill>
                <a:schemeClr val="tx1"/>
              </a:solidFill>
              <a:latin typeface="Arial" charset="0"/>
            </a:endParaRPr>
          </a:p>
          <a:p>
            <a:pPr algn="ctr"/>
            <a:r>
              <a:rPr lang="en-US" altLang="en-US" sz="3200" b="1" dirty="0">
                <a:solidFill>
                  <a:schemeClr val="tx1"/>
                </a:solidFill>
                <a:latin typeface="Arial" charset="0"/>
              </a:rPr>
              <a:t>Most adults have a full set of 32 teeth by age 21</a:t>
            </a:r>
            <a:endParaRPr lang="en-US" altLang="en-US" sz="2400" b="1" dirty="0">
              <a:solidFill>
                <a:schemeClr val="tx1"/>
              </a:solidFill>
              <a:latin typeface="Arial" charset="0"/>
            </a:endParaRPr>
          </a:p>
          <a:p>
            <a:pPr algn="ctr" eaLnBrk="1" hangingPunct="1"/>
            <a:endParaRPr lang="en-US" altLang="en-US" sz="3200" dirty="0">
              <a:solidFill>
                <a:schemeClr val="tx1"/>
              </a:solidFill>
              <a:latin typeface="Arial" charset="0"/>
            </a:endParaRPr>
          </a:p>
        </p:txBody>
      </p:sp>
      <p:sp>
        <p:nvSpPr>
          <p:cNvPr id="27653" name="Rectangle 3"/>
          <p:cNvSpPr>
            <a:spLocks noChangeArrowheads="1"/>
          </p:cNvSpPr>
          <p:nvPr/>
        </p:nvSpPr>
        <p:spPr bwMode="auto">
          <a:xfrm>
            <a:off x="-217714" y="3500438"/>
            <a:ext cx="5018314"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1000">
                <a:solidFill>
                  <a:srgbClr val="FFFFFF"/>
                </a:solidFill>
                <a:latin typeface="Calibri" pitchFamily="34" charset="0"/>
                <a:cs typeface="Arial" charset="0"/>
              </a:defRPr>
            </a:lvl1pPr>
            <a:lvl2pPr marL="690563" indent="-233363">
              <a:defRPr sz="1000">
                <a:solidFill>
                  <a:srgbClr val="FFFFFF"/>
                </a:solidFill>
                <a:latin typeface="Calibri" pitchFamily="34" charset="0"/>
                <a:cs typeface="Arial" charset="0"/>
              </a:defRPr>
            </a:lvl2pPr>
            <a:lvl3pPr marL="1143000" indent="-228600">
              <a:defRPr sz="1000">
                <a:solidFill>
                  <a:srgbClr val="FFFFFF"/>
                </a:solidFill>
                <a:latin typeface="Calibri" pitchFamily="34" charset="0"/>
                <a:cs typeface="Arial" charset="0"/>
              </a:defRPr>
            </a:lvl3pPr>
            <a:lvl4pPr marL="1600200" indent="-228600">
              <a:defRPr sz="1000">
                <a:solidFill>
                  <a:srgbClr val="FFFFFF"/>
                </a:solidFill>
                <a:latin typeface="Calibri" pitchFamily="34" charset="0"/>
                <a:cs typeface="Arial" charset="0"/>
              </a:defRPr>
            </a:lvl4pPr>
            <a:lvl5pPr marL="2057400" indent="-228600">
              <a:defRPr sz="1000">
                <a:solidFill>
                  <a:srgbClr val="FFFFFF"/>
                </a:solidFill>
                <a:latin typeface="Calibri" pitchFamily="34" charset="0"/>
                <a:cs typeface="Arial" charset="0"/>
              </a:defRPr>
            </a:lvl5pPr>
            <a:lvl6pPr marL="2514600" indent="-228600" eaLnBrk="0" fontAlgn="base" hangingPunct="0">
              <a:spcBef>
                <a:spcPct val="0"/>
              </a:spcBef>
              <a:spcAft>
                <a:spcPct val="0"/>
              </a:spcAft>
              <a:defRPr sz="1000">
                <a:solidFill>
                  <a:srgbClr val="FFFFFF"/>
                </a:solidFill>
                <a:latin typeface="Calibri" pitchFamily="34" charset="0"/>
                <a:cs typeface="Arial" charset="0"/>
              </a:defRPr>
            </a:lvl6pPr>
            <a:lvl7pPr marL="2971800" indent="-228600" eaLnBrk="0" fontAlgn="base" hangingPunct="0">
              <a:spcBef>
                <a:spcPct val="0"/>
              </a:spcBef>
              <a:spcAft>
                <a:spcPct val="0"/>
              </a:spcAft>
              <a:defRPr sz="1000">
                <a:solidFill>
                  <a:srgbClr val="FFFFFF"/>
                </a:solidFill>
                <a:latin typeface="Calibri" pitchFamily="34" charset="0"/>
                <a:cs typeface="Arial" charset="0"/>
              </a:defRPr>
            </a:lvl7pPr>
            <a:lvl8pPr marL="3429000" indent="-228600" eaLnBrk="0" fontAlgn="base" hangingPunct="0">
              <a:spcBef>
                <a:spcPct val="0"/>
              </a:spcBef>
              <a:spcAft>
                <a:spcPct val="0"/>
              </a:spcAft>
              <a:defRPr sz="1000">
                <a:solidFill>
                  <a:srgbClr val="FFFFFF"/>
                </a:solidFill>
                <a:latin typeface="Calibri" pitchFamily="34" charset="0"/>
                <a:cs typeface="Arial" charset="0"/>
              </a:defRPr>
            </a:lvl8pPr>
            <a:lvl9pPr marL="3886200" indent="-228600" eaLnBrk="0" fontAlgn="base" hangingPunct="0">
              <a:spcBef>
                <a:spcPct val="0"/>
              </a:spcBef>
              <a:spcAft>
                <a:spcPct val="0"/>
              </a:spcAft>
              <a:defRPr sz="1000">
                <a:solidFill>
                  <a:srgbClr val="FFFFFF"/>
                </a:solidFill>
                <a:latin typeface="Calibri" pitchFamily="34" charset="0"/>
                <a:cs typeface="Arial" charset="0"/>
              </a:defRPr>
            </a:lvl9pPr>
          </a:lstStyle>
          <a:p>
            <a:pPr algn="ctr">
              <a:spcBef>
                <a:spcPct val="20000"/>
              </a:spcBef>
              <a:buFont typeface="Arial" charset="0"/>
              <a:buNone/>
            </a:pPr>
            <a:r>
              <a:rPr lang="en-US" altLang="en-US" sz="2400" b="1" dirty="0">
                <a:solidFill>
                  <a:schemeClr val="tx1"/>
                </a:solidFill>
                <a:latin typeface="Arial" charset="0"/>
              </a:rPr>
              <a:t>	</a:t>
            </a:r>
          </a:p>
        </p:txBody>
      </p:sp>
      <p:pic>
        <p:nvPicPr>
          <p:cNvPr id="276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39859"/>
            <a:ext cx="4188966" cy="4848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117835" y="5867061"/>
            <a:ext cx="1871731" cy="338554"/>
          </a:xfrm>
          <a:prstGeom prst="rect">
            <a:avLst/>
          </a:prstGeom>
          <a:noFill/>
        </p:spPr>
        <p:txBody>
          <a:bodyPr wrap="none" rtlCol="0">
            <a:spAutoFit/>
          </a:bodyPr>
          <a:lstStyle/>
          <a:p>
            <a:r>
              <a:rPr lang="en-US" sz="1600" dirty="0"/>
              <a:t>Courtesy of the ADA</a:t>
            </a:r>
          </a:p>
        </p:txBody>
      </p:sp>
    </p:spTree>
    <p:extLst>
      <p:ext uri="{BB962C8B-B14F-4D97-AF65-F5344CB8AC3E}">
        <p14:creationId xmlns:p14="http://schemas.microsoft.com/office/powerpoint/2010/main" val="390737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206565" y="40944"/>
            <a:ext cx="8229600" cy="1143000"/>
          </a:xfrm>
          <a:prstGeom prst="rect">
            <a:avLst/>
          </a:prstGeom>
        </p:spPr>
        <p:txBody>
          <a:bodyPr/>
          <a:lstStyle/>
          <a:p>
            <a:r>
              <a:rPr lang="en-US" altLang="en-US" dirty="0">
                <a:latin typeface="Tahoma" pitchFamily="34" charset="0"/>
                <a:cs typeface="Tahoma" pitchFamily="34" charset="0"/>
              </a:rPr>
              <a:t>Gums and Teeth</a:t>
            </a:r>
          </a:p>
        </p:txBody>
      </p:sp>
      <p:sp>
        <p:nvSpPr>
          <p:cNvPr id="30724" name="TextBox 7"/>
          <p:cNvSpPr txBox="1">
            <a:spLocks noChangeArrowheads="1"/>
          </p:cNvSpPr>
          <p:nvPr/>
        </p:nvSpPr>
        <p:spPr bwMode="auto">
          <a:xfrm>
            <a:off x="1219200" y="5943600"/>
            <a:ext cx="21336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000">
                <a:cs typeface="Arial" pitchFamily="34" charset="0"/>
              </a:rPr>
              <a:t>Photo: UKCD</a:t>
            </a:r>
            <a:endParaRPr lang="en-US" altLang="en-US" sz="1800">
              <a:cs typeface="Arial" pitchFamily="34" charset="0"/>
            </a:endParaRPr>
          </a:p>
        </p:txBody>
      </p:sp>
      <p:sp>
        <p:nvSpPr>
          <p:cNvPr id="30725" name="TextBox 2"/>
          <p:cNvSpPr txBox="1">
            <a:spLocks noChangeArrowheads="1"/>
          </p:cNvSpPr>
          <p:nvPr/>
        </p:nvSpPr>
        <p:spPr bwMode="auto">
          <a:xfrm>
            <a:off x="4224338" y="982965"/>
            <a:ext cx="106792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000" b="1" dirty="0">
                <a:cs typeface="Arial" pitchFamily="34" charset="0"/>
              </a:rPr>
              <a:t>Normal</a:t>
            </a:r>
          </a:p>
        </p:txBody>
      </p:sp>
      <p:sp>
        <p:nvSpPr>
          <p:cNvPr id="30726" name="TextBox 4"/>
          <p:cNvSpPr txBox="1">
            <a:spLocks noChangeArrowheads="1"/>
          </p:cNvSpPr>
          <p:nvPr/>
        </p:nvSpPr>
        <p:spPr bwMode="auto">
          <a:xfrm>
            <a:off x="3625460" y="3784884"/>
            <a:ext cx="237327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b="1" dirty="0">
                <a:cs typeface="Arial" pitchFamily="34" charset="0"/>
              </a:rPr>
              <a:t>Severe Tooth Decay</a:t>
            </a:r>
          </a:p>
        </p:txBody>
      </p:sp>
      <p:sp>
        <p:nvSpPr>
          <p:cNvPr id="30727" name="TextBox 8"/>
          <p:cNvSpPr txBox="1">
            <a:spLocks noChangeArrowheads="1"/>
          </p:cNvSpPr>
          <p:nvPr/>
        </p:nvSpPr>
        <p:spPr bwMode="auto">
          <a:xfrm>
            <a:off x="0" y="3629910"/>
            <a:ext cx="33528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1800" b="1" dirty="0">
                <a:cs typeface="Arial" pitchFamily="34" charset="0"/>
              </a:rPr>
              <a:t>Extensive Plaque and Periodontal Disease</a:t>
            </a:r>
            <a:endParaRPr lang="en-US" altLang="en-US" sz="1000" b="1" dirty="0">
              <a:cs typeface="Arial" pitchFamily="34" charset="0"/>
            </a:endParaRPr>
          </a:p>
        </p:txBody>
      </p:sp>
      <p:sp>
        <p:nvSpPr>
          <p:cNvPr id="30728" name="TextBox 1"/>
          <p:cNvSpPr txBox="1">
            <a:spLocks noChangeArrowheads="1"/>
          </p:cNvSpPr>
          <p:nvPr/>
        </p:nvSpPr>
        <p:spPr bwMode="auto">
          <a:xfrm>
            <a:off x="6764885" y="3784884"/>
            <a:ext cx="16594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800" b="1" dirty="0">
                <a:cs typeface="Arial" pitchFamily="34" charset="0"/>
              </a:rPr>
              <a:t>Root Cavities</a:t>
            </a:r>
          </a:p>
        </p:txBody>
      </p:sp>
      <p:sp>
        <p:nvSpPr>
          <p:cNvPr id="30729" name="TextBox 1"/>
          <p:cNvSpPr txBox="1">
            <a:spLocks noChangeArrowheads="1"/>
          </p:cNvSpPr>
          <p:nvPr/>
        </p:nvSpPr>
        <p:spPr bwMode="auto">
          <a:xfrm>
            <a:off x="6578600" y="5898870"/>
            <a:ext cx="2032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000" dirty="0">
                <a:cs typeface="Arial" pitchFamily="34" charset="0"/>
              </a:rPr>
              <a:t>Photo: Robert Henry DMD, MPH</a:t>
            </a:r>
          </a:p>
        </p:txBody>
      </p:sp>
      <p:sp>
        <p:nvSpPr>
          <p:cNvPr id="30730" name="TextBox 2"/>
          <p:cNvSpPr txBox="1">
            <a:spLocks noChangeArrowheads="1"/>
          </p:cNvSpPr>
          <p:nvPr/>
        </p:nvSpPr>
        <p:spPr bwMode="auto">
          <a:xfrm>
            <a:off x="4189413" y="5898870"/>
            <a:ext cx="10668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000" dirty="0">
                <a:cs typeface="Arial" pitchFamily="34" charset="0"/>
              </a:rPr>
              <a:t>Photo: UKCD</a:t>
            </a:r>
          </a:p>
        </p:txBody>
      </p:sp>
      <p:sp>
        <p:nvSpPr>
          <p:cNvPr id="30731" name="TextBox 3"/>
          <p:cNvSpPr txBox="1">
            <a:spLocks noChangeArrowheads="1"/>
          </p:cNvSpPr>
          <p:nvPr/>
        </p:nvSpPr>
        <p:spPr bwMode="auto">
          <a:xfrm>
            <a:off x="4224338" y="3222873"/>
            <a:ext cx="9620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defRPr sz="24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000">
                <a:solidFill>
                  <a:schemeClr val="tx1"/>
                </a:solidFill>
                <a:latin typeface="Arial" pitchFamily="34" charset="0"/>
                <a:ea typeface="MS PGothic" pitchFamily="34" charset="-128"/>
              </a:defRPr>
            </a:lvl2pPr>
            <a:lvl3pPr marL="1143000" indent="-228600" eaLnBrk="0" hangingPunct="0">
              <a:spcBef>
                <a:spcPct val="20000"/>
              </a:spcBef>
              <a:buFont typeface="Lucida Grande"/>
              <a:buChar char="−"/>
              <a:defRPr sz="20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1000" dirty="0">
                <a:cs typeface="Arial" pitchFamily="34" charset="0"/>
              </a:rPr>
              <a:t>Photo: UKCD</a:t>
            </a:r>
          </a:p>
          <a:p>
            <a:pPr eaLnBrk="1" hangingPunct="1">
              <a:spcBef>
                <a:spcPct val="0"/>
              </a:spcBef>
              <a:buFontTx/>
              <a:buNone/>
            </a:pPr>
            <a:endParaRPr lang="en-US" altLang="en-US" sz="1800" dirty="0">
              <a:cs typeface="Arial" pitchFamily="34" charset="0"/>
            </a:endParaRPr>
          </a:p>
        </p:txBody>
      </p:sp>
      <p:pic>
        <p:nvPicPr>
          <p:cNvPr id="30732" name="Picture 2" descr="\\tal-apps2srvr\websites\elearning.talariainc.com\builder\images\smile4life\m8_gumsandteet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379370"/>
            <a:ext cx="3200400" cy="183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3" name="Picture 4" descr="\\tal-apps2srvr\websites\elearning.talariainc.com\builder\images\smile4life\m8_gumsandteeth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4279900"/>
            <a:ext cx="2819400" cy="161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4" name="Picture 6" descr="\\tal-apps2srvr\websites\elearning.talariainc.com\builder\images\smile4life\m8_gumsandteeth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260554"/>
            <a:ext cx="2794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35" name="Picture 8" descr="\\tal-apps2srvr\websites\elearning.talariainc.com\builder\images\smile4life\m8_gumsandteeth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276725"/>
            <a:ext cx="2438400" cy="161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9282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Slide Number Placeholder 8"/>
          <p:cNvSpPr>
            <a:spLocks noGrp="1"/>
          </p:cNvSpPr>
          <p:nvPr>
            <p:ph type="sldNum" sz="quarter" idx="10"/>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AE35710F-9749-4944-A5EE-3BF1BFC4F870}" type="slidenum">
              <a:rPr lang="en-US" altLang="en-US" sz="1200" smtClean="0">
                <a:solidFill>
                  <a:schemeClr val="bg1"/>
                </a:solidFill>
              </a:rPr>
              <a:pPr eaLnBrk="1" hangingPunct="1"/>
              <a:t>7</a:t>
            </a:fld>
            <a:endParaRPr lang="en-US" altLang="en-US" sz="1200">
              <a:solidFill>
                <a:schemeClr val="bg1"/>
              </a:solidFill>
            </a:endParaRPr>
          </a:p>
        </p:txBody>
      </p:sp>
      <p:sp>
        <p:nvSpPr>
          <p:cNvPr id="31746" name="Rectangle 2"/>
          <p:cNvSpPr>
            <a:spLocks noGrp="1" noChangeArrowheads="1"/>
          </p:cNvSpPr>
          <p:nvPr>
            <p:ph type="title" idx="4294967295"/>
          </p:nvPr>
        </p:nvSpPr>
        <p:spPr bwMode="auto">
          <a:xfrm>
            <a:off x="304800" y="38100"/>
            <a:ext cx="7772400"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Adult Tooth Decay </a:t>
            </a:r>
          </a:p>
        </p:txBody>
      </p:sp>
      <p:pic>
        <p:nvPicPr>
          <p:cNvPr id="31747" name="Picture 12" descr="FP caries perman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951" y="1081165"/>
            <a:ext cx="3137647" cy="216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Rectangle 3"/>
          <p:cNvSpPr>
            <a:spLocks noChangeArrowheads="1"/>
          </p:cNvSpPr>
          <p:nvPr/>
        </p:nvSpPr>
        <p:spPr bwMode="auto">
          <a:xfrm>
            <a:off x="219635" y="990600"/>
            <a:ext cx="5486400" cy="489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690563" indent="-233363"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marL="365760">
              <a:buFont typeface="Arial" pitchFamily="34" charset="0"/>
              <a:buNone/>
            </a:pPr>
            <a:r>
              <a:rPr lang="en-US" altLang="en-US" sz="3200" b="1" dirty="0"/>
              <a:t>Children and Adults Share</a:t>
            </a:r>
          </a:p>
          <a:p>
            <a:pPr marL="365760">
              <a:buFont typeface="Arial" pitchFamily="34" charset="0"/>
              <a:buNone/>
            </a:pPr>
            <a:r>
              <a:rPr lang="en-US" altLang="en-US" sz="3200" b="1" dirty="0"/>
              <a:t>  Risk Factors for Decay </a:t>
            </a:r>
          </a:p>
          <a:p>
            <a:pPr marL="274320">
              <a:buFont typeface="Arial" pitchFamily="34" charset="0"/>
              <a:buNone/>
            </a:pPr>
            <a:endParaRPr lang="en-US" altLang="en-US" sz="1200" b="1" dirty="0"/>
          </a:p>
          <a:p>
            <a:pPr>
              <a:spcBef>
                <a:spcPct val="20000"/>
              </a:spcBef>
              <a:buFont typeface="Arial"/>
              <a:buChar char="•"/>
            </a:pPr>
            <a:r>
              <a:rPr lang="en-US" altLang="en-US" sz="2800" dirty="0"/>
              <a:t>Family history of tooth decay  </a:t>
            </a:r>
          </a:p>
          <a:p>
            <a:pPr>
              <a:spcBef>
                <a:spcPct val="20000"/>
              </a:spcBef>
              <a:buFont typeface="Arial"/>
              <a:buChar char="•"/>
            </a:pPr>
            <a:r>
              <a:rPr lang="en-US" altLang="en-US" sz="2800" dirty="0"/>
              <a:t>High amounts of bacteria in  the mouth </a:t>
            </a:r>
          </a:p>
          <a:p>
            <a:pPr>
              <a:spcBef>
                <a:spcPct val="20000"/>
              </a:spcBef>
              <a:buFont typeface="Arial"/>
              <a:buChar char="•"/>
            </a:pPr>
            <a:r>
              <a:rPr lang="en-US" altLang="en-US" sz="2800" dirty="0"/>
              <a:t>Frequent eating of sugary foods</a:t>
            </a:r>
          </a:p>
          <a:p>
            <a:pPr>
              <a:spcBef>
                <a:spcPct val="20000"/>
              </a:spcBef>
              <a:buFont typeface="Arial"/>
              <a:buChar char="•"/>
            </a:pPr>
            <a:r>
              <a:rPr lang="en-US" altLang="en-US" sz="2800" dirty="0"/>
              <a:t>Inadequate fluoride</a:t>
            </a:r>
          </a:p>
          <a:p>
            <a:pPr>
              <a:spcBef>
                <a:spcPct val="20000"/>
              </a:spcBef>
              <a:buFont typeface="Arial"/>
              <a:buChar char="•"/>
            </a:pPr>
            <a:r>
              <a:rPr lang="en-US" altLang="en-US" sz="2800" dirty="0"/>
              <a:t>Low socioeconomic status</a:t>
            </a:r>
            <a:r>
              <a:rPr lang="en-US" altLang="en-US" sz="2400" dirty="0"/>
              <a:t>    </a:t>
            </a:r>
          </a:p>
          <a:p>
            <a:pPr lvl="1">
              <a:spcBef>
                <a:spcPct val="20000"/>
              </a:spcBef>
              <a:buFont typeface="Arial" pitchFamily="34" charset="0"/>
              <a:buNone/>
            </a:pPr>
            <a:endParaRPr lang="en-US" altLang="en-US" sz="2400" dirty="0"/>
          </a:p>
          <a:p>
            <a:pPr lvl="1">
              <a:spcBef>
                <a:spcPct val="20000"/>
              </a:spcBef>
              <a:buFont typeface="Arial" pitchFamily="34" charset="0"/>
              <a:buNone/>
            </a:pPr>
            <a:endParaRPr lang="en-US" altLang="en-US" sz="2400" dirty="0"/>
          </a:p>
        </p:txBody>
      </p:sp>
      <p:sp>
        <p:nvSpPr>
          <p:cNvPr id="31749" name="Text Box 8"/>
          <p:cNvSpPr txBox="1">
            <a:spLocks noChangeArrowheads="1"/>
          </p:cNvSpPr>
          <p:nvPr/>
        </p:nvSpPr>
        <p:spPr bwMode="auto">
          <a:xfrm>
            <a:off x="6324600" y="3314701"/>
            <a:ext cx="2743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gn="r" eaLnBrk="1" hangingPunct="1">
              <a:spcBef>
                <a:spcPct val="50000"/>
              </a:spcBef>
            </a:pPr>
            <a:r>
              <a:rPr lang="en-US" altLang="en-US" dirty="0"/>
              <a:t>Photo: Joanna Douglass, BDS, DDS </a:t>
            </a:r>
          </a:p>
        </p:txBody>
      </p:sp>
      <p:pic>
        <p:nvPicPr>
          <p:cNvPr id="31750" name="Picture 8" descr="adult caries mcdowell"/>
          <p:cNvPicPr>
            <a:picLocks noChangeAspect="1" noChangeArrowheads="1"/>
          </p:cNvPicPr>
          <p:nvPr/>
        </p:nvPicPr>
        <p:blipFill>
          <a:blip r:embed="rId4">
            <a:extLst>
              <a:ext uri="{28A0092B-C50C-407E-A947-70E740481C1C}">
                <a14:useLocalDpi xmlns:a14="http://schemas.microsoft.com/office/drawing/2010/main" val="0"/>
              </a:ext>
            </a:extLst>
          </a:blip>
          <a:srcRect t="11111"/>
          <a:stretch>
            <a:fillRect/>
          </a:stretch>
        </p:blipFill>
        <p:spPr bwMode="auto">
          <a:xfrm>
            <a:off x="5853951" y="3804491"/>
            <a:ext cx="3213848" cy="1471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1" name="Text Box 10"/>
          <p:cNvSpPr txBox="1">
            <a:spLocks noChangeArrowheads="1"/>
          </p:cNvSpPr>
          <p:nvPr/>
        </p:nvSpPr>
        <p:spPr bwMode="auto">
          <a:xfrm>
            <a:off x="6781800" y="5391028"/>
            <a:ext cx="23622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algn="r" eaLnBrk="1" hangingPunct="1"/>
            <a:r>
              <a:rPr lang="en-US" altLang="en-US" dirty="0"/>
              <a:t>Photo: John McDowell, DDS </a:t>
            </a:r>
          </a:p>
        </p:txBody>
      </p:sp>
    </p:spTree>
    <p:extLst>
      <p:ext uri="{BB962C8B-B14F-4D97-AF65-F5344CB8AC3E}">
        <p14:creationId xmlns:p14="http://schemas.microsoft.com/office/powerpoint/2010/main" val="251732837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Slide Number Placeholder 7"/>
          <p:cNvSpPr>
            <a:spLocks noGrp="1"/>
          </p:cNvSpPr>
          <p:nvPr>
            <p:ph type="sldNum" sz="quarter" idx="10"/>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6C3D8248-5826-489A-83E3-D6EF0380DEE4}" type="slidenum">
              <a:rPr lang="en-US" altLang="en-US" sz="1200" smtClean="0">
                <a:solidFill>
                  <a:schemeClr val="bg1"/>
                </a:solidFill>
              </a:rPr>
              <a:pPr eaLnBrk="1" hangingPunct="1"/>
              <a:t>8</a:t>
            </a:fld>
            <a:endParaRPr lang="en-US" altLang="en-US" sz="1200">
              <a:solidFill>
                <a:schemeClr val="bg1"/>
              </a:solidFill>
            </a:endParaRPr>
          </a:p>
        </p:txBody>
      </p:sp>
      <p:sp>
        <p:nvSpPr>
          <p:cNvPr id="32770" name="Rectangle 2"/>
          <p:cNvSpPr>
            <a:spLocks noGrp="1" noChangeArrowheads="1"/>
          </p:cNvSpPr>
          <p:nvPr>
            <p:ph type="title" sz="quarter" idx="4294967295"/>
          </p:nvPr>
        </p:nvSpPr>
        <p:spPr bwMode="auto">
          <a:xfrm>
            <a:off x="266700" y="0"/>
            <a:ext cx="8420100" cy="914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Additional Adult Risk Factors</a:t>
            </a:r>
          </a:p>
        </p:txBody>
      </p:sp>
      <p:pic>
        <p:nvPicPr>
          <p:cNvPr id="32771" name="Picture 4" descr="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011" y="1269815"/>
            <a:ext cx="2712038" cy="1801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2" name="Rectangle 3"/>
          <p:cNvSpPr>
            <a:spLocks noChangeArrowheads="1"/>
          </p:cNvSpPr>
          <p:nvPr/>
        </p:nvSpPr>
        <p:spPr bwMode="auto">
          <a:xfrm>
            <a:off x="-188118" y="1132763"/>
            <a:ext cx="6769582" cy="48242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690563" indent="-233363"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lvl="1">
              <a:spcBef>
                <a:spcPct val="20000"/>
              </a:spcBef>
              <a:buFont typeface="Arial" pitchFamily="34" charset="0"/>
              <a:buChar char="•"/>
            </a:pPr>
            <a:r>
              <a:rPr lang="en-US" altLang="en-US" sz="3200" dirty="0"/>
              <a:t>Physical disabilities </a:t>
            </a:r>
          </a:p>
          <a:p>
            <a:pPr lvl="2">
              <a:spcBef>
                <a:spcPct val="20000"/>
              </a:spcBef>
              <a:buFont typeface="Arial" pitchFamily="34" charset="0"/>
              <a:buChar char="̶"/>
            </a:pPr>
            <a:r>
              <a:rPr lang="en-US" altLang="en-US" sz="2400" dirty="0"/>
              <a:t>Brushing/flossing are more difficult  </a:t>
            </a:r>
            <a:endParaRPr lang="en-US" altLang="en-US" sz="2800" b="1" dirty="0"/>
          </a:p>
          <a:p>
            <a:pPr lvl="1">
              <a:spcBef>
                <a:spcPct val="20000"/>
              </a:spcBef>
              <a:buFont typeface="Arial" pitchFamily="34" charset="0"/>
              <a:buChar char="•"/>
            </a:pPr>
            <a:r>
              <a:rPr lang="en-US" altLang="en-US" sz="3200" dirty="0"/>
              <a:t>Existing restoration or appliances</a:t>
            </a:r>
          </a:p>
          <a:p>
            <a:pPr lvl="2">
              <a:spcBef>
                <a:spcPct val="20000"/>
              </a:spcBef>
              <a:buFont typeface="Arial" pitchFamily="34" charset="0"/>
              <a:buChar char="̶"/>
            </a:pPr>
            <a:r>
              <a:rPr lang="en-US" altLang="en-US" sz="2400" dirty="0"/>
              <a:t>Trap food </a:t>
            </a:r>
          </a:p>
          <a:p>
            <a:pPr lvl="2">
              <a:spcBef>
                <a:spcPct val="20000"/>
              </a:spcBef>
              <a:buFont typeface="Arial" pitchFamily="34" charset="0"/>
              <a:buChar char="̶"/>
            </a:pPr>
            <a:r>
              <a:rPr lang="en-US" altLang="en-US" sz="2400" dirty="0"/>
              <a:t>Most likely site of cavities in adults</a:t>
            </a:r>
          </a:p>
          <a:p>
            <a:pPr marL="800100" lvl="1" indent="-342900">
              <a:spcBef>
                <a:spcPct val="20000"/>
              </a:spcBef>
              <a:buFont typeface="Arial" panose="020B0604020202020204" pitchFamily="34" charset="0"/>
              <a:buChar char="•"/>
            </a:pPr>
            <a:r>
              <a:rPr lang="en-US" altLang="en-US" sz="3200" dirty="0"/>
              <a:t>Decreased saliva in the mouth </a:t>
            </a:r>
          </a:p>
          <a:p>
            <a:pPr lvl="2">
              <a:spcBef>
                <a:spcPct val="20000"/>
              </a:spcBef>
              <a:buFont typeface="Arial" pitchFamily="34" charset="0"/>
              <a:buChar char="̶"/>
            </a:pPr>
            <a:r>
              <a:rPr lang="en-US" altLang="en-US" sz="2400" dirty="0"/>
              <a:t>Due to disease or medication </a:t>
            </a:r>
          </a:p>
          <a:p>
            <a:pPr lvl="2">
              <a:spcBef>
                <a:spcPct val="20000"/>
              </a:spcBef>
              <a:buFont typeface="Arial" pitchFamily="34" charset="0"/>
              <a:buChar char="̶"/>
            </a:pPr>
            <a:r>
              <a:rPr lang="en-US" altLang="en-US" sz="2400" dirty="0"/>
              <a:t>Much higher risk of tooth decay</a:t>
            </a:r>
          </a:p>
          <a:p>
            <a:pPr lvl="2">
              <a:spcBef>
                <a:spcPct val="20000"/>
              </a:spcBef>
              <a:buFont typeface="Arial" pitchFamily="34" charset="0"/>
              <a:buChar char="̶"/>
            </a:pPr>
            <a:endParaRPr lang="en-US" altLang="en-US" sz="2000" dirty="0"/>
          </a:p>
          <a:p>
            <a:pPr lvl="1">
              <a:spcBef>
                <a:spcPct val="20000"/>
              </a:spcBef>
              <a:buFont typeface="Arial" pitchFamily="34" charset="0"/>
              <a:buNone/>
            </a:pPr>
            <a:endParaRPr lang="en-US" altLang="en-US" sz="2000" dirty="0"/>
          </a:p>
        </p:txBody>
      </p:sp>
      <p:pic>
        <p:nvPicPr>
          <p:cNvPr id="4" name="Picture 3">
            <a:extLst>
              <a:ext uri="{FF2B5EF4-FFF2-40B4-BE49-F238E27FC236}">
                <a16:creationId xmlns:a16="http://schemas.microsoft.com/office/drawing/2014/main" id="{EE8A0AA4-469E-45C8-9E31-453D9DA9747B}"/>
              </a:ext>
            </a:extLst>
          </p:cNvPr>
          <p:cNvPicPr>
            <a:picLocks noChangeAspect="1"/>
          </p:cNvPicPr>
          <p:nvPr/>
        </p:nvPicPr>
        <p:blipFill rotWithShape="1">
          <a:blip r:embed="rId4"/>
          <a:srcRect l="5069" t="5122" r="23662" b="14031"/>
          <a:stretch/>
        </p:blipFill>
        <p:spPr>
          <a:xfrm>
            <a:off x="6531869" y="3510493"/>
            <a:ext cx="2491033" cy="1883844"/>
          </a:xfrm>
          <a:prstGeom prst="rect">
            <a:avLst/>
          </a:prstGeom>
        </p:spPr>
      </p:pic>
      <p:sp>
        <p:nvSpPr>
          <p:cNvPr id="11" name="Text Box 12">
            <a:extLst>
              <a:ext uri="{FF2B5EF4-FFF2-40B4-BE49-F238E27FC236}">
                <a16:creationId xmlns:a16="http://schemas.microsoft.com/office/drawing/2014/main" id="{A18DBD7A-4816-4840-BF2E-60DB6EAAB74A}"/>
              </a:ext>
            </a:extLst>
          </p:cNvPr>
          <p:cNvSpPr txBox="1">
            <a:spLocks noChangeArrowheads="1"/>
          </p:cNvSpPr>
          <p:nvPr/>
        </p:nvSpPr>
        <p:spPr bwMode="auto">
          <a:xfrm>
            <a:off x="6531870" y="5398656"/>
            <a:ext cx="2491032" cy="169277"/>
          </a:xfrm>
          <a:prstGeom prst="rect">
            <a:avLst/>
          </a:prstGeom>
          <a:solidFill>
            <a:srgbClr val="FFFFFF">
              <a:alpha val="47058"/>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000">
                <a:solidFill>
                  <a:srgbClr val="FFFFFF"/>
                </a:solidFill>
                <a:latin typeface="Calibri" charset="0"/>
                <a:ea typeface="ＭＳ Ｐゴシック" charset="0"/>
                <a:cs typeface="Arial" charset="0"/>
              </a:defRPr>
            </a:lvl1pPr>
            <a:lvl2pPr marL="742950" indent="-285750">
              <a:defRPr sz="1000">
                <a:solidFill>
                  <a:srgbClr val="FFFFFF"/>
                </a:solidFill>
                <a:latin typeface="Calibri" charset="0"/>
                <a:ea typeface="Arial" charset="0"/>
                <a:cs typeface="Arial" charset="0"/>
              </a:defRPr>
            </a:lvl2pPr>
            <a:lvl3pPr marL="1143000" indent="-228600">
              <a:defRPr sz="1000">
                <a:solidFill>
                  <a:srgbClr val="FFFFFF"/>
                </a:solidFill>
                <a:latin typeface="Calibri" charset="0"/>
                <a:ea typeface="Arial" charset="0"/>
                <a:cs typeface="Arial" charset="0"/>
              </a:defRPr>
            </a:lvl3pPr>
            <a:lvl4pPr marL="1600200" indent="-228600">
              <a:defRPr sz="1000">
                <a:solidFill>
                  <a:srgbClr val="FFFFFF"/>
                </a:solidFill>
                <a:latin typeface="Calibri" charset="0"/>
                <a:ea typeface="Arial" charset="0"/>
                <a:cs typeface="Arial" charset="0"/>
              </a:defRPr>
            </a:lvl4pPr>
            <a:lvl5pPr marL="2057400" indent="-228600">
              <a:defRPr sz="1000">
                <a:solidFill>
                  <a:srgbClr val="FFFFFF"/>
                </a:solidFill>
                <a:latin typeface="Calibri" charset="0"/>
                <a:ea typeface="Arial" charset="0"/>
                <a:cs typeface="Arial" charset="0"/>
              </a:defRPr>
            </a:lvl5pPr>
            <a:lvl6pPr marL="2514600" indent="-228600" eaLnBrk="0" fontAlgn="base" hangingPunct="0">
              <a:spcBef>
                <a:spcPct val="0"/>
              </a:spcBef>
              <a:spcAft>
                <a:spcPct val="0"/>
              </a:spcAft>
              <a:defRPr sz="1000">
                <a:solidFill>
                  <a:srgbClr val="FFFFFF"/>
                </a:solidFill>
                <a:latin typeface="Calibri" charset="0"/>
                <a:ea typeface="Arial" charset="0"/>
                <a:cs typeface="Arial" charset="0"/>
              </a:defRPr>
            </a:lvl6pPr>
            <a:lvl7pPr marL="2971800" indent="-228600" eaLnBrk="0" fontAlgn="base" hangingPunct="0">
              <a:spcBef>
                <a:spcPct val="0"/>
              </a:spcBef>
              <a:spcAft>
                <a:spcPct val="0"/>
              </a:spcAft>
              <a:defRPr sz="1000">
                <a:solidFill>
                  <a:srgbClr val="FFFFFF"/>
                </a:solidFill>
                <a:latin typeface="Calibri" charset="0"/>
                <a:ea typeface="Arial" charset="0"/>
                <a:cs typeface="Arial" charset="0"/>
              </a:defRPr>
            </a:lvl7pPr>
            <a:lvl8pPr marL="3429000" indent="-228600" eaLnBrk="0" fontAlgn="base" hangingPunct="0">
              <a:spcBef>
                <a:spcPct val="0"/>
              </a:spcBef>
              <a:spcAft>
                <a:spcPct val="0"/>
              </a:spcAft>
              <a:defRPr sz="1000">
                <a:solidFill>
                  <a:srgbClr val="FFFFFF"/>
                </a:solidFill>
                <a:latin typeface="Calibri" charset="0"/>
                <a:ea typeface="Arial" charset="0"/>
                <a:cs typeface="Arial" charset="0"/>
              </a:defRPr>
            </a:lvl8pPr>
            <a:lvl9pPr marL="3886200" indent="-228600" eaLnBrk="0" fontAlgn="base" hangingPunct="0">
              <a:spcBef>
                <a:spcPct val="0"/>
              </a:spcBef>
              <a:spcAft>
                <a:spcPct val="0"/>
              </a:spcAft>
              <a:defRPr sz="1000">
                <a:solidFill>
                  <a:srgbClr val="FFFFFF"/>
                </a:solidFill>
                <a:latin typeface="Calibri" charset="0"/>
                <a:ea typeface="Arial" charset="0"/>
                <a:cs typeface="Arial" charset="0"/>
              </a:defRPr>
            </a:lvl9pPr>
          </a:lstStyle>
          <a:p>
            <a:pPr algn="r" eaLnBrk="1" hangingPunct="1">
              <a:lnSpc>
                <a:spcPts val="600"/>
              </a:lnSpc>
            </a:pPr>
            <a:r>
              <a:rPr lang="en-US" sz="800" dirty="0">
                <a:solidFill>
                  <a:schemeClr val="tx1"/>
                </a:solidFill>
                <a:latin typeface="Arial" charset="0"/>
              </a:rPr>
              <a:t>Image: Thinkstock</a:t>
            </a:r>
            <a:endParaRPr lang="en-US" sz="800" dirty="0">
              <a:solidFill>
                <a:schemeClr val="tx1"/>
              </a:solidFill>
            </a:endParaRPr>
          </a:p>
        </p:txBody>
      </p:sp>
      <p:sp>
        <p:nvSpPr>
          <p:cNvPr id="12" name="Text Box 12">
            <a:extLst>
              <a:ext uri="{FF2B5EF4-FFF2-40B4-BE49-F238E27FC236}">
                <a16:creationId xmlns:a16="http://schemas.microsoft.com/office/drawing/2014/main" id="{2FE76D83-F4BF-4555-A890-9DE20D2CBBD4}"/>
              </a:ext>
            </a:extLst>
          </p:cNvPr>
          <p:cNvSpPr txBox="1">
            <a:spLocks noChangeArrowheads="1"/>
          </p:cNvSpPr>
          <p:nvPr/>
        </p:nvSpPr>
        <p:spPr bwMode="auto">
          <a:xfrm>
            <a:off x="6337830" y="3057492"/>
            <a:ext cx="2734666" cy="230832"/>
          </a:xfrm>
          <a:prstGeom prst="rect">
            <a:avLst/>
          </a:prstGeom>
          <a:solidFill>
            <a:srgbClr val="FFFFFF">
              <a:alpha val="47058"/>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000">
                <a:solidFill>
                  <a:srgbClr val="FFFFFF"/>
                </a:solidFill>
                <a:latin typeface="Calibri" charset="0"/>
                <a:ea typeface="ＭＳ Ｐゴシック" charset="0"/>
                <a:cs typeface="Arial" charset="0"/>
              </a:defRPr>
            </a:lvl1pPr>
            <a:lvl2pPr marL="742950" indent="-285750">
              <a:defRPr sz="1000">
                <a:solidFill>
                  <a:srgbClr val="FFFFFF"/>
                </a:solidFill>
                <a:latin typeface="Calibri" charset="0"/>
                <a:ea typeface="Arial" charset="0"/>
                <a:cs typeface="Arial" charset="0"/>
              </a:defRPr>
            </a:lvl2pPr>
            <a:lvl3pPr marL="1143000" indent="-228600">
              <a:defRPr sz="1000">
                <a:solidFill>
                  <a:srgbClr val="FFFFFF"/>
                </a:solidFill>
                <a:latin typeface="Calibri" charset="0"/>
                <a:ea typeface="Arial" charset="0"/>
                <a:cs typeface="Arial" charset="0"/>
              </a:defRPr>
            </a:lvl3pPr>
            <a:lvl4pPr marL="1600200" indent="-228600">
              <a:defRPr sz="1000">
                <a:solidFill>
                  <a:srgbClr val="FFFFFF"/>
                </a:solidFill>
                <a:latin typeface="Calibri" charset="0"/>
                <a:ea typeface="Arial" charset="0"/>
                <a:cs typeface="Arial" charset="0"/>
              </a:defRPr>
            </a:lvl4pPr>
            <a:lvl5pPr marL="2057400" indent="-228600">
              <a:defRPr sz="1000">
                <a:solidFill>
                  <a:srgbClr val="FFFFFF"/>
                </a:solidFill>
                <a:latin typeface="Calibri" charset="0"/>
                <a:ea typeface="Arial" charset="0"/>
                <a:cs typeface="Arial" charset="0"/>
              </a:defRPr>
            </a:lvl5pPr>
            <a:lvl6pPr marL="2514600" indent="-228600" eaLnBrk="0" fontAlgn="base" hangingPunct="0">
              <a:spcBef>
                <a:spcPct val="0"/>
              </a:spcBef>
              <a:spcAft>
                <a:spcPct val="0"/>
              </a:spcAft>
              <a:defRPr sz="1000">
                <a:solidFill>
                  <a:srgbClr val="FFFFFF"/>
                </a:solidFill>
                <a:latin typeface="Calibri" charset="0"/>
                <a:ea typeface="Arial" charset="0"/>
                <a:cs typeface="Arial" charset="0"/>
              </a:defRPr>
            </a:lvl6pPr>
            <a:lvl7pPr marL="2971800" indent="-228600" eaLnBrk="0" fontAlgn="base" hangingPunct="0">
              <a:spcBef>
                <a:spcPct val="0"/>
              </a:spcBef>
              <a:spcAft>
                <a:spcPct val="0"/>
              </a:spcAft>
              <a:defRPr sz="1000">
                <a:solidFill>
                  <a:srgbClr val="FFFFFF"/>
                </a:solidFill>
                <a:latin typeface="Calibri" charset="0"/>
                <a:ea typeface="Arial" charset="0"/>
                <a:cs typeface="Arial" charset="0"/>
              </a:defRPr>
            </a:lvl7pPr>
            <a:lvl8pPr marL="3429000" indent="-228600" eaLnBrk="0" fontAlgn="base" hangingPunct="0">
              <a:spcBef>
                <a:spcPct val="0"/>
              </a:spcBef>
              <a:spcAft>
                <a:spcPct val="0"/>
              </a:spcAft>
              <a:defRPr sz="1000">
                <a:solidFill>
                  <a:srgbClr val="FFFFFF"/>
                </a:solidFill>
                <a:latin typeface="Calibri" charset="0"/>
                <a:ea typeface="Arial" charset="0"/>
                <a:cs typeface="Arial" charset="0"/>
              </a:defRPr>
            </a:lvl8pPr>
            <a:lvl9pPr marL="3886200" indent="-228600" eaLnBrk="0" fontAlgn="base" hangingPunct="0">
              <a:spcBef>
                <a:spcPct val="0"/>
              </a:spcBef>
              <a:spcAft>
                <a:spcPct val="0"/>
              </a:spcAft>
              <a:defRPr sz="1000">
                <a:solidFill>
                  <a:srgbClr val="FFFFFF"/>
                </a:solidFill>
                <a:latin typeface="Calibri" charset="0"/>
                <a:ea typeface="Arial" charset="0"/>
                <a:cs typeface="Arial" charset="0"/>
              </a:defRPr>
            </a:lvl9pPr>
          </a:lstStyle>
          <a:p>
            <a:pPr algn="r"/>
            <a:r>
              <a:rPr lang="en-US" altLang="en-US" sz="900" dirty="0">
                <a:solidFill>
                  <a:schemeClr val="tx1"/>
                </a:solidFill>
              </a:rPr>
              <a:t>Photo: Steven </a:t>
            </a:r>
            <a:r>
              <a:rPr lang="en-US" altLang="en-US" sz="900" dirty="0" err="1">
                <a:solidFill>
                  <a:schemeClr val="tx1"/>
                </a:solidFill>
              </a:rPr>
              <a:t>Lepowsky</a:t>
            </a:r>
            <a:r>
              <a:rPr lang="en-US" altLang="en-US" sz="900" dirty="0">
                <a:solidFill>
                  <a:schemeClr val="tx1"/>
                </a:solidFill>
              </a:rPr>
              <a:t>, DDS </a:t>
            </a:r>
          </a:p>
        </p:txBody>
      </p:sp>
    </p:spTree>
    <p:extLst>
      <p:ext uri="{BB962C8B-B14F-4D97-AF65-F5344CB8AC3E}">
        <p14:creationId xmlns:p14="http://schemas.microsoft.com/office/powerpoint/2010/main" val="9241994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Slide Number Placeholder 8"/>
          <p:cNvSpPr>
            <a:spLocks noGrp="1"/>
          </p:cNvSpPr>
          <p:nvPr>
            <p:ph type="sldNum" sz="quarter" idx="10"/>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000">
                <a:solidFill>
                  <a:schemeClr val="tx1"/>
                </a:solidFill>
                <a:latin typeface="Arial" pitchFamily="34" charset="0"/>
                <a:cs typeface="Arial" pitchFamily="34" charset="0"/>
              </a:defRPr>
            </a:lvl1pPr>
            <a:lvl2pPr marL="742950" indent="-285750"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eaLnBrk="1" hangingPunct="1"/>
            <a:fld id="{AE35710F-9749-4944-A5EE-3BF1BFC4F870}" type="slidenum">
              <a:rPr lang="en-US" altLang="en-US" sz="1200" smtClean="0">
                <a:solidFill>
                  <a:schemeClr val="bg1"/>
                </a:solidFill>
              </a:rPr>
              <a:pPr eaLnBrk="1" hangingPunct="1"/>
              <a:t>9</a:t>
            </a:fld>
            <a:endParaRPr lang="en-US" altLang="en-US" sz="1200">
              <a:solidFill>
                <a:schemeClr val="bg1"/>
              </a:solidFill>
            </a:endParaRPr>
          </a:p>
        </p:txBody>
      </p:sp>
      <p:sp>
        <p:nvSpPr>
          <p:cNvPr id="31746" name="Rectangle 2"/>
          <p:cNvSpPr>
            <a:spLocks noGrp="1" noChangeArrowheads="1"/>
          </p:cNvSpPr>
          <p:nvPr>
            <p:ph type="title" idx="4294967295"/>
          </p:nvPr>
        </p:nvSpPr>
        <p:spPr bwMode="auto">
          <a:xfrm>
            <a:off x="304800" y="38100"/>
            <a:ext cx="7772400" cy="838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Adult Tooth Decay </a:t>
            </a:r>
          </a:p>
        </p:txBody>
      </p:sp>
      <p:sp>
        <p:nvSpPr>
          <p:cNvPr id="31748" name="Rectangle 3"/>
          <p:cNvSpPr>
            <a:spLocks noChangeArrowheads="1"/>
          </p:cNvSpPr>
          <p:nvPr/>
        </p:nvSpPr>
        <p:spPr bwMode="auto">
          <a:xfrm>
            <a:off x="3985147" y="1023465"/>
            <a:ext cx="5063319" cy="489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1000">
                <a:solidFill>
                  <a:schemeClr val="tx1"/>
                </a:solidFill>
                <a:latin typeface="Arial" pitchFamily="34" charset="0"/>
                <a:cs typeface="Arial" pitchFamily="34" charset="0"/>
              </a:defRPr>
            </a:lvl1pPr>
            <a:lvl2pPr marL="690563" indent="-233363" eaLnBrk="0" hangingPunct="0">
              <a:defRPr sz="1000">
                <a:solidFill>
                  <a:schemeClr val="tx1"/>
                </a:solidFill>
                <a:latin typeface="Arial" pitchFamily="34" charset="0"/>
                <a:cs typeface="Arial" pitchFamily="34" charset="0"/>
              </a:defRPr>
            </a:lvl2pPr>
            <a:lvl3pPr marL="1143000" indent="-228600" eaLnBrk="0" hangingPunct="0">
              <a:defRPr sz="1000">
                <a:solidFill>
                  <a:schemeClr val="tx1"/>
                </a:solidFill>
                <a:latin typeface="Arial" pitchFamily="34" charset="0"/>
                <a:cs typeface="Arial" pitchFamily="34" charset="0"/>
              </a:defRPr>
            </a:lvl3pPr>
            <a:lvl4pPr marL="1600200" indent="-228600" eaLnBrk="0" hangingPunct="0">
              <a:defRPr sz="1000">
                <a:solidFill>
                  <a:schemeClr val="tx1"/>
                </a:solidFill>
                <a:latin typeface="Arial" pitchFamily="34" charset="0"/>
                <a:cs typeface="Arial" pitchFamily="34" charset="0"/>
              </a:defRPr>
            </a:lvl4pPr>
            <a:lvl5pPr marL="2057400" indent="-228600" eaLnBrk="0" hangingPunct="0">
              <a:defRPr sz="1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a:solidFill>
                  <a:schemeClr val="tx1"/>
                </a:solidFill>
                <a:latin typeface="Arial" pitchFamily="34" charset="0"/>
                <a:cs typeface="Arial" pitchFamily="34" charset="0"/>
              </a:defRPr>
            </a:lvl9pPr>
          </a:lstStyle>
          <a:p>
            <a:pPr marL="365760">
              <a:buFont typeface="Arial" pitchFamily="34" charset="0"/>
              <a:buNone/>
            </a:pPr>
            <a:r>
              <a:rPr lang="en-US" sz="2800" dirty="0"/>
              <a:t>	Oral disease is most among children living in poverty, racial and ethnic minorities, frail elderly, and socially marginalized groups.</a:t>
            </a:r>
          </a:p>
          <a:p>
            <a:pPr marL="365760">
              <a:buFont typeface="Arial" pitchFamily="34" charset="0"/>
              <a:buNone/>
            </a:pPr>
            <a:endParaRPr lang="en-US" sz="1200" dirty="0"/>
          </a:p>
          <a:p>
            <a:pPr marL="365760">
              <a:buFont typeface="Arial" pitchFamily="34" charset="0"/>
              <a:buNone/>
            </a:pPr>
            <a:endParaRPr lang="en-US" sz="800" dirty="0"/>
          </a:p>
          <a:p>
            <a:pPr marL="365760">
              <a:buFont typeface="Arial" pitchFamily="34" charset="0"/>
              <a:buNone/>
            </a:pPr>
            <a:r>
              <a:rPr lang="en-US" sz="2800" dirty="0"/>
              <a:t>.  Marginalized includes groups defined by race, religion, age, gender, financial status, culture, and immigrant populations. </a:t>
            </a:r>
          </a:p>
          <a:p>
            <a:pPr lvl="1">
              <a:spcBef>
                <a:spcPct val="20000"/>
              </a:spcBef>
              <a:buFont typeface="Arial" pitchFamily="34" charset="0"/>
              <a:buNone/>
            </a:pPr>
            <a:endParaRPr lang="en-US" altLang="en-US" sz="3200" dirty="0"/>
          </a:p>
          <a:p>
            <a:pPr lvl="1">
              <a:spcBef>
                <a:spcPct val="20000"/>
              </a:spcBef>
              <a:buFont typeface="Arial" pitchFamily="34" charset="0"/>
              <a:buNone/>
            </a:pPr>
            <a:endParaRPr lang="en-US" altLang="en-US" sz="3200" dirty="0"/>
          </a:p>
        </p:txBody>
      </p:sp>
      <p:pic>
        <p:nvPicPr>
          <p:cNvPr id="3" name="Picture 2">
            <a:extLst>
              <a:ext uri="{FF2B5EF4-FFF2-40B4-BE49-F238E27FC236}">
                <a16:creationId xmlns:a16="http://schemas.microsoft.com/office/drawing/2014/main" id="{D27BEAAA-63BC-90B6-B79D-7EC20602A313}"/>
              </a:ext>
            </a:extLst>
          </p:cNvPr>
          <p:cNvPicPr>
            <a:picLocks noChangeAspect="1"/>
          </p:cNvPicPr>
          <p:nvPr/>
        </p:nvPicPr>
        <p:blipFill rotWithShape="1">
          <a:blip r:embed="rId3"/>
          <a:srcRect l="3452" t="554" r="2466" b="1744"/>
          <a:stretch/>
        </p:blipFill>
        <p:spPr>
          <a:xfrm>
            <a:off x="273524" y="912005"/>
            <a:ext cx="3916908" cy="5033989"/>
          </a:xfrm>
          <a:prstGeom prst="rect">
            <a:avLst/>
          </a:prstGeom>
        </p:spPr>
      </p:pic>
    </p:spTree>
    <p:extLst>
      <p:ext uri="{BB962C8B-B14F-4D97-AF65-F5344CB8AC3E}">
        <p14:creationId xmlns:p14="http://schemas.microsoft.com/office/powerpoint/2010/main" val="2901331669"/>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59312</TotalTime>
  <Words>10371</Words>
  <Application>Microsoft Office PowerPoint</Application>
  <PresentationFormat>On-screen Show (4:3)</PresentationFormat>
  <Paragraphs>992</Paragraphs>
  <Slides>44</Slides>
  <Notes>44</Notes>
  <HiddenSlides>4</HiddenSlides>
  <MMClips>0</MMClips>
  <ScaleCrop>false</ScaleCrop>
  <HeadingPairs>
    <vt:vector size="8" baseType="variant">
      <vt:variant>
        <vt:lpstr>Fonts Used</vt:lpstr>
      </vt:variant>
      <vt:variant>
        <vt:i4>14</vt:i4>
      </vt:variant>
      <vt:variant>
        <vt:lpstr>Theme</vt:lpstr>
      </vt:variant>
      <vt:variant>
        <vt:i4>6</vt:i4>
      </vt:variant>
      <vt:variant>
        <vt:lpstr>Embedded OLE Servers</vt:lpstr>
      </vt:variant>
      <vt:variant>
        <vt:i4>1</vt:i4>
      </vt:variant>
      <vt:variant>
        <vt:lpstr>Slide Titles</vt:lpstr>
      </vt:variant>
      <vt:variant>
        <vt:i4>44</vt:i4>
      </vt:variant>
    </vt:vector>
  </HeadingPairs>
  <TitlesOfParts>
    <vt:vector size="65" baseType="lpstr">
      <vt:lpstr>Arial</vt:lpstr>
      <vt:lpstr>Calibri</vt:lpstr>
      <vt:lpstr>Cooper Hewitt</vt:lpstr>
      <vt:lpstr>Courier New</vt:lpstr>
      <vt:lpstr>Georgia</vt:lpstr>
      <vt:lpstr>Google Sans</vt:lpstr>
      <vt:lpstr>Lato</vt:lpstr>
      <vt:lpstr>Open Sans</vt:lpstr>
      <vt:lpstr>Roboto</vt:lpstr>
      <vt:lpstr>Segoe UI</vt:lpstr>
      <vt:lpstr>Symbol</vt:lpstr>
      <vt:lpstr>Tahoma</vt:lpstr>
      <vt:lpstr>Times New Roman</vt:lpstr>
      <vt:lpstr>Wingdings</vt:lpstr>
      <vt:lpstr>1_Office Theme</vt:lpstr>
      <vt:lpstr>2_Office Theme</vt:lpstr>
      <vt:lpstr>3_Office Theme</vt:lpstr>
      <vt:lpstr>Custom Design</vt:lpstr>
      <vt:lpstr>5_Office Theme</vt:lpstr>
      <vt:lpstr>4_Office Theme</vt:lpstr>
      <vt:lpstr>Worksheet</vt:lpstr>
      <vt:lpstr>PowerPoint Presentation</vt:lpstr>
      <vt:lpstr>PowerPoint Presentation</vt:lpstr>
      <vt:lpstr>PowerPoint Presentation</vt:lpstr>
      <vt:lpstr>Fill in the blank…</vt:lpstr>
      <vt:lpstr>PowerPoint Presentation</vt:lpstr>
      <vt:lpstr>Gums and Teeth</vt:lpstr>
      <vt:lpstr>Adult Tooth Decay </vt:lpstr>
      <vt:lpstr>Additional Adult Risk Factors</vt:lpstr>
      <vt:lpstr>Adult Tooth Decay </vt:lpstr>
      <vt:lpstr>PowerPoint Presentation</vt:lpstr>
      <vt:lpstr>Growing Population of Older Adults</vt:lpstr>
      <vt:lpstr> Dental Care  </vt:lpstr>
      <vt:lpstr>PowerPoint Presentation</vt:lpstr>
      <vt:lpstr>PowerPoint Presentation</vt:lpstr>
      <vt:lpstr>Tooth Decay – A Review</vt:lpstr>
      <vt:lpstr>Prevalence of Tooth Decay</vt:lpstr>
      <vt:lpstr>Growing Oral Health Needs</vt:lpstr>
      <vt:lpstr>Teeth Change With Age</vt:lpstr>
      <vt:lpstr>PowerPoint Presentation</vt:lpstr>
      <vt:lpstr>PowerPoint Presentation</vt:lpstr>
      <vt:lpstr>PowerPoint Presentation</vt:lpstr>
      <vt:lpstr>Oral Disease Impacts Overall Health  </vt:lpstr>
      <vt:lpstr>Diabetes</vt:lpstr>
      <vt:lpstr>PowerPoint Presentation</vt:lpstr>
      <vt:lpstr>Oral Pain</vt:lpstr>
      <vt:lpstr>Dry Mouth</vt:lpstr>
      <vt:lpstr>Dentures</vt:lpstr>
      <vt:lpstr>Nutrition Concerns</vt:lpstr>
      <vt:lpstr>Client Self-Care</vt:lpstr>
      <vt:lpstr>Oral Hygiene and Denture Care</vt:lpstr>
      <vt:lpstr>Fluoride</vt:lpstr>
      <vt:lpstr>PowerPoint Presentation</vt:lpstr>
      <vt:lpstr>Managing Dry Mouth</vt:lpstr>
      <vt:lpstr>Case #1</vt:lpstr>
      <vt:lpstr>Case #1 Questions</vt:lpstr>
      <vt:lpstr>Case #2</vt:lpstr>
      <vt:lpstr>Case #2 Questions</vt:lpstr>
      <vt:lpstr>Action Steps to Improve Adult OH</vt:lpstr>
      <vt:lpstr>Action Steps to Improve Adult OH</vt:lpstr>
      <vt:lpstr>Action Steps to Improve Adult OH</vt:lpstr>
      <vt:lpstr>Action Steps to Improve Adult OH</vt:lpstr>
      <vt:lpstr>Take Home Messages</vt:lpstr>
      <vt:lpstr>How can I make a difference?</vt:lpstr>
      <vt:lpstr>PowerPoint Presentation</vt:lpstr>
    </vt:vector>
  </TitlesOfParts>
  <Company>University of Colorado Denver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dc:title>
  <dc:creator>Anita Glicken</dc:creator>
  <cp:lastModifiedBy>Clark, Melinda</cp:lastModifiedBy>
  <cp:revision>761</cp:revision>
  <cp:lastPrinted>2016-07-18T12:20:27Z</cp:lastPrinted>
  <dcterms:created xsi:type="dcterms:W3CDTF">2016-04-30T00:13:18Z</dcterms:created>
  <dcterms:modified xsi:type="dcterms:W3CDTF">2023-12-01T17:23:54Z</dcterms:modified>
</cp:coreProperties>
</file>