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1"/>
  </p:notesMasterIdLst>
  <p:sldIdLst>
    <p:sldId id="256" r:id="rId3"/>
    <p:sldId id="356" r:id="rId4"/>
    <p:sldId id="257" r:id="rId5"/>
    <p:sldId id="321" r:id="rId6"/>
    <p:sldId id="322" r:id="rId7"/>
    <p:sldId id="323" r:id="rId8"/>
    <p:sldId id="324" r:id="rId9"/>
    <p:sldId id="325" r:id="rId10"/>
    <p:sldId id="266" r:id="rId11"/>
    <p:sldId id="326" r:id="rId12"/>
    <p:sldId id="327" r:id="rId13"/>
    <p:sldId id="328" r:id="rId14"/>
    <p:sldId id="330" r:id="rId15"/>
    <p:sldId id="331" r:id="rId16"/>
    <p:sldId id="332" r:id="rId17"/>
    <p:sldId id="334" r:id="rId18"/>
    <p:sldId id="272"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1" r:id="rId35"/>
    <p:sldId id="350" r:id="rId36"/>
    <p:sldId id="352" r:id="rId37"/>
    <p:sldId id="353" r:id="rId38"/>
    <p:sldId id="354" r:id="rId39"/>
    <p:sldId id="355" r:id="rId40"/>
  </p:sldIdLst>
  <p:sldSz cx="9144000" cy="5143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92"/>
  </p:normalViewPr>
  <p:slideViewPr>
    <p:cSldViewPr snapToGrid="0">
      <p:cViewPr varScale="1">
        <p:scale>
          <a:sx n="149" d="100"/>
          <a:sy n="149" d="100"/>
        </p:scale>
        <p:origin x="58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a:extLst>
              <a:ext uri="{FF2B5EF4-FFF2-40B4-BE49-F238E27FC236}">
                <a16:creationId xmlns:a16="http://schemas.microsoft.com/office/drawing/2014/main" id="{E2CC7AD2-E7EE-B4A2-928E-C8904FEED8D2}"/>
              </a:ext>
            </a:extLst>
          </p:cNvPr>
          <p:cNvSpPr>
            <a:spLocks noGrp="1" noRot="1" noChangeAspect="1"/>
          </p:cNvSpPr>
          <p:nvPr>
            <p:ph type="sldImg" idx="2"/>
          </p:nvPr>
        </p:nvSpPr>
        <p:spPr>
          <a:xfrm>
            <a:off x="381295" y="685800"/>
            <a:ext cx="6096076" cy="3429000"/>
          </a:xfrm>
          <a:prstGeom prst="rect">
            <a:avLst/>
          </a:prstGeom>
          <a:noFill/>
          <a:ln w="9528" cap="flat">
            <a:solidFill>
              <a:srgbClr val="000000"/>
            </a:solidFill>
            <a:prstDash val="solid"/>
            <a:round/>
          </a:ln>
        </p:spPr>
      </p:sp>
      <p:sp>
        <p:nvSpPr>
          <p:cNvPr id="3" name="Google Shape;4;n">
            <a:extLst>
              <a:ext uri="{FF2B5EF4-FFF2-40B4-BE49-F238E27FC236}">
                <a16:creationId xmlns:a16="http://schemas.microsoft.com/office/drawing/2014/main" id="{9D5F9002-C7CA-A777-F068-ED1F9C9F244B}"/>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21" tIns="91421" rIns="91421" bIns="91421" anchor="t" anchorCtr="0" compatLnSpc="1">
            <a:noAutofit/>
          </a:bodyPr>
          <a:lstStyle/>
          <a:p>
            <a:pPr lvl="0"/>
            <a:endParaRPr lang="en-US"/>
          </a:p>
        </p:txBody>
      </p:sp>
    </p:spTree>
    <p:extLst>
      <p:ext uri="{BB962C8B-B14F-4D97-AF65-F5344CB8AC3E}">
        <p14:creationId xmlns:p14="http://schemas.microsoft.com/office/powerpoint/2010/main" val="3606148408"/>
      </p:ext>
    </p:extLst>
  </p:cSld>
  <p:clrMap bg1="lt1" tx1="dk1" bg2="lt2" tx2="dk2" accent1="accent1" accent2="accent2" accent3="accent3" accent4="accent4" accent5="accent5" accent6="accent6" hlink="hlink" folHlink="folHlink"/>
  <p:notesStyle>
    <a:lvl1pPr marL="457200" marR="0" lvl="0" indent="-298451" algn="l" defTabSz="914400" rtl="0" fontAlgn="auto" hangingPunct="1">
      <a:lnSpc>
        <a:spcPct val="100000"/>
      </a:lnSpc>
      <a:spcBef>
        <a:spcPts val="0"/>
      </a:spcBef>
      <a:spcAft>
        <a:spcPts val="0"/>
      </a:spcAft>
      <a:buClr>
        <a:srgbClr val="000000"/>
      </a:buClr>
      <a:buSzPts val="1100"/>
      <a:buFont typeface="Arial"/>
      <a:buChar char="●"/>
      <a:tabLst/>
      <a:defRPr lang="en-US" sz="1100" b="0" i="0" u="none" strike="noStrike" kern="0" cap="none" spc="0" baseline="0">
        <a:solidFill>
          <a:srgbClr val="000000"/>
        </a:solidFill>
        <a:uFillTx/>
        <a:latin typeface="Arial"/>
        <a:ea typeface="Arial"/>
        <a:cs typeface="Arial"/>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milesforlifeoralhealth.org/courses/child-oral-health/"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smilesforlifeoralhealth.org/courses/caries-risk-assessment-fluoride-varnish-and-counseling/" TargetMode="External"/><Relationship Id="rId4" Type="http://schemas.openxmlformats.org/officeDocument/2006/relationships/hyperlink" Target="https://www.smilesforlifeoralhealth.org/courses/adult-oral-health/"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milesforlifeoralhealth.org/lessons/apply-the-silver-diamine-fluorid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hrsa.gov/ExportedMaps/MapGallery/HPSADC.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fldev.wpengine.com/courses/child-oral-healt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5;g1edbb1ec51c_2_74:notes">
            <a:extLst>
              <a:ext uri="{FF2B5EF4-FFF2-40B4-BE49-F238E27FC236}">
                <a16:creationId xmlns:a16="http://schemas.microsoft.com/office/drawing/2014/main" id="{44E4A109-5B8C-055B-1B81-5931F203E990}"/>
              </a:ext>
            </a:extLst>
          </p:cNvPr>
          <p:cNvSpPr>
            <a:spLocks noGrp="1" noRot="1" noChangeAspect="1"/>
          </p:cNvSpPr>
          <p:nvPr>
            <p:ph type="sldImg"/>
          </p:nvPr>
        </p:nvSpPr>
        <p:spPr>
          <a:xfrm>
            <a:off x="381003" y="685800"/>
            <a:ext cx="6096003" cy="3429000"/>
          </a:xfrm>
        </p:spPr>
      </p:sp>
      <p:sp>
        <p:nvSpPr>
          <p:cNvPr id="3" name="Google Shape;126;g1edbb1ec51c_2_74:notes">
            <a:extLst>
              <a:ext uri="{FF2B5EF4-FFF2-40B4-BE49-F238E27FC236}">
                <a16:creationId xmlns:a16="http://schemas.microsoft.com/office/drawing/2014/main" id="{46F53ED6-1618-2095-7E45-2C1E3054F2F4}"/>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5EF5AD83-6773-3574-DBCA-D0B76561E3ED}"/>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E5E53B0C-B8BC-48D6-5027-7B26EC3C1689}"/>
              </a:ext>
            </a:extLst>
          </p:cNvPr>
          <p:cNvSpPr txBox="1">
            <a:spLocks noGrp="1"/>
          </p:cNvSpPr>
          <p:nvPr>
            <p:ph type="body" sz="quarter" idx="1"/>
          </p:nvPr>
        </p:nvSpPr>
        <p:spPr/>
        <p:txBody>
          <a:bodyPr/>
          <a:lstStyle/>
          <a:p>
            <a:pPr marL="0" lvl="0" indent="0">
              <a:buNone/>
            </a:pPr>
            <a:endParaRPr lang="da-DK" sz="1000"/>
          </a:p>
          <a:p>
            <a:pPr marL="0" lvl="0" indent="0">
              <a:buNone/>
            </a:pPr>
            <a:r>
              <a:rPr lang="da-DK" sz="1000"/>
              <a:t>Ref for ADA: https://jada.ada.org/article/S0002-8177(18)30469-0/fulltext</a:t>
            </a:r>
          </a:p>
          <a:p>
            <a:pPr marL="0" lvl="0" indent="0">
              <a:lnSpc>
                <a:spcPct val="115000"/>
              </a:lnSpc>
              <a:spcAft>
                <a:spcPts val="1600"/>
              </a:spcAft>
              <a:buNone/>
            </a:pPr>
            <a:endParaRPr lang="da-DK"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ECC12612-F30E-C6C6-1910-A832256767FC}"/>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E19ED693-8B17-62D5-03BE-99B3F8AA5361}"/>
              </a:ext>
            </a:extLst>
          </p:cNvPr>
          <p:cNvSpPr txBox="1">
            <a:spLocks noGrp="1"/>
          </p:cNvSpPr>
          <p:nvPr>
            <p:ph type="body" sz="quarter" idx="1"/>
          </p:nvPr>
        </p:nvSpPr>
        <p:spPr/>
        <p:txBody>
          <a:bodyPr/>
          <a:lstStyle/>
          <a:p>
            <a:pPr marL="158748" lvl="0" indent="0">
              <a:buNone/>
            </a:pPr>
            <a:r>
              <a:rPr lang="pt-BR">
                <a:highlight>
                  <a:srgbClr val="FFFF00"/>
                </a:highlight>
              </a:rPr>
              <a:t>Reference:</a:t>
            </a:r>
          </a:p>
          <a:p>
            <a:pPr marL="615948" lvl="1"/>
            <a:r>
              <a:rPr lang="pt-BR" sz="1100" kern="0">
                <a:solidFill>
                  <a:srgbClr val="000000"/>
                </a:solidFill>
                <a:highlight>
                  <a:srgbClr val="FFFF00"/>
                </a:highlight>
                <a:latin typeface="Arial"/>
                <a:cs typeface="Arial"/>
              </a:rPr>
              <a:t>ADA. (2023, Sept 19). </a:t>
            </a:r>
            <a:r>
              <a:rPr lang="pt-BR" sz="1100" i="1" kern="0">
                <a:solidFill>
                  <a:srgbClr val="000000"/>
                </a:solidFill>
                <a:highlight>
                  <a:srgbClr val="FFFF00"/>
                </a:highlight>
                <a:latin typeface="Arial"/>
                <a:cs typeface="Arial"/>
              </a:rPr>
              <a:t>Silver Diamine Fluoride.</a:t>
            </a:r>
            <a:r>
              <a:rPr lang="pt-BR" sz="1100" kern="0">
                <a:solidFill>
                  <a:srgbClr val="000000"/>
                </a:solidFill>
                <a:highlight>
                  <a:srgbClr val="FFFF00"/>
                </a:highlight>
                <a:latin typeface="Arial"/>
                <a:cs typeface="Arial"/>
              </a:rPr>
              <a:t> https://www.ada.org/resources/ada-library/oral-health-topics/silver-diamine-fluoride</a:t>
            </a:r>
          </a:p>
          <a:p>
            <a:pPr marL="0" lvl="0" indent="0">
              <a:lnSpc>
                <a:spcPct val="115000"/>
              </a:lnSpc>
              <a:spcAft>
                <a:spcPts val="1600"/>
              </a:spcAft>
              <a:buNone/>
            </a:pPr>
            <a:endParaRPr lang="pt-B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5655A00F-37DA-029A-17B4-DE3148CAE956}"/>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1BAA5E78-1F6A-D657-0438-07C94D6DAFBA}"/>
              </a:ext>
            </a:extLst>
          </p:cNvPr>
          <p:cNvSpPr txBox="1">
            <a:spLocks noGrp="1"/>
          </p:cNvSpPr>
          <p:nvPr>
            <p:ph type="body" sz="quarter" idx="1"/>
          </p:nvPr>
        </p:nvSpPr>
        <p:spPr/>
        <p:txBody>
          <a:bodyPr/>
          <a:lstStyle/>
          <a:p>
            <a:pPr marL="0" lvl="0" indent="0">
              <a:lnSpc>
                <a:spcPct val="115000"/>
              </a:lnSpc>
              <a:spcAft>
                <a:spcPts val="1600"/>
              </a:spcAft>
              <a:buNone/>
            </a:pPr>
            <a:r>
              <a:rPr lang="en-US" sz="1000"/>
              <a:t>Show video here if desired. https://youtu.be/0opp3jBpTPs</a:t>
            </a:r>
          </a:p>
          <a:p>
            <a:pPr marL="0" lvl="0" indent="0">
              <a:lnSpc>
                <a:spcPct val="115000"/>
              </a:lnSpc>
              <a:spcAft>
                <a:spcPts val="1600"/>
              </a:spcAft>
              <a:buNone/>
            </a:pPr>
            <a:endParaRPr lang="en-US"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F1D02A65-02AD-921F-56D0-F06BF5457AAC}"/>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2E045BD5-8AF3-F0E7-B3F4-583A1CEDECC2}"/>
              </a:ext>
            </a:extLst>
          </p:cNvPr>
          <p:cNvSpPr txBox="1">
            <a:spLocks noGrp="1"/>
          </p:cNvSpPr>
          <p:nvPr>
            <p:ph type="body" sz="quarter" idx="1"/>
          </p:nvPr>
        </p:nvSpPr>
        <p:spPr/>
        <p:txBody>
          <a:bodyPr/>
          <a:lstStyle/>
          <a:p>
            <a:pPr marL="57150" lvl="0" indent="0">
              <a:lnSpc>
                <a:spcPct val="90000"/>
              </a:lnSpc>
              <a:spcBef>
                <a:spcPts val="520"/>
              </a:spcBef>
              <a:buNone/>
            </a:pPr>
            <a:r>
              <a:rPr lang="en-US" sz="1000">
                <a:latin typeface="Calibri"/>
                <a:cs typeface="Calibri"/>
              </a:rPr>
              <a:t>Silver Diamine Fluoride has been used safely for years</a:t>
            </a:r>
          </a:p>
          <a:p>
            <a:pPr marL="342900" lvl="0" indent="-285750">
              <a:lnSpc>
                <a:spcPct val="90000"/>
              </a:lnSpc>
              <a:spcBef>
                <a:spcPts val="520"/>
              </a:spcBef>
              <a:buSzPts val="1690"/>
              <a:buChar char="•"/>
            </a:pPr>
            <a:r>
              <a:rPr lang="en-US" sz="1000">
                <a:latin typeface="Calibri"/>
                <a:cs typeface="Calibri"/>
              </a:rPr>
              <a:t>Approved by the FDA in 2014 to treat tooth hypersensitivity</a:t>
            </a:r>
          </a:p>
          <a:p>
            <a:pPr marL="342900" lvl="0" indent="-285750">
              <a:lnSpc>
                <a:spcPct val="90000"/>
              </a:lnSpc>
              <a:spcBef>
                <a:spcPts val="520"/>
              </a:spcBef>
              <a:buSzPts val="1690"/>
              <a:buChar char="•"/>
            </a:pPr>
            <a:r>
              <a:rPr lang="en-US" sz="1000">
                <a:latin typeface="Calibri"/>
                <a:cs typeface="Calibri"/>
              </a:rPr>
              <a:t>Currently approved for caries treatment in Canada and other countries</a:t>
            </a:r>
            <a:endParaRPr lang="en-US">
              <a:latin typeface="Calibri"/>
              <a:cs typeface="Calibri"/>
            </a:endParaRPr>
          </a:p>
          <a:p>
            <a:pPr marL="342900" lvl="0" indent="-285750">
              <a:lnSpc>
                <a:spcPct val="90000"/>
              </a:lnSpc>
              <a:spcBef>
                <a:spcPts val="520"/>
              </a:spcBef>
              <a:buSzPts val="1690"/>
              <a:buChar char="•"/>
            </a:pPr>
            <a:r>
              <a:rPr lang="en-US" sz="1000">
                <a:latin typeface="Calibri"/>
                <a:cs typeface="Calibri"/>
              </a:rPr>
              <a:t>Off label use for caries treatment in the United States</a:t>
            </a:r>
            <a:endParaRPr lang="en-US">
              <a:latin typeface="Calibri"/>
              <a:cs typeface="Calibri"/>
            </a:endParaRPr>
          </a:p>
          <a:p>
            <a:pPr marL="342900" lvl="0" indent="-285750">
              <a:lnSpc>
                <a:spcPct val="90000"/>
              </a:lnSpc>
              <a:spcBef>
                <a:spcPts val="520"/>
              </a:spcBef>
              <a:buSzPts val="1690"/>
              <a:buChar char="•"/>
            </a:pPr>
            <a:r>
              <a:rPr lang="en-US" sz="1000">
                <a:latin typeface="Calibri"/>
                <a:cs typeface="Calibri"/>
              </a:rPr>
              <a:t>Designated Breakthrough Therapy by FDA &amp; currently in Phase III trials to become the first drug approved for caries treatment</a:t>
            </a:r>
          </a:p>
          <a:p>
            <a:pPr marL="342900" lvl="0" indent="-285750">
              <a:lnSpc>
                <a:spcPct val="90000"/>
              </a:lnSpc>
              <a:spcBef>
                <a:spcPts val="520"/>
              </a:spcBef>
              <a:buSzPts val="1690"/>
              <a:buChar char="•"/>
            </a:pPr>
            <a:r>
              <a:rPr lang="en-US" sz="1000">
                <a:latin typeface="Calibri"/>
                <a:cs typeface="Calibri"/>
              </a:rPr>
              <a:t>Included on the WHO Lists of Essential Medicines (2021)</a:t>
            </a:r>
            <a:endParaRPr lang="en-US" sz="600"/>
          </a:p>
          <a:p>
            <a:pPr marL="0" lvl="0" indent="0">
              <a:buNone/>
            </a:pPr>
            <a:endParaRPr lang="en-US" sz="1000"/>
          </a:p>
          <a:p>
            <a:pPr marL="158748" lvl="0" indent="0">
              <a:buNone/>
            </a:pPr>
            <a:r>
              <a:rPr lang="en-US" sz="1000"/>
              <a:t>References:</a:t>
            </a:r>
          </a:p>
          <a:p>
            <a:pPr marL="158748" lvl="0" indent="0">
              <a:buNone/>
            </a:pPr>
            <a:r>
              <a:rPr lang="en-US" sz="1000"/>
              <a:t>ADA. (2023, September 19). </a:t>
            </a:r>
            <a:r>
              <a:rPr lang="en-US" sz="1000" i="1"/>
              <a:t>Silver Diamine Fluoride. </a:t>
            </a:r>
            <a:r>
              <a:rPr lang="en-US" sz="1000"/>
              <a:t>https://www.ada.org/resources/ada-library/oral-health-topics/silver-diamine-fluoride</a:t>
            </a:r>
          </a:p>
          <a:p>
            <a:pPr marL="158748" lvl="0" indent="0">
              <a:buNone/>
            </a:pPr>
            <a:r>
              <a:rPr lang="en-US" sz="1000"/>
              <a:t>Farmer, J. W., et al. (2018). Effectiveness, safety, and acceptance of silver diamine fluoride therapy and its implications for dental hygiene practice: Position paper and statement from the Canadian Dental Hygienists Association. </a:t>
            </a:r>
            <a:r>
              <a:rPr lang="en-US" sz="1000" i="1"/>
              <a:t>Can J Dent Hyg</a:t>
            </a:r>
            <a:r>
              <a:rPr lang="en-US" sz="1000"/>
              <a:t> 2018; 52(3): 192-207.</a:t>
            </a:r>
          </a:p>
          <a:p>
            <a:pPr marL="158748" lvl="0" indent="0">
              <a:buNone/>
            </a:pPr>
            <a:r>
              <a:rPr lang="en-US" sz="1000"/>
              <a:t>Cooper, L. H., Slashcheva, L., &amp; Tomar, S. (2017). </a:t>
            </a:r>
            <a:r>
              <a:rPr lang="en-US" sz="1000" i="1"/>
              <a:t>Silver Diamine Fluoride (SDF) Fact Sheet</a:t>
            </a:r>
            <a:r>
              <a:rPr lang="en-US" sz="1000"/>
              <a:t>. ASTDD. https://www.astdd.org/docs/SDF-fact-sheet-upd-oct_23.pdf</a:t>
            </a:r>
          </a:p>
          <a:p>
            <a:pPr marL="158748" lvl="0" indent="0">
              <a:buNone/>
            </a:pPr>
            <a:r>
              <a:rPr lang="en-US" sz="1000"/>
              <a:t>Web Annex A. World Health Organization Model List of Essential Medicines - 22nd List, 2021.  Geneva: World Health Organization; 2021 (WHO/MHP/HPS/EML/2021.02). Licence:</a:t>
            </a:r>
            <a:r>
              <a:rPr lang="en-US" sz="1000" u="sng"/>
              <a:t> CC BY-NC-SA 3.0 IGO.</a:t>
            </a:r>
            <a:endParaRPr lang="en-US" sz="1000"/>
          </a:p>
          <a:p>
            <a:pPr marL="0" lvl="0" indent="0">
              <a:lnSpc>
                <a:spcPct val="115000"/>
              </a:lnSpc>
              <a:spcAft>
                <a:spcPts val="1600"/>
              </a:spcAft>
              <a:buNone/>
            </a:pPr>
            <a:endParaRPr lang="en-US"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39D01B2C-E5C1-501B-3D37-29185EA800F4}"/>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01712F80-DE4D-9865-EEEF-123D465D575C}"/>
              </a:ext>
            </a:extLst>
          </p:cNvPr>
          <p:cNvSpPr txBox="1">
            <a:spLocks noGrp="1"/>
          </p:cNvSpPr>
          <p:nvPr>
            <p:ph type="body" sz="quarter" idx="1"/>
          </p:nvPr>
        </p:nvSpPr>
        <p:spPr/>
        <p:txBody>
          <a:bodyPr/>
          <a:lstStyle/>
          <a:p>
            <a:pPr marL="0" lvl="0" indent="0">
              <a:lnSpc>
                <a:spcPct val="115000"/>
              </a:lnSpc>
              <a:spcAft>
                <a:spcPts val="1600"/>
              </a:spcAft>
              <a:buNone/>
            </a:pPr>
            <a:r>
              <a:rPr lang="en-US" sz="1000"/>
              <a:t>Both silver diamine fluoride and fluoride varnish contain fluoride, but they are not the same product and are used in different ways.</a:t>
            </a:r>
          </a:p>
          <a:p>
            <a:pPr marL="0" lvl="0" indent="0">
              <a:lnSpc>
                <a:spcPct val="115000"/>
              </a:lnSpc>
              <a:spcAft>
                <a:spcPts val="1600"/>
              </a:spcAft>
              <a:buNone/>
            </a:pPr>
            <a:endParaRPr lang="en-US"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684BB2EB-BEC7-1A82-5744-ECEB88F9548A}"/>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3FAEE9A2-166E-30D6-0087-44DB0FC3AC59}"/>
              </a:ext>
            </a:extLst>
          </p:cNvPr>
          <p:cNvSpPr txBox="1">
            <a:spLocks noGrp="1"/>
          </p:cNvSpPr>
          <p:nvPr>
            <p:ph type="body" sz="quarter" idx="1"/>
          </p:nvPr>
        </p:nvSpPr>
        <p:spPr/>
        <p:txBody>
          <a:bodyPr/>
          <a:lstStyle/>
          <a:p>
            <a:pPr marL="158748" lvl="0" indent="0">
              <a:buNone/>
            </a:pPr>
            <a:r>
              <a:rPr lang="en-US" sz="1000"/>
              <a:t>References:</a:t>
            </a:r>
          </a:p>
          <a:p>
            <a:pPr marL="158748" lvl="0" indent="0">
              <a:buNone/>
            </a:pPr>
            <a:r>
              <a:rPr lang="en-US" sz="1000"/>
              <a:t>Gao SS, Zhao IS, Hiraishi N, Duangthip D, Mei ML, Lo ECM, Chu CH. Clinical Trials of Silver Diamine Fluoride in Arresting Caries among Children: A Systematic Review. </a:t>
            </a:r>
            <a:r>
              <a:rPr lang="en-US" sz="1000" i="1"/>
              <a:t>JDR Clin Trans Res</a:t>
            </a:r>
            <a:r>
              <a:rPr lang="en-US" sz="1000"/>
              <a:t>. 2016 Oct;1(3):201-210. doi: 10.1177/2380084416661474. Epub 2016 Aug 20. PMID: 30931743.</a:t>
            </a:r>
          </a:p>
          <a:p>
            <a:pPr marL="158748" lvl="0" indent="0">
              <a:buNone/>
            </a:pPr>
            <a:r>
              <a:rPr lang="en-US" sz="1000"/>
              <a:t>Oliveira BH, Rajendra A, Veitz-Keenan A, Niederman R. The Effect of Silver Diamine Fluoride in Preventing Caries in the Primary Dentition: A Systematic Review and Meta-Analysis.</a:t>
            </a:r>
            <a:r>
              <a:rPr lang="en-US" sz="1000" i="1"/>
              <a:t> Caries Res</a:t>
            </a:r>
            <a:r>
              <a:rPr lang="en-US" sz="1000"/>
              <a:t>. 2019;53(1):24-32.</a:t>
            </a:r>
          </a:p>
          <a:p>
            <a:pPr marL="158748" lvl="0" indent="0">
              <a:buNone/>
            </a:pPr>
            <a:r>
              <a:rPr lang="en-US" sz="1000"/>
              <a:t>Duffin, S., (2012). Back to the future: the medical management of caries introduction. </a:t>
            </a:r>
            <a:r>
              <a:rPr lang="en-US" sz="1000" i="1"/>
              <a:t>J Calif Dent Assoc</a:t>
            </a:r>
            <a:r>
              <a:rPr lang="en-US" sz="1000"/>
              <a:t>. 2012 Nov;40(11): 852-8.</a:t>
            </a:r>
          </a:p>
          <a:p>
            <a:pPr marL="0" lvl="0" indent="0">
              <a:lnSpc>
                <a:spcPct val="115000"/>
              </a:lnSpc>
              <a:spcAft>
                <a:spcPts val="1600"/>
              </a:spcAft>
              <a:buNone/>
            </a:pPr>
            <a:endParaRPr lang="en-US"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C95F89AB-B0A4-1264-8431-95BCE235354E}"/>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DD0CEBE6-DB95-EA56-627E-A3C00C738A2F}"/>
              </a:ext>
            </a:extLst>
          </p:cNvPr>
          <p:cNvSpPr txBox="1">
            <a:spLocks noGrp="1"/>
          </p:cNvSpPr>
          <p:nvPr>
            <p:ph type="body" sz="quarter" idx="1"/>
          </p:nvPr>
        </p:nvSpPr>
        <p:spPr/>
        <p:txBody>
          <a:bodyPr/>
          <a:lstStyle/>
          <a:p>
            <a:pPr marL="158748" lvl="0" indent="0">
              <a:buNone/>
            </a:pPr>
            <a:r>
              <a:rPr lang="en-US" sz="1000"/>
              <a:t>References:</a:t>
            </a:r>
          </a:p>
          <a:p>
            <a:pPr marL="158748" lvl="0" indent="0">
              <a:buNone/>
            </a:pPr>
            <a:r>
              <a:rPr lang="en-US" sz="1000"/>
              <a:t>Gao SS, Zhao IS, Hiraishi N, Duangthip D, Mei ML, Lo ECM, Chu CH. Clinical Trials of Silver Diamine Fluoride in Arresting Caries among Children: A Systematic Review. </a:t>
            </a:r>
            <a:r>
              <a:rPr lang="en-US" sz="1000" i="1"/>
              <a:t>JDR Clin Trans Res</a:t>
            </a:r>
            <a:r>
              <a:rPr lang="en-US" sz="1000"/>
              <a:t>. 2016 Oct;1(3):201-210. doi: 10.1177/2380084416661474. Epub 2016 Aug 20. PMID: 30931743.</a:t>
            </a:r>
          </a:p>
          <a:p>
            <a:pPr marL="158748" lvl="0" indent="0">
              <a:buNone/>
            </a:pPr>
            <a:r>
              <a:rPr lang="en-US" sz="1000"/>
              <a:t>Oliveira BH, Rajendra A, Veitz-Keenan A, Niederman R. The Effect of Silver Diamine Fluoride in Preventing Caries in the Primary Dentition: A Systematic Review and Meta-Analysis.</a:t>
            </a:r>
            <a:r>
              <a:rPr lang="en-US" sz="1000" i="1"/>
              <a:t> Caries Res</a:t>
            </a:r>
            <a:r>
              <a:rPr lang="en-US" sz="1000"/>
              <a:t>. 2019;53(1):24-32.</a:t>
            </a:r>
          </a:p>
          <a:p>
            <a:pPr marL="158748" lvl="0" indent="0">
              <a:buNone/>
            </a:pPr>
            <a:r>
              <a:rPr lang="en-US" sz="1000"/>
              <a:t>Duffin, S., (2012). Back to the future: the medical management of caries introduction. </a:t>
            </a:r>
            <a:r>
              <a:rPr lang="en-US" sz="1000" i="1"/>
              <a:t>J Calif Dent Assoc</a:t>
            </a:r>
            <a:r>
              <a:rPr lang="en-US" sz="1000"/>
              <a:t>. 2012 Nov;40(11): 852-8.</a:t>
            </a:r>
          </a:p>
          <a:p>
            <a:pPr marL="0" lvl="0" indent="0">
              <a:lnSpc>
                <a:spcPct val="115000"/>
              </a:lnSpc>
              <a:spcAft>
                <a:spcPts val="1600"/>
              </a:spcAft>
              <a:buNone/>
            </a:pPr>
            <a:endParaRPr lang="en-US"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90;g20384262159_0_0:notes">
            <a:extLst>
              <a:ext uri="{FF2B5EF4-FFF2-40B4-BE49-F238E27FC236}">
                <a16:creationId xmlns:a16="http://schemas.microsoft.com/office/drawing/2014/main" id="{5B1D97C0-8DC5-E6AC-5B7E-4D49C41E70FE}"/>
              </a:ext>
            </a:extLst>
          </p:cNvPr>
          <p:cNvSpPr>
            <a:spLocks noGrp="1" noRot="1" noChangeAspect="1"/>
          </p:cNvSpPr>
          <p:nvPr>
            <p:ph type="sldImg"/>
          </p:nvPr>
        </p:nvSpPr>
        <p:spPr>
          <a:xfrm>
            <a:off x="381003" y="685800"/>
            <a:ext cx="6096003" cy="3429000"/>
          </a:xfrm>
        </p:spPr>
      </p:sp>
      <p:sp>
        <p:nvSpPr>
          <p:cNvPr id="3" name="Google Shape;291;g20384262159_0_0:notes">
            <a:extLst>
              <a:ext uri="{FF2B5EF4-FFF2-40B4-BE49-F238E27FC236}">
                <a16:creationId xmlns:a16="http://schemas.microsoft.com/office/drawing/2014/main" id="{DBE4347C-BEB3-2893-5F9B-CE47D23D01FD}"/>
              </a:ext>
            </a:extLst>
          </p:cNvPr>
          <p:cNvSpPr txBox="1">
            <a:spLocks noGrp="1"/>
          </p:cNvSpPr>
          <p:nvPr>
            <p:ph type="body" sz="quarter" idx="1"/>
          </p:nvPr>
        </p:nvSpPr>
        <p:spPr/>
        <p:txBody>
          <a:bodyPr/>
          <a:lstStyle/>
          <a:p>
            <a:pPr marL="0" lvl="0" indent="0">
              <a:buNone/>
            </a:pPr>
            <a:r>
              <a:rPr lang="en-US"/>
              <a:t>Beyond application frequency, another factor impacting the likelihood of caries arrest is lesion shape and location.</a:t>
            </a:r>
          </a:p>
          <a:p>
            <a:pPr marL="0" lvl="0" indent="0">
              <a:buNone/>
            </a:pPr>
            <a:r>
              <a:rPr lang="en-US"/>
              <a:t>Lesions that are shallow and shaped like plate are more easily cleaned by saliva and brushing. Lesions which are deeper and shaped like a bowl are less cleansible which decreases the chance of successful arrest.</a:t>
            </a:r>
          </a:p>
          <a:p>
            <a:pPr marL="158748" lvl="0" indent="0">
              <a:buNone/>
            </a:pPr>
            <a:endParaRPr lang="en-US" b="1"/>
          </a:p>
          <a:p>
            <a:pPr marL="158748" lvl="0" indent="0">
              <a:buNone/>
            </a:pPr>
            <a:r>
              <a:rPr lang="en-US" b="1"/>
              <a:t>Reference:</a:t>
            </a:r>
            <a:endParaRPr lang="en-US"/>
          </a:p>
          <a:p>
            <a:pPr marL="158748" lvl="0" indent="0">
              <a:buNone/>
            </a:pPr>
            <a:r>
              <a:rPr lang="en-US"/>
              <a:t>Craig G., &amp; Powell K. (2013) </a:t>
            </a:r>
            <a:r>
              <a:rPr lang="en-US" i="1"/>
              <a:t>A Handbook of Expanded Atraumatic Techniques for the Apprehensive Child Dental Patient.</a:t>
            </a:r>
            <a:r>
              <a:rPr lang="en-US"/>
              <a:t> Dental Outlook Publications.</a:t>
            </a:r>
          </a:p>
          <a:p>
            <a:pPr marL="171450" lvl="0" indent="-171450"/>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E8B523BC-A6D6-7D68-FA3F-A446D2081D25}"/>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1243D07A-6EBA-CDCA-6481-E18C35585450}"/>
              </a:ext>
            </a:extLst>
          </p:cNvPr>
          <p:cNvSpPr txBox="1">
            <a:spLocks noGrp="1"/>
          </p:cNvSpPr>
          <p:nvPr>
            <p:ph type="body" sz="quarter" idx="1"/>
          </p:nvPr>
        </p:nvSpPr>
        <p:spPr/>
        <p:txBody>
          <a:bodyPr/>
          <a:lstStyle/>
          <a:p>
            <a:pPr marL="158748" lvl="0" indent="0">
              <a:buNone/>
            </a:pPr>
            <a:r>
              <a:rPr lang="en-US"/>
              <a:t>References:</a:t>
            </a:r>
          </a:p>
          <a:p>
            <a:pPr lvl="0"/>
            <a:r>
              <a:rPr lang="en-US"/>
              <a:t>Thomas, M. L., et al. (2020). Silver Diamine Fluoride Helps Prevent Emergency Visits in Children with Early Childhood Caries. </a:t>
            </a:r>
            <a:r>
              <a:rPr lang="en-US" i="1"/>
              <a:t>Pediatr Dent</a:t>
            </a:r>
            <a:r>
              <a:rPr lang="en-US"/>
              <a:t>. 2020 May 15;42(3): 217-220. </a:t>
            </a:r>
          </a:p>
          <a:p>
            <a:pPr lvl="0"/>
            <a:r>
              <a:rPr lang="en-US"/>
              <a:t>Ludwig, S., et al. (2020). System level interventions to reduce utilization of general anesthesia to treat dental caries: a practice brief. </a:t>
            </a:r>
            <a:r>
              <a:rPr lang="en-US" i="1"/>
              <a:t>J Public Health Dent.</a:t>
            </a:r>
            <a:r>
              <a:rPr lang="en-US"/>
              <a:t> 2020 Sep: 80 Suppl 2:S122-S125. doi: 10.1111/jphd.12426.</a:t>
            </a:r>
          </a:p>
          <a:p>
            <a:pPr lvl="0"/>
            <a:r>
              <a:rPr lang="en-US"/>
              <a:t>Yawary, R., Hegde, S., (2022). Silver Diamine Fluoride Protocol for Reducing Preventable Dental Hospitalisations in Victorian Children. </a:t>
            </a:r>
            <a:r>
              <a:rPr lang="en-US" i="1"/>
              <a:t>Int Dent J.</a:t>
            </a:r>
            <a:r>
              <a:rPr lang="en-US"/>
              <a:t> 2022 Jun; 72(3): 322-330. doi: 10.1016/j.identj.2021.05.009. Epub 2021 Jul 14.</a:t>
            </a:r>
          </a:p>
          <a:p>
            <a:pPr lvl="0"/>
            <a:r>
              <a:rPr lang="en-US"/>
              <a:t> </a:t>
            </a:r>
          </a:p>
          <a:p>
            <a:pPr marL="0" lvl="0" indent="0">
              <a:lnSpc>
                <a:spcPct val="115000"/>
              </a:lnSpc>
              <a:spcAft>
                <a:spcPts val="1600"/>
              </a:spcAft>
              <a:buNone/>
            </a:pPr>
            <a:endParaRPr lang="en-US"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349696B9-5257-7656-FFF8-017AFF03E482}"/>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61765967-5A2C-27AD-1CE3-7938AFE75FA4}"/>
              </a:ext>
            </a:extLst>
          </p:cNvPr>
          <p:cNvSpPr txBox="1">
            <a:spLocks noGrp="1"/>
          </p:cNvSpPr>
          <p:nvPr>
            <p:ph type="body" sz="quarter" idx="1"/>
          </p:nvPr>
        </p:nvSpPr>
        <p:spPr/>
        <p:txBody>
          <a:bodyPr/>
          <a:lstStyle/>
          <a:p>
            <a:pPr marL="158748" lvl="0" indent="0">
              <a:buNone/>
            </a:pPr>
            <a:r>
              <a:rPr lang="en-US"/>
              <a:t>References:</a:t>
            </a:r>
          </a:p>
          <a:p>
            <a:pPr lvl="0"/>
            <a:r>
              <a:rPr lang="en-US"/>
              <a:t>Castillo, J. L., et al., (2011). The short-term effects of diamine silver fluoride on tooth sensitivity: a randomized controlled trial. </a:t>
            </a:r>
            <a:r>
              <a:rPr lang="en-US" i="1"/>
              <a:t>Journal of Dental Research</a:t>
            </a:r>
            <a:r>
              <a:rPr lang="en-US"/>
              <a:t>, 90(2), 203-208.</a:t>
            </a:r>
          </a:p>
          <a:p>
            <a:pPr lvl="0"/>
            <a:r>
              <a:rPr lang="en-US"/>
              <a:t>Huebner, C. E., et al., (2020). Parents' Satisfaction with Silver Diamine Fluoride Treatment of Carious Lesions in Children. </a:t>
            </a:r>
            <a:r>
              <a:rPr lang="en-US" i="1"/>
              <a:t>J Dent Child (Chic)</a:t>
            </a:r>
            <a:r>
              <a:rPr lang="en-US"/>
              <a:t>. 2020 Jan 15;87(1): 4-11.</a:t>
            </a:r>
          </a:p>
          <a:p>
            <a:pPr lvl="0"/>
            <a:r>
              <a:rPr lang="en-US"/>
              <a:t>Crystal, Y. O., et al., (2017). Parental perceptions and acceptance of silver diamine fluoride staining. </a:t>
            </a:r>
            <a:r>
              <a:rPr lang="en-US" i="1"/>
              <a:t>J Am Dent Assoc</a:t>
            </a:r>
            <a:r>
              <a:rPr lang="en-US"/>
              <a:t>. 148(7):510-518.e4. doi:10.1016/j.adaj.2017.03.013</a:t>
            </a:r>
          </a:p>
          <a:p>
            <a:pPr lvl="0"/>
            <a:r>
              <a:rPr lang="en-US"/>
              <a:t>Seifo, N., et al. (2021). "I guess it looks worse to me, it doesn't look like there's been a problem solved but obviously there is": a qualitative exploration of children's and their parents' views of silver diamine fluoride for the management of carious lesions in children. </a:t>
            </a:r>
            <a:r>
              <a:rPr lang="en-US" i="1"/>
              <a:t>BMC Oral Health</a:t>
            </a:r>
            <a:r>
              <a:rPr lang="en-US"/>
              <a:t>. 21(1):367. doi:10.1186/s12903-021-01730-w</a:t>
            </a:r>
          </a:p>
          <a:p>
            <a:pPr marL="0" lvl="0" indent="0">
              <a:lnSpc>
                <a:spcPct val="115000"/>
              </a:lnSpc>
              <a:spcAft>
                <a:spcPts val="1600"/>
              </a:spcAft>
              <a:buNone/>
            </a:pPr>
            <a:endParaRPr lang="en-US"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CB1306B9-2267-F3EA-45F5-CC01B660F48D}"/>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2ED46675-2DAE-367F-9322-4A78BADD2B0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A2324115-8750-7CA2-97A3-80B97A22733C}"/>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0E96D850-71EC-220F-BCA6-FF26317A413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81E4C3DA-79B4-30E2-39E7-CDE396AC2248}"/>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D6D9A796-533A-E4AC-A517-9F7AED63F890}"/>
              </a:ext>
            </a:extLst>
          </p:cNvPr>
          <p:cNvSpPr txBox="1">
            <a:spLocks noGrp="1"/>
          </p:cNvSpPr>
          <p:nvPr>
            <p:ph type="body" sz="quarter" idx="1"/>
          </p:nvPr>
        </p:nvSpPr>
        <p:spPr/>
        <p:txBody>
          <a:bodyPr/>
          <a:lstStyle/>
          <a:p>
            <a:pPr marL="0" lvl="0" indent="0">
              <a:lnSpc>
                <a:spcPct val="115000"/>
              </a:lnSpc>
              <a:spcAft>
                <a:spcPts val="1600"/>
              </a:spcAft>
              <a:buNone/>
            </a:pPr>
            <a:r>
              <a:rPr lang="en-US"/>
              <a:t>The Smiles for Life Oral Health modules on </a:t>
            </a:r>
            <a:r>
              <a:rPr lang="en-US">
                <a:hlinkClick r:id="rId3">
                  <a:extLst>
                    <a:ext uri="{A12FA001-AC4F-418D-AE19-62706E023703}">
                      <ahyp:hlinkClr xmlns:ahyp="http://schemas.microsoft.com/office/drawing/2018/hyperlinkcolor" val="tx"/>
                    </a:ext>
                  </a:extLst>
                </a:hlinkClick>
              </a:rPr>
              <a:t>Child Oral Health</a:t>
            </a:r>
            <a:r>
              <a:rPr lang="en-US"/>
              <a:t>, </a:t>
            </a:r>
            <a:r>
              <a:rPr lang="en-US">
                <a:hlinkClick r:id="rId4">
                  <a:extLst>
                    <a:ext uri="{A12FA001-AC4F-418D-AE19-62706E023703}">
                      <ahyp:hlinkClr xmlns:ahyp="http://schemas.microsoft.com/office/drawing/2018/hyperlinkcolor" val="tx"/>
                    </a:ext>
                  </a:extLst>
                </a:hlinkClick>
              </a:rPr>
              <a:t>Adult Oral Health</a:t>
            </a:r>
            <a:r>
              <a:rPr lang="en-US"/>
              <a:t>, and </a:t>
            </a:r>
            <a:r>
              <a:rPr lang="en-US">
                <a:hlinkClick r:id="rId5">
                  <a:extLst>
                    <a:ext uri="{A12FA001-AC4F-418D-AE19-62706E023703}">
                      <ahyp:hlinkClr xmlns:ahyp="http://schemas.microsoft.com/office/drawing/2018/hyperlinkcolor" val="tx"/>
                    </a:ext>
                  </a:extLst>
                </a:hlinkClick>
              </a:rPr>
              <a:t>Caries Risk Assessment, Fluoride Varnish, and Counseling</a:t>
            </a:r>
            <a:r>
              <a:rPr lang="en-US"/>
              <a:t> all provide additional background on caries identification.</a:t>
            </a:r>
            <a:endParaRPr lang="en-US"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33D16E2E-89D6-AFA8-A53F-BCBA9303AF3F}"/>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1E669018-A05D-B762-6FD7-BFEF5D51646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ADFD93D4-72ED-4EBB-6A5B-61E5F72D26FF}"/>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AE0CB412-2982-D1AB-40DB-1625264DDD23}"/>
              </a:ext>
            </a:extLst>
          </p:cNvPr>
          <p:cNvSpPr txBox="1">
            <a:spLocks noGrp="1"/>
          </p:cNvSpPr>
          <p:nvPr>
            <p:ph type="body" sz="quarter" idx="1"/>
          </p:nvPr>
        </p:nvSpPr>
        <p:spPr/>
        <p:txBody>
          <a:bodyPr/>
          <a:lstStyle/>
          <a:p>
            <a:pPr marL="158748" lvl="0" indent="0">
              <a:buNone/>
            </a:pPr>
            <a:r>
              <a:rPr lang="en-US"/>
              <a:t>References:</a:t>
            </a:r>
          </a:p>
          <a:p>
            <a:pPr lvl="0"/>
            <a:r>
              <a:rPr lang="en-US"/>
              <a:t>Zaeneldin, A., Yu, O., &amp; Chu, C. (2022). Effect of silver diamine fluoride on vital dental pulp: A systematic review. </a:t>
            </a:r>
            <a:r>
              <a:rPr lang="en-US" i="1"/>
              <a:t>Journal of Dentistry. 2022 Apr:119:104066.</a:t>
            </a:r>
            <a:r>
              <a:rPr lang="en-US"/>
              <a:t> doi:10.1016/j.jdent.2022.104066. Epub 2022 Feb 6.</a:t>
            </a:r>
          </a:p>
          <a:p>
            <a:pPr lvl="0"/>
            <a:r>
              <a:rPr lang="en-US"/>
              <a:t>Slayton, R. L., et al. (2018). Evidence-based clinical practice guideline on nonrestorative treatments for carious lesions: A report from the American Dental Association.</a:t>
            </a:r>
            <a:r>
              <a:rPr lang="en-US" i="1"/>
              <a:t> J Am Dent Assoc.</a:t>
            </a:r>
            <a:r>
              <a:rPr lang="en-US"/>
              <a:t>149(10):837-849.e19. doi:10.1016/j.adaj.2018.07.002.</a:t>
            </a:r>
          </a:p>
          <a:p>
            <a:pPr marL="0" lvl="0" indent="0">
              <a:lnSpc>
                <a:spcPct val="115000"/>
              </a:lnSpc>
              <a:spcAft>
                <a:spcPts val="1600"/>
              </a:spcAft>
              <a:buNone/>
            </a:pPr>
            <a:endParaRPr lang="en-US"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13D36D15-F779-1D05-680E-ED78A2BD9583}"/>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FFD7D3C4-23C6-E0D4-34C1-F093FB8DB426}"/>
              </a:ext>
            </a:extLst>
          </p:cNvPr>
          <p:cNvSpPr txBox="1">
            <a:spLocks noGrp="1"/>
          </p:cNvSpPr>
          <p:nvPr>
            <p:ph type="body" sz="quarter" idx="1"/>
          </p:nvPr>
        </p:nvSpPr>
        <p:spPr/>
        <p:txBody>
          <a:bodyPr/>
          <a:lstStyle/>
          <a:p>
            <a:pPr marL="158748" lvl="0" indent="0">
              <a:buNone/>
            </a:pPr>
            <a:r>
              <a:rPr lang="en-US"/>
              <a:t>References:</a:t>
            </a:r>
          </a:p>
          <a:p>
            <a:pPr lvl="0"/>
            <a:r>
              <a:rPr lang="en-US"/>
              <a:t>Zaeneldin, A., Yu, O., &amp; Chu, C. (2022). Effect of silver diamine fluoride on vital dental pulp: A systematic review. </a:t>
            </a:r>
            <a:r>
              <a:rPr lang="en-US" i="1"/>
              <a:t>Journal of Dentistry. 2022 Apr:119:104066.</a:t>
            </a:r>
            <a:r>
              <a:rPr lang="en-US"/>
              <a:t> doi:10.1016/j.jdent.2022.104066. Epub 2022 Feb 6.</a:t>
            </a:r>
          </a:p>
          <a:p>
            <a:pPr lvl="0"/>
            <a:r>
              <a:rPr lang="en-US"/>
              <a:t>Slayton, R. L., et al. (2018). Evidence-based clinical practice guideline on nonrestorative treatments for carious lesions: A report from the American Dental Association.</a:t>
            </a:r>
            <a:r>
              <a:rPr lang="en-US" i="1"/>
              <a:t> J Am Dent Assoc.</a:t>
            </a:r>
            <a:r>
              <a:rPr lang="en-US"/>
              <a:t>149(10):837-849.e19. doi:10.1016/j.adaj.2018.07.002.</a:t>
            </a:r>
          </a:p>
          <a:p>
            <a:pPr marL="0" lvl="0" indent="0">
              <a:lnSpc>
                <a:spcPct val="115000"/>
              </a:lnSpc>
              <a:spcAft>
                <a:spcPts val="1600"/>
              </a:spcAft>
              <a:buNone/>
            </a:pPr>
            <a:endParaRPr lang="en-US"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D547F31E-F970-C7E7-4A95-232EF3B5DB65}"/>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092FF116-1832-04F9-324C-75F2406A795A}"/>
              </a:ext>
            </a:extLst>
          </p:cNvPr>
          <p:cNvSpPr txBox="1">
            <a:spLocks noGrp="1"/>
          </p:cNvSpPr>
          <p:nvPr>
            <p:ph type="body" sz="quarter" idx="1"/>
          </p:nvPr>
        </p:nvSpPr>
        <p:spPr/>
        <p:txBody>
          <a:bodyPr/>
          <a:lstStyle/>
          <a:p>
            <a:pPr marL="158748" lvl="0" indent="0">
              <a:buNone/>
            </a:pPr>
            <a:r>
              <a:rPr lang="en-US"/>
              <a:t>Have consent discussion with patient/guardian</a:t>
            </a:r>
          </a:p>
          <a:p>
            <a:pPr lvl="0"/>
            <a:r>
              <a:rPr lang="en-US"/>
              <a:t>Take extra care with consent for potential SDF treatment in cosmetic areas</a:t>
            </a:r>
          </a:p>
          <a:p>
            <a:pPr lvl="0"/>
            <a:r>
              <a:rPr lang="en-US"/>
              <a:t>Showing photographs are paramount</a:t>
            </a:r>
          </a:p>
          <a:p>
            <a:pPr lvl="0"/>
            <a:r>
              <a:rPr lang="en-US"/>
              <a:t>Consent forms are available in multiple languages</a:t>
            </a:r>
          </a:p>
          <a:p>
            <a:pPr lvl="0"/>
            <a:r>
              <a:rPr lang="en-US"/>
              <a:t>Consent forms can be modified for non-dental medical professional users</a:t>
            </a:r>
          </a:p>
          <a:p>
            <a:pPr lvl="0"/>
            <a:endParaRPr lang="en-US"/>
          </a:p>
          <a:p>
            <a:pPr marL="158748" lvl="0" indent="0">
              <a:buNone/>
            </a:pPr>
            <a:r>
              <a:rPr lang="en-US"/>
              <a:t>References:</a:t>
            </a:r>
          </a:p>
          <a:p>
            <a:pPr lvl="0"/>
            <a:r>
              <a:rPr lang="en-US"/>
              <a:t>Slayton, R. L., et al. (2018). Evidence-based clinical practice guideline on nonrestorative treatments for carious lesions: A report from the American Dental Association.</a:t>
            </a:r>
            <a:r>
              <a:rPr lang="en-US" i="1"/>
              <a:t> J Am Dent Assoc.</a:t>
            </a:r>
            <a:r>
              <a:rPr lang="en-US"/>
              <a:t>149(10):837-849.e19. doi:10.1016/j.adaj.2018.07.002.</a:t>
            </a:r>
          </a:p>
          <a:p>
            <a:pPr lvl="0"/>
            <a:r>
              <a:rPr lang="en-US"/>
              <a:t>Owais, A., et al., (2018). Silver Diamine Fluoride Chemical Mechanisms of Action as a Caries Arresting and Preventing Agent. </a:t>
            </a:r>
            <a:r>
              <a:rPr lang="en-US" i="1"/>
              <a:t>Journal of the California Dental Association,</a:t>
            </a:r>
            <a:r>
              <a:rPr lang="en-US"/>
              <a:t> 46:2, 113-120. doi: 10.1080/19424396.2018.12221992</a:t>
            </a:r>
          </a:p>
          <a:p>
            <a:pPr lvl="0"/>
            <a:r>
              <a:rPr lang="en-US"/>
              <a:t>Cleary, J., et al., (2022). A 12-Month Randomized Clinical Trial of 38% SDF vs. Restorative Treatment. </a:t>
            </a:r>
            <a:r>
              <a:rPr lang="en-US" i="1"/>
              <a:t>JDR Clin Trans Res</a:t>
            </a:r>
            <a:r>
              <a:rPr lang="en-US"/>
              <a:t>. 2022 Apr;7(2):135-144. doi: 10.1177/23800844211072741. Epub 2022 Feb 4.</a:t>
            </a:r>
          </a:p>
          <a:p>
            <a:pPr marL="0" lvl="0" indent="0">
              <a:lnSpc>
                <a:spcPct val="115000"/>
              </a:lnSpc>
              <a:spcAft>
                <a:spcPts val="1600"/>
              </a:spcAft>
              <a:buNone/>
            </a:pPr>
            <a:endParaRPr lang="en-US"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F214A946-5D62-9DAB-4A92-46C2431A0EDB}"/>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572F03B7-5DAD-3D2D-C5D6-8B3B71583B1B}"/>
              </a:ext>
            </a:extLst>
          </p:cNvPr>
          <p:cNvSpPr txBox="1">
            <a:spLocks noGrp="1"/>
          </p:cNvSpPr>
          <p:nvPr>
            <p:ph type="body" sz="quarter" idx="1"/>
          </p:nvPr>
        </p:nvSpPr>
        <p:spPr/>
        <p:txBody>
          <a:bodyPr/>
          <a:lstStyle/>
          <a:p>
            <a:pPr marL="158748" lvl="0" indent="0">
              <a:buNone/>
            </a:pPr>
            <a:r>
              <a:rPr lang="en-US"/>
              <a:t>References:</a:t>
            </a:r>
          </a:p>
          <a:p>
            <a:pPr lvl="0"/>
            <a:r>
              <a:rPr lang="en-US"/>
              <a:t>Huebner, C. E., et al., (2020). Parents' Satisfaction with Silver Diamine Fluoride Treatment of Carious Lesions in Children. J Dent Child (Chic). 2020 Jan 15;87(1): 4-11.</a:t>
            </a:r>
          </a:p>
          <a:p>
            <a:pPr lvl="0"/>
            <a:r>
              <a:rPr lang="en-US"/>
              <a:t>Crystal, Y. O., et al., (2017). Parental perceptions and acceptance of silver diamine fluoride staining. </a:t>
            </a:r>
            <a:r>
              <a:rPr lang="en-US" i="1"/>
              <a:t>J Am Dent Assoc</a:t>
            </a:r>
            <a:r>
              <a:rPr lang="en-US"/>
              <a:t>. 148(7):510-518.e4. doi:10.1016/j.adaj.2017.03.013</a:t>
            </a:r>
          </a:p>
          <a:p>
            <a:pPr lvl="0"/>
            <a:r>
              <a:rPr lang="en-US"/>
              <a:t>Seifo, N., et al. (2021). "I guess it looks worse to me, it doesn't look like there's been a problem solved but obviously there is": a qualitative exploration of children's and their parents' views of silver diamine fluoride for the management of carious lesions in children. </a:t>
            </a:r>
            <a:r>
              <a:rPr lang="en-US" i="1"/>
              <a:t>BMC Oral Health</a:t>
            </a:r>
            <a:r>
              <a:rPr lang="en-US"/>
              <a:t>. 21(1):367. doi:10.1186/s12903-021-01730-w</a:t>
            </a:r>
          </a:p>
          <a:p>
            <a:pPr lvl="0"/>
            <a:r>
              <a:rPr lang="en-US"/>
              <a:t>Clemens, J., Gold, J., Chaffin, J., (2018). Effect and acceptance of silver diamine fluoride treatment on dental caries in primary teeth.</a:t>
            </a:r>
            <a:r>
              <a:rPr lang="en-US" i="1"/>
              <a:t> J Public Health Dent</a:t>
            </a:r>
            <a:r>
              <a:rPr lang="en-US"/>
              <a:t>. 2018 Dec;78(1):63-68. doi: 10.1111/jphd.12241. Epub 2017 Jul 27.</a:t>
            </a:r>
          </a:p>
          <a:p>
            <a:pPr marL="0" lvl="0" indent="0">
              <a:lnSpc>
                <a:spcPct val="115000"/>
              </a:lnSpc>
              <a:spcAft>
                <a:spcPts val="1600"/>
              </a:spcAft>
              <a:buNone/>
            </a:pPr>
            <a:endParaRPr lang="en-US"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9BB7730A-274C-71EA-801C-188000614398}"/>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21D9E8E0-1C7D-8679-3A21-C5526C2D6F41}"/>
              </a:ext>
            </a:extLst>
          </p:cNvPr>
          <p:cNvSpPr txBox="1">
            <a:spLocks noGrp="1"/>
          </p:cNvSpPr>
          <p:nvPr>
            <p:ph type="body" sz="quarter" idx="1"/>
          </p:nvPr>
        </p:nvSpPr>
        <p:spPr/>
        <p:txBody>
          <a:bodyPr/>
          <a:lstStyle/>
          <a:p>
            <a:pPr marL="158748" lvl="0" indent="0">
              <a:buNone/>
            </a:pPr>
            <a:r>
              <a:rPr lang="en-US"/>
              <a:t>References:</a:t>
            </a:r>
          </a:p>
          <a:p>
            <a:pPr lvl="0"/>
            <a:r>
              <a:rPr lang="en-US"/>
              <a:t>Slayton, R. L., et al. (2018). Evidence-based clinical practice guideline on nonrestorative treatments for carious lesions: A report from the American Dental Association. </a:t>
            </a:r>
            <a:r>
              <a:rPr lang="en-US" i="1"/>
              <a:t>JADA</a:t>
            </a:r>
            <a:r>
              <a:rPr lang="en-US"/>
              <a:t>, 149(10): 837-849.E19.</a:t>
            </a:r>
          </a:p>
          <a:p>
            <a:pPr lvl="0"/>
            <a:r>
              <a:rPr lang="en-US"/>
              <a:t>Young, D. A., et al. (2021). Clinical Instructions for Using Silver Diamine Fluoride (SDF) in Dental Caries Management. </a:t>
            </a:r>
            <a:r>
              <a:rPr lang="en-US" i="1"/>
              <a:t>Compend Contin Educ Dent</a:t>
            </a:r>
            <a:r>
              <a:rPr lang="en-US"/>
              <a:t>. 2021 Jun;42(6):e5-e9.</a:t>
            </a:r>
          </a:p>
          <a:p>
            <a:pPr lvl="0"/>
            <a:r>
              <a:rPr lang="en-US"/>
              <a:t>Horst, J. A., Ellenikiotis, H., &amp; Milgrom, P. L., (2016). UCSF Protocol for Caries Arrest Using Silver Diamine Fluoride: Rationale, Indications and Consent. </a:t>
            </a:r>
            <a:r>
              <a:rPr lang="en-US" i="1"/>
              <a:t>J Calif Dent Assoc.</a:t>
            </a:r>
            <a:r>
              <a:rPr lang="en-US"/>
              <a:t> 2016 Jan;44(1):16-28.</a:t>
            </a:r>
          </a:p>
          <a:p>
            <a:pPr marL="0" lvl="0" indent="0">
              <a:lnSpc>
                <a:spcPct val="115000"/>
              </a:lnSpc>
              <a:spcAft>
                <a:spcPts val="1600"/>
              </a:spcAft>
              <a:buNone/>
            </a:pPr>
            <a:endParaRPr lang="en-US"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018BAF44-C15E-AB62-0FE0-5CF097EB50C9}"/>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87D193D1-ECB0-B89F-1BDA-CCD0025E1DB2}"/>
              </a:ext>
            </a:extLst>
          </p:cNvPr>
          <p:cNvSpPr txBox="1">
            <a:spLocks noGrp="1"/>
          </p:cNvSpPr>
          <p:nvPr>
            <p:ph type="body" sz="quarter" idx="1"/>
          </p:nvPr>
        </p:nvSpPr>
        <p:spPr/>
        <p:txBody>
          <a:bodyPr/>
          <a:lstStyle/>
          <a:p>
            <a:pPr marL="158748" lvl="0" indent="0">
              <a:buNone/>
            </a:pPr>
            <a:r>
              <a:rPr lang="en-US" b="1"/>
              <a:t>Tips for setup:</a:t>
            </a:r>
            <a:endParaRPr lang="en-US"/>
          </a:p>
          <a:p>
            <a:pPr lvl="0"/>
            <a:r>
              <a:rPr lang="en-US"/>
              <a:t>Gather and store all supplies and materials in a portable container to improve efficiency of clinical workflow and treatment in the exam room.</a:t>
            </a:r>
          </a:p>
          <a:p>
            <a:pPr lvl="0"/>
            <a:r>
              <a:rPr lang="en-US"/>
              <a:t>Set up “SDF kits” with the materials needed for each patient to further improve efficiency.</a:t>
            </a:r>
          </a:p>
          <a:p>
            <a:pPr lvl="0"/>
            <a:br>
              <a:rPr lang="en-US" b="1">
                <a:hlinkClick r:id="rId3">
                  <a:extLst>
                    <a:ext uri="{A12FA001-AC4F-418D-AE19-62706E023703}">
                      <ahyp:hlinkClr xmlns:ahyp="http://schemas.microsoft.com/office/drawing/2018/hyperlinkcolor" val="tx"/>
                    </a:ext>
                  </a:extLst>
                </a:hlinkClick>
              </a:rPr>
            </a:br>
            <a:endParaRPr lang="en-US"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D037A214-BC23-ABA1-A719-87CB06C14894}"/>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33C2A24C-2558-D87D-0561-89ED5EDD3DA9}"/>
              </a:ext>
            </a:extLst>
          </p:cNvPr>
          <p:cNvSpPr txBox="1">
            <a:spLocks noGrp="1"/>
          </p:cNvSpPr>
          <p:nvPr>
            <p:ph type="body" sz="quarter" idx="1"/>
          </p:nvPr>
        </p:nvSpPr>
        <p:spPr/>
        <p:txBody>
          <a:bodyPr/>
          <a:lstStyle/>
          <a:p>
            <a:pPr marL="0" lvl="0" indent="0">
              <a:lnSpc>
                <a:spcPct val="115000"/>
              </a:lnSpc>
              <a:spcAft>
                <a:spcPts val="1600"/>
              </a:spcAft>
              <a:buNone/>
            </a:pPr>
            <a:r>
              <a:rPr lang="en-US" sz="1000"/>
              <a:t>Show video here if desired:  https://youtu.be/FI8E3gDx6_4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706E5F1B-4EFF-81BB-F99B-996A3BBE6348}"/>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E496A3F1-C762-12E5-A393-1A170617EDEB}"/>
              </a:ext>
            </a:extLst>
          </p:cNvPr>
          <p:cNvSpPr txBox="1">
            <a:spLocks noGrp="1"/>
          </p:cNvSpPr>
          <p:nvPr>
            <p:ph type="body" sz="quarter" idx="1"/>
          </p:nvPr>
        </p:nvSpPr>
        <p:spPr/>
        <p:txBody>
          <a:bodyPr/>
          <a:lstStyle/>
          <a:p>
            <a:pPr marL="127001" lvl="0" indent="0">
              <a:lnSpc>
                <a:spcPct val="115000"/>
              </a:lnSpc>
              <a:buNone/>
            </a:pPr>
            <a:r>
              <a:rPr lang="en-US" sz="1000">
                <a:solidFill>
                  <a:srgbClr val="158158"/>
                </a:solidFill>
              </a:rPr>
              <a:t>The educational objectives for this course are:</a:t>
            </a:r>
          </a:p>
          <a:p>
            <a:pPr lvl="0" indent="-330198">
              <a:lnSpc>
                <a:spcPct val="115000"/>
              </a:lnSpc>
              <a:buClr>
                <a:srgbClr val="158158"/>
              </a:buClr>
              <a:buSzPts val="1600"/>
              <a:buFont typeface="Arial" pitchFamily="34"/>
              <a:buChar char="•"/>
            </a:pPr>
            <a:r>
              <a:rPr lang="en-US" sz="1000">
                <a:solidFill>
                  <a:srgbClr val="158158"/>
                </a:solidFill>
              </a:rPr>
              <a:t>Recognize the presence and impact of dental professional access gaps on equitable access to oral healthcare, and where medical access can mitigate these gaps</a:t>
            </a:r>
          </a:p>
          <a:p>
            <a:pPr lvl="0" indent="-330198">
              <a:lnSpc>
                <a:spcPct val="115000"/>
              </a:lnSpc>
              <a:buClr>
                <a:srgbClr val="158158"/>
              </a:buClr>
              <a:buSzPts val="1600"/>
              <a:buFont typeface="Arial" pitchFamily="34"/>
              <a:buChar char="•"/>
            </a:pPr>
            <a:r>
              <a:rPr lang="en-US" sz="1000">
                <a:solidFill>
                  <a:srgbClr val="158158"/>
                </a:solidFill>
              </a:rPr>
              <a:t>Describe the prevalence of dental caries (cavities)</a:t>
            </a:r>
          </a:p>
          <a:p>
            <a:pPr lvl="0" indent="-330198">
              <a:lnSpc>
                <a:spcPct val="115000"/>
              </a:lnSpc>
              <a:buClr>
                <a:srgbClr val="158158"/>
              </a:buClr>
              <a:buSzPts val="1600"/>
              <a:buFont typeface="Arial" pitchFamily="34"/>
              <a:buChar char="•"/>
            </a:pPr>
            <a:r>
              <a:rPr lang="en-US" sz="1000">
                <a:solidFill>
                  <a:srgbClr val="158158"/>
                </a:solidFill>
              </a:rPr>
              <a:t>Explain the cause and basic mechanisms of dental caries</a:t>
            </a:r>
          </a:p>
          <a:p>
            <a:pPr lvl="0" indent="-330198">
              <a:buClr>
                <a:srgbClr val="158158"/>
              </a:buClr>
              <a:buSzPts val="1600"/>
              <a:buFont typeface="Arial" pitchFamily="34"/>
              <a:buChar char="•"/>
            </a:pPr>
            <a:r>
              <a:rPr lang="en-US" sz="1000">
                <a:solidFill>
                  <a:srgbClr val="158158"/>
                </a:solidFill>
              </a:rPr>
              <a:t>Describe how silver diamine fluoride acts to arrest dental caries</a:t>
            </a:r>
          </a:p>
          <a:p>
            <a:pPr lvl="0" indent="-330198">
              <a:lnSpc>
                <a:spcPct val="115000"/>
              </a:lnSpc>
              <a:buClr>
                <a:srgbClr val="158158"/>
              </a:buClr>
              <a:buSzPts val="1600"/>
              <a:buFont typeface="Arial" pitchFamily="34"/>
              <a:buChar char="•"/>
            </a:pPr>
            <a:r>
              <a:rPr lang="en-US" sz="1000">
                <a:solidFill>
                  <a:srgbClr val="158158"/>
                </a:solidFill>
              </a:rPr>
              <a:t>Compare the mechanism of action and clinical indications for fluoride varnish and silver diamine fluoride</a:t>
            </a:r>
          </a:p>
          <a:p>
            <a:pPr lvl="0" indent="-330198">
              <a:lnSpc>
                <a:spcPct val="115000"/>
              </a:lnSpc>
              <a:buClr>
                <a:srgbClr val="158158"/>
              </a:buClr>
              <a:buSzPts val="1600"/>
              <a:buFont typeface="Arial" pitchFamily="34"/>
              <a:buChar char="•"/>
            </a:pPr>
            <a:r>
              <a:rPr lang="en-US" sz="1000">
                <a:solidFill>
                  <a:srgbClr val="158158"/>
                </a:solidFill>
              </a:rPr>
              <a:t>Identify clinical indications and contraindications to silver diamine fluoride application</a:t>
            </a:r>
          </a:p>
          <a:p>
            <a:pPr lvl="0" indent="-330198">
              <a:lnSpc>
                <a:spcPct val="115000"/>
              </a:lnSpc>
              <a:buClr>
                <a:srgbClr val="158158"/>
              </a:buClr>
              <a:buSzPts val="1600"/>
              <a:buFont typeface="Arial" pitchFamily="34"/>
              <a:buChar char="•"/>
            </a:pPr>
            <a:r>
              <a:rPr lang="en-US" sz="1000">
                <a:solidFill>
                  <a:srgbClr val="158158"/>
                </a:solidFill>
              </a:rPr>
              <a:t>Summarize the risks, benefits, and alternatives to silver diamine fluoride to provide informed consent for patients</a:t>
            </a:r>
          </a:p>
          <a:p>
            <a:pPr lvl="0" indent="-330198">
              <a:lnSpc>
                <a:spcPct val="115000"/>
              </a:lnSpc>
              <a:buClr>
                <a:srgbClr val="158158"/>
              </a:buClr>
              <a:buSzPts val="1600"/>
              <a:buFont typeface="Arial" pitchFamily="34"/>
              <a:buChar char="•"/>
            </a:pPr>
            <a:r>
              <a:rPr lang="en-US" sz="1000">
                <a:solidFill>
                  <a:srgbClr val="158158"/>
                </a:solidFill>
              </a:rPr>
              <a:t>Demonstrate the application of silver diamine fluoride for treatment of dental caries (cavities)</a:t>
            </a:r>
          </a:p>
          <a:p>
            <a:pPr lvl="0" indent="-330198">
              <a:lnSpc>
                <a:spcPct val="115000"/>
              </a:lnSpc>
              <a:buClr>
                <a:srgbClr val="158158"/>
              </a:buClr>
              <a:buSzPts val="1600"/>
              <a:buFont typeface="Arial" pitchFamily="34"/>
              <a:buChar char="•"/>
            </a:pPr>
            <a:r>
              <a:rPr lang="en-US" sz="1000">
                <a:solidFill>
                  <a:srgbClr val="158158"/>
                </a:solidFill>
              </a:rPr>
              <a:t>Outline the follow up care and monitoring recommendations after silver diamine fluoride treatment</a:t>
            </a:r>
          </a:p>
          <a:p>
            <a:pPr marL="0" lvl="0" indent="0">
              <a:lnSpc>
                <a:spcPct val="115000"/>
              </a:lnSpc>
              <a:spcAft>
                <a:spcPts val="1600"/>
              </a:spcAft>
              <a:buNone/>
            </a:pPr>
            <a:endParaRPr lang="en-US"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8166EFC1-8348-800C-E1E1-1AEE205B5BB7}"/>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403833BD-CCBD-45BB-4CAE-5AE5C9079C4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2732C203-A68E-4ADC-97C8-010A4F3CA1AB}"/>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0D75117A-96D3-85D0-99F9-DA0EE1415C2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384E4CDA-F6D7-90D9-2EAD-B054B6C07402}"/>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AA606E48-4621-9819-1191-E4F6F537C200}"/>
              </a:ext>
            </a:extLst>
          </p:cNvPr>
          <p:cNvSpPr txBox="1">
            <a:spLocks noGrp="1"/>
          </p:cNvSpPr>
          <p:nvPr>
            <p:ph type="body" sz="quarter" idx="1"/>
          </p:nvPr>
        </p:nvSpPr>
        <p:spPr/>
        <p:txBody>
          <a:bodyPr/>
          <a:lstStyle/>
          <a:p>
            <a:pPr marL="0" lvl="0" indent="0">
              <a:buNone/>
            </a:pPr>
            <a:r>
              <a:rPr lang="en-US" sz="1000"/>
              <a:t>Be sure to include the following details in your visit note:</a:t>
            </a:r>
          </a:p>
          <a:p>
            <a:pPr marL="285750" lvl="0" indent="-285750">
              <a:buFont typeface="Arial" pitchFamily="34"/>
              <a:buChar char="•"/>
            </a:pPr>
            <a:endParaRPr lang="en-US" sz="1000"/>
          </a:p>
          <a:p>
            <a:pPr marL="285750" lvl="0" indent="-285750">
              <a:buFont typeface="Arial" pitchFamily="34"/>
              <a:buChar char="•"/>
            </a:pPr>
            <a:r>
              <a:rPr lang="en-US" sz="1000"/>
              <a:t>Current symptoms, if any</a:t>
            </a:r>
          </a:p>
          <a:p>
            <a:pPr marL="285750" lvl="0" indent="-285750">
              <a:buFont typeface="Arial" pitchFamily="34"/>
              <a:buChar char="•"/>
            </a:pPr>
            <a:r>
              <a:rPr lang="en-US" sz="1000"/>
              <a:t>Oral health related history (risk factors, protective factors, dental history)</a:t>
            </a:r>
          </a:p>
          <a:p>
            <a:pPr marL="742950" lvl="1" indent="-285750">
              <a:buClr>
                <a:srgbClr val="000000"/>
              </a:buClr>
              <a:buSzPts val="1100"/>
              <a:buFont typeface="Arial" pitchFamily="34"/>
              <a:buChar char="•"/>
            </a:pPr>
            <a:r>
              <a:rPr lang="en-US" sz="1000" kern="0">
                <a:solidFill>
                  <a:srgbClr val="000000"/>
                </a:solidFill>
                <a:latin typeface="Arial"/>
                <a:cs typeface="Arial"/>
              </a:rPr>
              <a:t>Could use caries risk assessment tool, included in the Caries Risk Assessment, Fluoride Varnish, and Counseling course on our website, if desired</a:t>
            </a:r>
          </a:p>
          <a:p>
            <a:pPr marL="285750" lvl="0" indent="-285750">
              <a:buFont typeface="Arial" pitchFamily="34"/>
              <a:buChar char="•"/>
            </a:pPr>
            <a:r>
              <a:rPr lang="en-US" sz="1000"/>
              <a:t>Oral exam findings</a:t>
            </a:r>
          </a:p>
          <a:p>
            <a:pPr marL="285750" lvl="0" indent="-285750">
              <a:buFont typeface="Arial" pitchFamily="34"/>
              <a:buChar char="•"/>
            </a:pPr>
            <a:r>
              <a:rPr lang="en-US" sz="1000"/>
              <a:t>Brief procedure note</a:t>
            </a:r>
          </a:p>
          <a:p>
            <a:pPr marL="285750" lvl="0" indent="-285750">
              <a:buFont typeface="Arial" pitchFamily="34"/>
              <a:buChar char="•"/>
            </a:pPr>
            <a:r>
              <a:rPr lang="en-US" sz="1000"/>
              <a:t>Patient education summary, self-management plans/behavior goals</a:t>
            </a:r>
          </a:p>
          <a:p>
            <a:pPr marL="285750" lvl="0" indent="-285750">
              <a:buFont typeface="Arial" pitchFamily="34"/>
              <a:buChar char="•"/>
            </a:pPr>
            <a:r>
              <a:rPr lang="en-US" sz="1000"/>
              <a:t>Care coordination/dental care referral process</a:t>
            </a:r>
            <a:br>
              <a:rPr lang="en-US" sz="1000"/>
            </a:br>
            <a:endParaRPr lang="en-US" sz="1000"/>
          </a:p>
          <a:p>
            <a:pPr marL="0" lvl="0" indent="0">
              <a:lnSpc>
                <a:spcPct val="115000"/>
              </a:lnSpc>
              <a:spcAft>
                <a:spcPts val="1600"/>
              </a:spcAft>
              <a:buNone/>
            </a:pPr>
            <a:endParaRPr lang="en-US"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95639B23-4EB7-90B2-054E-3783C32F8ABD}"/>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9A822A7A-D0C1-34CA-8266-8BD6F25B451C}"/>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B15718DE-2B96-C81F-7EAF-1A64EF38B6C6}"/>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49DE1104-E1CA-FD94-8727-C27E6192472B}"/>
              </a:ext>
            </a:extLst>
          </p:cNvPr>
          <p:cNvSpPr txBox="1">
            <a:spLocks noGrp="1"/>
          </p:cNvSpPr>
          <p:nvPr>
            <p:ph type="body" sz="quarter" idx="1"/>
          </p:nvPr>
        </p:nvSpPr>
        <p:spPr/>
        <p:txBody>
          <a:bodyPr/>
          <a:lstStyle/>
          <a:p>
            <a:pPr marL="158748" lvl="0" indent="0">
              <a:buNone/>
            </a:pPr>
            <a:r>
              <a:rPr lang="en-US"/>
              <a:t>Reference:</a:t>
            </a:r>
          </a:p>
          <a:p>
            <a:pPr lvl="0"/>
            <a:r>
              <a:rPr lang="en-US"/>
              <a:t>MDI Colorado.</a:t>
            </a:r>
            <a:r>
              <a:rPr lang="en-US" i="1"/>
              <a:t> Levels of Integration</a:t>
            </a:r>
            <a:r>
              <a:rPr lang="en-US"/>
              <a:t>. http://medicaldentalintegration.org/what-is-this-toolkit/levels-of-integration/</a:t>
            </a:r>
          </a:p>
          <a:p>
            <a:pPr marL="0" lvl="0" indent="0">
              <a:lnSpc>
                <a:spcPct val="115000"/>
              </a:lnSpc>
              <a:spcAft>
                <a:spcPts val="1600"/>
              </a:spcAft>
              <a:buNone/>
            </a:pPr>
            <a:endParaRPr lang="en-US"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0CF95A43-D929-209B-FE5C-AE0EBA9B4A38}"/>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D822063D-0AE5-1E98-2442-E99D2EF7A017}"/>
              </a:ext>
            </a:extLst>
          </p:cNvPr>
          <p:cNvSpPr txBox="1">
            <a:spLocks noGrp="1"/>
          </p:cNvSpPr>
          <p:nvPr>
            <p:ph type="body" sz="quarter" idx="1"/>
          </p:nvPr>
        </p:nvSpPr>
        <p:spPr/>
        <p:txBody>
          <a:bodyPr/>
          <a:lstStyle/>
          <a:p>
            <a:pPr marL="158748" lvl="0" indent="0">
              <a:buNone/>
            </a:pPr>
            <a:r>
              <a:rPr lang="en-US"/>
              <a:t>Reference:</a:t>
            </a:r>
          </a:p>
          <a:p>
            <a:pPr lvl="0"/>
            <a:r>
              <a:rPr lang="en-US"/>
              <a:t>MDI Colorado.</a:t>
            </a:r>
            <a:r>
              <a:rPr lang="en-US" i="1"/>
              <a:t> Levels of Integration</a:t>
            </a:r>
            <a:r>
              <a:rPr lang="en-US"/>
              <a:t>. http://medicaldentalintegration.org/what-is-this-toolkit/levels-of-integration/</a:t>
            </a:r>
          </a:p>
          <a:p>
            <a:pPr marL="0" lvl="0" indent="0">
              <a:lnSpc>
                <a:spcPct val="115000"/>
              </a:lnSpc>
              <a:spcAft>
                <a:spcPts val="1600"/>
              </a:spcAft>
              <a:buNone/>
            </a:pPr>
            <a:endParaRPr lang="en-US"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DF8DDD35-A19B-6958-1C61-3174FC363AF3}"/>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B4E54011-C12B-CD24-5624-2D49ED2D1758}"/>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4D1E29AA-EE53-ACCA-C531-F1B2D9E3E423}"/>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D30AF01F-FC91-0295-AE43-5DE9BF084E97}"/>
              </a:ext>
            </a:extLst>
          </p:cNvPr>
          <p:cNvSpPr txBox="1">
            <a:spLocks noGrp="1"/>
          </p:cNvSpPr>
          <p:nvPr>
            <p:ph type="body" sz="quarter" idx="1"/>
          </p:nvPr>
        </p:nvSpPr>
        <p:spPr/>
        <p:txBody>
          <a:bodyPr/>
          <a:lstStyle/>
          <a:p>
            <a:pPr marL="158748" lvl="0" indent="0">
              <a:buNone/>
            </a:pPr>
            <a:r>
              <a:rPr lang="en-US"/>
              <a:t>Tips for Dental Referral</a:t>
            </a:r>
          </a:p>
          <a:p>
            <a:pPr lvl="0"/>
            <a:r>
              <a:rPr lang="en-US"/>
              <a:t>Try to provide a few options for patients but not a long list</a:t>
            </a:r>
          </a:p>
          <a:p>
            <a:pPr marL="1371600" lvl="2" indent="-298451">
              <a:buClr>
                <a:srgbClr val="000000"/>
              </a:buClr>
              <a:buSzPts val="1100"/>
              <a:buFont typeface="Arial"/>
              <a:buChar char="■"/>
            </a:pPr>
            <a:r>
              <a:rPr lang="en-US" sz="1100" kern="0">
                <a:solidFill>
                  <a:srgbClr val="000000"/>
                </a:solidFill>
                <a:latin typeface="Arial"/>
                <a:cs typeface="Arial"/>
              </a:rPr>
              <a:t>Key information: age of patients accepted, insurance accepted, urgent access options</a:t>
            </a:r>
          </a:p>
          <a:p>
            <a:pPr marL="914400" lvl="1" indent="-298451">
              <a:buClr>
                <a:srgbClr val="000000"/>
              </a:buClr>
              <a:buSzPts val="1100"/>
              <a:buFont typeface="Arial"/>
              <a:buChar char="○"/>
            </a:pPr>
            <a:r>
              <a:rPr lang="en-US" sz="1100" kern="0">
                <a:solidFill>
                  <a:srgbClr val="000000"/>
                </a:solidFill>
                <a:latin typeface="Arial"/>
                <a:cs typeface="Arial"/>
              </a:rPr>
              <a:t>Communicate with your dental referral partners, especially for urgent referrals</a:t>
            </a:r>
          </a:p>
          <a:p>
            <a:pPr marL="914400" lvl="1" indent="-298451">
              <a:buClr>
                <a:srgbClr val="000000"/>
              </a:buClr>
              <a:buSzPts val="1100"/>
              <a:buFont typeface="Arial"/>
              <a:buChar char="○"/>
            </a:pPr>
            <a:r>
              <a:rPr lang="en-US" sz="1100" kern="0">
                <a:solidFill>
                  <a:srgbClr val="000000"/>
                </a:solidFill>
                <a:latin typeface="Arial"/>
                <a:cs typeface="Arial"/>
              </a:rPr>
              <a:t>Avoid predicting specific dental treatments that patients may be recommended</a:t>
            </a:r>
          </a:p>
          <a:p>
            <a:pPr lvl="0"/>
            <a:r>
              <a:rPr lang="en-US"/>
              <a:t>Counsel patients to consider asking dental teams what might happen if recommended treatment is not completed</a:t>
            </a:r>
          </a:p>
          <a:p>
            <a:pPr lvl="0"/>
            <a:r>
              <a:rPr lang="en-US"/>
              <a:t>Medical-dental integration options</a:t>
            </a:r>
          </a:p>
          <a:p>
            <a:pPr marL="914400" lvl="1" indent="-298451">
              <a:buClr>
                <a:srgbClr val="000000"/>
              </a:buClr>
              <a:buSzPts val="1100"/>
              <a:buFont typeface="Arial"/>
              <a:buChar char="○"/>
            </a:pPr>
            <a:r>
              <a:rPr lang="en-US" sz="1100" kern="0">
                <a:solidFill>
                  <a:srgbClr val="000000"/>
                </a:solidFill>
                <a:latin typeface="Arial"/>
                <a:cs typeface="Arial"/>
              </a:rPr>
              <a:t>Uni or bi-directional scheduling opportunities</a:t>
            </a:r>
          </a:p>
          <a:p>
            <a:pPr marL="914400" lvl="1" indent="-298451">
              <a:buClr>
                <a:srgbClr val="000000"/>
              </a:buClr>
              <a:buSzPts val="1100"/>
              <a:buFont typeface="Arial"/>
              <a:buChar char="○"/>
            </a:pPr>
            <a:r>
              <a:rPr lang="en-US" sz="1100" kern="0">
                <a:solidFill>
                  <a:srgbClr val="000000"/>
                </a:solidFill>
                <a:latin typeface="Arial"/>
                <a:cs typeface="Arial"/>
              </a:rPr>
              <a:t>Combined back to back or integrated co-located appointments</a:t>
            </a:r>
          </a:p>
          <a:p>
            <a:pPr marL="914400" lvl="1" indent="-298451">
              <a:buClr>
                <a:srgbClr val="000000"/>
              </a:buClr>
              <a:buSzPts val="1100"/>
              <a:buFont typeface="Arial"/>
              <a:buChar char="○"/>
            </a:pPr>
            <a:r>
              <a:rPr lang="en-US" sz="1100" kern="0">
                <a:solidFill>
                  <a:srgbClr val="000000"/>
                </a:solidFill>
                <a:latin typeface="Arial"/>
                <a:cs typeface="Arial"/>
              </a:rPr>
              <a:t>Warm hand-off to community dental partner</a:t>
            </a:r>
          </a:p>
          <a:p>
            <a:pPr marL="0" lvl="0" indent="0">
              <a:lnSpc>
                <a:spcPct val="115000"/>
              </a:lnSpc>
              <a:spcAft>
                <a:spcPts val="1600"/>
              </a:spcAft>
              <a:buNone/>
            </a:pPr>
            <a:endParaRPr lang="en-US"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42447E6D-7CB7-A260-A9B2-781E23EA31BD}"/>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EFD19082-3085-9AC2-01F3-B9EE76F9C63E}"/>
              </a:ext>
            </a:extLst>
          </p:cNvPr>
          <p:cNvSpPr txBox="1">
            <a:spLocks noGrp="1"/>
          </p:cNvSpPr>
          <p:nvPr>
            <p:ph type="body" sz="quarter" idx="1"/>
          </p:nvPr>
        </p:nvSpPr>
        <p:spPr/>
        <p:txBody>
          <a:bodyPr/>
          <a:lstStyle/>
          <a:p>
            <a:pPr marL="158748" lvl="0" indent="0">
              <a:buNone/>
            </a:pPr>
            <a:r>
              <a:rPr lang="en-US"/>
              <a:t>References:</a:t>
            </a:r>
          </a:p>
          <a:p>
            <a:pPr lvl="0"/>
            <a:r>
              <a:rPr lang="en-US"/>
              <a:t>American Academy of Pediatric Dentistry. Policy on early childhood caries (ECC): Classifications, consequences, and preventive strategies. The Reference Manual of Pediatric Dentistry. Chicago, Ill.: American Academy of Pediatric Dentistry; 2020:79-81.</a:t>
            </a:r>
          </a:p>
          <a:p>
            <a:pPr lvl="0"/>
            <a:r>
              <a:rPr lang="en-US"/>
              <a:t>Horst, J.A., (2018). Silver Fluoride as a Treatment for Dental Caries. Adv Dent Res. 2018 Feb;29(1): 135-140. doi: 10.1177/0022034517743750.</a:t>
            </a:r>
          </a:p>
          <a:p>
            <a:pPr lvl="0"/>
            <a:r>
              <a:rPr lang="en-US"/>
              <a:t>Zhi, Q. H., Lo, E. C., &amp; Lin, H. C., (2012). Randomized clinical trial on effectiveness of silver diamine fluoride and glass ionomer in arresting dentine caries in preschool children.</a:t>
            </a:r>
            <a:r>
              <a:rPr lang="en-US" i="1"/>
              <a:t> J Dent</a:t>
            </a:r>
            <a:r>
              <a:rPr lang="en-US"/>
              <a:t>. 40(11):962–967.</a:t>
            </a:r>
          </a:p>
          <a:p>
            <a:pPr lvl="0"/>
            <a:r>
              <a:rPr lang="en-US"/>
              <a:t>Fung, M. H., et al., (2016). Arresting dentine caries with different concentration and periodicity of silver diamine fluoride. </a:t>
            </a:r>
            <a:r>
              <a:rPr lang="en-US" i="1"/>
              <a:t>JDR Clin Trans Res</a:t>
            </a:r>
            <a:r>
              <a:rPr lang="en-US"/>
              <a:t>. 1(2):143–152.</a:t>
            </a:r>
          </a:p>
          <a:p>
            <a:pPr lvl="0"/>
            <a:r>
              <a:rPr lang="en-US"/>
              <a:t>Duangthip, D., Chu, C. H., Lo, E. C. M., (2016). A randomized clinical trial on arresting dentine caries in preschool children by topical fluorides—18 month results. </a:t>
            </a:r>
            <a:r>
              <a:rPr lang="en-US" i="1"/>
              <a:t>J Dent;</a:t>
            </a:r>
            <a:r>
              <a:rPr lang="en-US"/>
              <a:t> 44:57–63.</a:t>
            </a:r>
          </a:p>
          <a:p>
            <a:pPr lvl="0"/>
            <a:r>
              <a:rPr lang="en-US"/>
              <a:t>Yee, R., et al., (2009). Efficacy of silver diamine fluoride for arresting caries treatment. </a:t>
            </a:r>
            <a:r>
              <a:rPr lang="en-US" i="1"/>
              <a:t>J Dent Res;</a:t>
            </a:r>
            <a:r>
              <a:rPr lang="en-US"/>
              <a:t> 88(7):644–647.</a:t>
            </a:r>
          </a:p>
          <a:p>
            <a:pPr lvl="0"/>
            <a:r>
              <a:rPr lang="en-US"/>
              <a:t>Oliveira, B. R. A., Veitz-Keenan, A., Niederman, R. (2018). The effect of silver diamine fluoride in preventing caries in the primary dentition: a systematic review and meta-analysis. </a:t>
            </a:r>
            <a:r>
              <a:rPr lang="en-US" i="1"/>
              <a:t>Caries Res</a:t>
            </a:r>
            <a:r>
              <a:rPr lang="en-US"/>
              <a:t>; 53(1):24–32.</a:t>
            </a:r>
          </a:p>
          <a:p>
            <a:pPr lvl="0"/>
            <a:r>
              <a:rPr lang="en-US"/>
              <a:t>Hendre, A. D., et al. (2017). A systematic review of silver diamine fluoride: effectiveness and application in older adults. </a:t>
            </a:r>
            <a:r>
              <a:rPr lang="en-US" i="1"/>
              <a:t>Gerodontology</a:t>
            </a:r>
            <a:r>
              <a:rPr lang="en-US"/>
              <a:t>; 34(4):411–9.</a:t>
            </a:r>
          </a:p>
          <a:p>
            <a:pPr marL="0" lvl="0" indent="0">
              <a:lnSpc>
                <a:spcPct val="115000"/>
              </a:lnSpc>
              <a:spcAft>
                <a:spcPts val="1600"/>
              </a:spcAft>
              <a:buNone/>
            </a:pPr>
            <a:endParaRPr 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B5C116F8-A5E9-EE54-B0B2-371FDF559FBE}"/>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1D9C65A6-E3A6-954C-F061-237848801C58}"/>
              </a:ext>
            </a:extLst>
          </p:cNvPr>
          <p:cNvSpPr txBox="1">
            <a:spLocks noGrp="1"/>
          </p:cNvSpPr>
          <p:nvPr>
            <p:ph type="body" sz="quarter" idx="1"/>
          </p:nvPr>
        </p:nvSpPr>
        <p:spPr/>
        <p:txBody>
          <a:bodyPr/>
          <a:lstStyle/>
          <a:p>
            <a:pPr marL="0" lvl="0" indent="0">
              <a:buNone/>
            </a:pPr>
            <a:r>
              <a:rPr lang="en-US" sz="1000"/>
              <a:t>This map illustrates the percent of dental need met, with darker colors indicating a higher percentage of people with dental needs met. In September 2022, only 12 states had the highest category, indicating more than 41% of dental needs met. We are not meeting the dental need.</a:t>
            </a:r>
          </a:p>
          <a:p>
            <a:pPr marL="171450" lvl="0" indent="-171450">
              <a:buSzPts val="1400"/>
            </a:pPr>
            <a:r>
              <a:rPr lang="en-US" sz="1000"/>
              <a:t>70 million people live in dental health professional shortage areas</a:t>
            </a:r>
          </a:p>
          <a:p>
            <a:pPr marL="171450" lvl="0" indent="-171450">
              <a:buSzPts val="1400"/>
            </a:pPr>
            <a:r>
              <a:rPr lang="en-US" sz="1000"/>
              <a:t>Only 38% of older adults have dental insurance, while 92% have health insurance</a:t>
            </a:r>
          </a:p>
          <a:p>
            <a:pPr marL="171450" lvl="0" indent="-171450">
              <a:buSzPts val="1400"/>
            </a:pPr>
            <a:r>
              <a:rPr lang="en-US" sz="1000"/>
              <a:t>One in 50 adult Medicaid beneficiaries visits an emergency department for tooth decay every year</a:t>
            </a:r>
          </a:p>
          <a:p>
            <a:pPr marL="171450" lvl="0" indent="-171450">
              <a:buSzPts val="1400"/>
            </a:pPr>
            <a:r>
              <a:rPr lang="en-US" sz="1000"/>
              <a:t>Only 2% of children under the age of 2 have seen a dental team, but the typical 2-year-old has seen a medical team 10 times.</a:t>
            </a:r>
          </a:p>
          <a:p>
            <a:pPr marL="171450" lvl="0" indent="-171450">
              <a:buSzPts val="1400"/>
            </a:pPr>
            <a:r>
              <a:rPr lang="en-US" sz="1000"/>
              <a:t>112 million Americans see a medical team but not a dental team each year.</a:t>
            </a:r>
          </a:p>
          <a:p>
            <a:pPr marL="0" lvl="0" indent="0">
              <a:buNone/>
            </a:pPr>
            <a:r>
              <a:rPr lang="en-US" sz="1000"/>
              <a:t>Reference:</a:t>
            </a:r>
          </a:p>
          <a:p>
            <a:pPr marL="0" lvl="0" indent="0">
              <a:buNone/>
            </a:pPr>
            <a:endParaRPr lang="en-US" sz="1000"/>
          </a:p>
          <a:p>
            <a:pPr marL="0" lvl="0" indent="0">
              <a:buNone/>
            </a:pPr>
            <a:r>
              <a:rPr lang="en-US" sz="1000"/>
              <a:t>https://www.kff.org/other/state-indicator/dental-care-health-professional-shortage-areas-hpsas</a:t>
            </a:r>
          </a:p>
          <a:p>
            <a:pPr marL="0" lvl="0" indent="0">
              <a:lnSpc>
                <a:spcPct val="115000"/>
              </a:lnSpc>
              <a:spcAft>
                <a:spcPts val="1600"/>
              </a:spcAft>
              <a:buNone/>
            </a:pPr>
            <a:endParaRPr 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27226ECA-FAFA-0908-E6F6-C90399245243}"/>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6D33931B-4A92-402A-E485-057E6273E650}"/>
              </a:ext>
            </a:extLst>
          </p:cNvPr>
          <p:cNvSpPr txBox="1">
            <a:spLocks noGrp="1"/>
          </p:cNvSpPr>
          <p:nvPr>
            <p:ph type="body" sz="quarter" idx="1"/>
          </p:nvPr>
        </p:nvSpPr>
        <p:spPr/>
        <p:txBody>
          <a:bodyPr/>
          <a:lstStyle/>
          <a:p>
            <a:pPr marL="0" lvl="0" indent="0">
              <a:buNone/>
            </a:pPr>
            <a:r>
              <a:rPr lang="en-US" sz="1000"/>
              <a:t>When mapped in more detail, we see that dental professional shortage gaps are seen in both urban and rural areas, and that some patients may need to travel long distances to obtain dental care.</a:t>
            </a:r>
          </a:p>
          <a:p>
            <a:pPr marL="0" lvl="0" indent="0">
              <a:buNone/>
            </a:pPr>
            <a:endParaRPr lang="en-US" sz="1000"/>
          </a:p>
          <a:p>
            <a:pPr marL="0" lvl="0" indent="0">
              <a:buNone/>
            </a:pPr>
            <a:r>
              <a:rPr lang="en-US" sz="1000"/>
              <a:t>Reference:</a:t>
            </a:r>
          </a:p>
          <a:p>
            <a:pPr marL="0" lvl="0" indent="0">
              <a:buNone/>
            </a:pPr>
            <a:r>
              <a:rPr lang="en-US" sz="1000" u="sng">
                <a:solidFill>
                  <a:srgbClr val="2200CC"/>
                </a:solidFill>
                <a:hlinkClick r:id="rId3">
                  <a:extLst>
                    <a:ext uri="{A12FA001-AC4F-418D-AE19-62706E023703}">
                      <ahyp:hlinkClr xmlns:ahyp="http://schemas.microsoft.com/office/drawing/2018/hyperlinkcolor" val="tx"/>
                    </a:ext>
                  </a:extLst>
                </a:hlinkClick>
              </a:rPr>
              <a:t>https://data.hrsa.gov/ExportedMaps/MapGallery/HPSADC.pdf</a:t>
            </a:r>
            <a:endParaRPr lang="en-US" sz="1000"/>
          </a:p>
          <a:p>
            <a:pPr marL="0" lvl="0" indent="0">
              <a:lnSpc>
                <a:spcPct val="115000"/>
              </a:lnSpc>
              <a:spcAft>
                <a:spcPts val="1600"/>
              </a:spcAft>
              <a:buNone/>
            </a:pPr>
            <a:endParaRPr lang="en-US"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F31A054E-AE9F-8B57-77E8-9D25C48E6CFD}"/>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706F285F-83A2-1A4F-4B37-B6A5E716B006}"/>
              </a:ext>
            </a:extLst>
          </p:cNvPr>
          <p:cNvSpPr txBox="1">
            <a:spLocks noGrp="1"/>
          </p:cNvSpPr>
          <p:nvPr>
            <p:ph type="body" sz="quarter" idx="1"/>
          </p:nvPr>
        </p:nvSpPr>
        <p:spPr/>
        <p:txBody>
          <a:bodyPr/>
          <a:lstStyle/>
          <a:p>
            <a:pPr marL="158748" lvl="0" indent="0">
              <a:buNone/>
            </a:pPr>
            <a:r>
              <a:rPr lang="en-US"/>
              <a:t>Untreated dental disease may result in:</a:t>
            </a:r>
          </a:p>
          <a:p>
            <a:pPr lvl="0"/>
            <a:r>
              <a:rPr lang="en-US"/>
              <a:t>Pain</a:t>
            </a:r>
          </a:p>
          <a:p>
            <a:pPr lvl="0"/>
            <a:r>
              <a:rPr lang="en-US"/>
              <a:t>Impaired chewing and nutrition</a:t>
            </a:r>
          </a:p>
          <a:p>
            <a:pPr lvl="0"/>
            <a:r>
              <a:rPr lang="en-US"/>
              <a:t>Infection</a:t>
            </a:r>
          </a:p>
          <a:p>
            <a:pPr lvl="0"/>
            <a:r>
              <a:rPr lang="en-US"/>
              <a:t>Increased caries in other teeth</a:t>
            </a:r>
          </a:p>
          <a:p>
            <a:pPr lvl="0"/>
            <a:r>
              <a:rPr lang="en-US"/>
              <a:t>School/work absences</a:t>
            </a:r>
          </a:p>
          <a:p>
            <a:pPr lvl="0"/>
            <a:r>
              <a:rPr lang="en-US"/>
              <a:t>Poorer school performance: </a:t>
            </a:r>
          </a:p>
          <a:p>
            <a:pPr marL="914400" lvl="1" indent="-298451">
              <a:buClr>
                <a:srgbClr val="000000"/>
              </a:buClr>
              <a:buSzPts val="1100"/>
              <a:buFont typeface="Arial"/>
              <a:buChar char="○"/>
            </a:pPr>
            <a:r>
              <a:rPr lang="en-US" sz="1100" kern="0">
                <a:solidFill>
                  <a:srgbClr val="000000"/>
                </a:solidFill>
                <a:latin typeface="Arial"/>
                <a:cs typeface="Arial"/>
              </a:rPr>
              <a:t>Students with dental pain are 3x more likely to have a low grade point average</a:t>
            </a:r>
          </a:p>
          <a:p>
            <a:pPr lvl="0"/>
            <a:r>
              <a:rPr lang="en-US"/>
              <a:t>Difficulty sleeping</a:t>
            </a:r>
          </a:p>
          <a:p>
            <a:pPr lvl="0"/>
            <a:r>
              <a:rPr lang="en-US"/>
              <a:t>Poor self-esteem</a:t>
            </a:r>
          </a:p>
          <a:p>
            <a:pPr lvl="0"/>
            <a:r>
              <a:rPr lang="en-US"/>
              <a:t>Extensive and expensive dental work which often must be completed under general anesthesia</a:t>
            </a:r>
          </a:p>
          <a:p>
            <a:pPr marL="158748" lvl="0" indent="0">
              <a:buNone/>
            </a:pPr>
            <a:r>
              <a:rPr lang="en-US"/>
              <a:t>These sequalae are discussed in detail in the Smiles for Life Child, Adult, and Geriatric Oral Health modules.</a:t>
            </a:r>
          </a:p>
          <a:p>
            <a:pPr marL="158748" lvl="0" indent="0">
              <a:buNone/>
            </a:pPr>
            <a:endParaRPr lang="en-US"/>
          </a:p>
          <a:p>
            <a:pPr marL="158748" lvl="0" indent="0">
              <a:buNone/>
            </a:pPr>
            <a:r>
              <a:rPr lang="en-US"/>
              <a:t>References:</a:t>
            </a:r>
          </a:p>
          <a:p>
            <a:pPr marL="158748" lvl="0" indent="0">
              <a:buNone/>
            </a:pPr>
            <a:r>
              <a:rPr lang="en-US"/>
              <a:t>White, B. A., Monopoli, M. P., &amp; Souza, B. S. Catalyst Institute. </a:t>
            </a:r>
            <a:r>
              <a:rPr lang="en-US" i="1"/>
              <a:t>The Oral Health of Massachusetts' Children</a:t>
            </a:r>
            <a:r>
              <a:rPr lang="en-US"/>
              <a:t>. January, 2008.</a:t>
            </a:r>
          </a:p>
          <a:p>
            <a:pPr marL="158748" lvl="0" indent="0">
              <a:buNone/>
            </a:pPr>
            <a:r>
              <a:rPr lang="en-US"/>
              <a:t>Jackson, S. L., et al. Impact of Poor Oral Health on Children's School Attendance and Performance. </a:t>
            </a:r>
            <a:r>
              <a:rPr lang="en-US" i="1"/>
              <a:t>Am J Public Health</a:t>
            </a:r>
            <a:r>
              <a:rPr lang="en-US"/>
              <a:t>. 2011;101(10):1900-6.</a:t>
            </a:r>
          </a:p>
          <a:p>
            <a:pPr marL="158748" lvl="0" indent="0">
              <a:buNone/>
            </a:pPr>
            <a:r>
              <a:rPr lang="en-US"/>
              <a:t>Seirawan, H., et al. The impact of oral health on the academic performance of disadvantaged children. </a:t>
            </a:r>
            <a:r>
              <a:rPr lang="en-US" i="1"/>
              <a:t>Am J Public Health</a:t>
            </a:r>
            <a:r>
              <a:rPr lang="en-US"/>
              <a:t>. 2012 102(9): 1729-34.</a:t>
            </a:r>
          </a:p>
          <a:p>
            <a:pPr marL="158748" lvl="0" indent="0">
              <a:buNone/>
            </a:pPr>
            <a:r>
              <a:rPr lang="en-US"/>
              <a:t>Martins-Júnior P. A., et al. Impact of early childhood caries on the oral health-related quality of life of preschool children and their parents. </a:t>
            </a:r>
            <a:r>
              <a:rPr lang="en-US" i="1"/>
              <a:t>Caries Res</a:t>
            </a:r>
            <a:r>
              <a:rPr lang="en-US"/>
              <a:t>. 2013; 47(3): 211-8.</a:t>
            </a:r>
          </a:p>
          <a:p>
            <a:pPr marL="158748" lvl="0" indent="0">
              <a:buNone/>
            </a:pPr>
            <a:endParaRPr lang="en-US"/>
          </a:p>
          <a:p>
            <a:pPr marL="0" lvl="0" indent="0">
              <a:lnSpc>
                <a:spcPct val="115000"/>
              </a:lnSpc>
              <a:spcAft>
                <a:spcPts val="1600"/>
              </a:spcAft>
              <a:buNone/>
            </a:pPr>
            <a:endParaRPr 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38BFD7AD-A88F-19E1-A8D4-693D53602C4C}"/>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B1246E4A-9C8F-F713-183F-C13AB4889C1C}"/>
              </a:ext>
            </a:extLst>
          </p:cNvPr>
          <p:cNvSpPr txBox="1">
            <a:spLocks noGrp="1"/>
          </p:cNvSpPr>
          <p:nvPr>
            <p:ph type="body" sz="quarter" idx="1"/>
          </p:nvPr>
        </p:nvSpPr>
        <p:spPr/>
        <p:txBody>
          <a:bodyPr/>
          <a:lstStyle/>
          <a:p>
            <a:pPr marL="158748" lvl="0" indent="0">
              <a:buNone/>
            </a:pPr>
            <a:r>
              <a:rPr lang="en-US" sz="1000"/>
              <a:t>It is important to understand the cause of dental caries in order to understand how silver diamine fluoride works.</a:t>
            </a:r>
          </a:p>
          <a:p>
            <a:pPr marL="158748" lvl="0" indent="0">
              <a:buNone/>
            </a:pPr>
            <a:endParaRPr lang="en-US" sz="1000"/>
          </a:p>
          <a:p>
            <a:pPr marL="158748" lvl="0" indent="0">
              <a:buNone/>
            </a:pPr>
            <a:r>
              <a:rPr lang="en-US" sz="1000"/>
              <a:t>This figure highlights the exponential impact of sugar and other processed carbohydrates on the development of dental caries.</a:t>
            </a:r>
          </a:p>
          <a:p>
            <a:pPr marL="158748" lvl="0" indent="0">
              <a:buNone/>
            </a:pPr>
            <a:endParaRPr lang="en-US" sz="1000"/>
          </a:p>
          <a:p>
            <a:pPr marL="158748" lvl="0" indent="0">
              <a:buNone/>
            </a:pPr>
            <a:r>
              <a:rPr lang="en-US" sz="1000"/>
              <a:t>In addition to the total quantity of sugar and carbohydrates consumed, stickiness of food (such as chewy candy), frequency of consumption, and length of time in the mouth all contribute to higher cavity risk.</a:t>
            </a:r>
          </a:p>
          <a:p>
            <a:pPr marL="158748" lvl="0" indent="0">
              <a:buNone/>
            </a:pPr>
            <a:r>
              <a:rPr lang="en-US" sz="1000"/>
              <a:t>Sugar and overprocessed carbohydrates cause cavities. Counsel on:</a:t>
            </a:r>
          </a:p>
          <a:p>
            <a:pPr lvl="0"/>
            <a:r>
              <a:rPr lang="en-US" sz="1000"/>
              <a:t>stickiness</a:t>
            </a:r>
          </a:p>
          <a:p>
            <a:pPr lvl="0"/>
            <a:r>
              <a:rPr lang="en-US" sz="1000"/>
              <a:t>frequency</a:t>
            </a:r>
          </a:p>
          <a:p>
            <a:pPr lvl="0"/>
            <a:r>
              <a:rPr lang="en-US" sz="1000"/>
              <a:t>duration</a:t>
            </a:r>
          </a:p>
          <a:p>
            <a:pPr marL="158748" lvl="0" indent="0">
              <a:buNone/>
            </a:pPr>
            <a:endParaRPr lang="en-US" sz="1000"/>
          </a:p>
          <a:p>
            <a:pPr marL="158748" lvl="0" indent="0">
              <a:buNone/>
            </a:pPr>
            <a:r>
              <a:rPr lang="en-US" sz="1000"/>
              <a:t>The </a:t>
            </a:r>
            <a:r>
              <a:rPr lang="en-US" sz="1000">
                <a:hlinkClick r:id="rId3">
                  <a:extLst>
                    <a:ext uri="{A12FA001-AC4F-418D-AE19-62706E023703}">
                      <ahyp:hlinkClr xmlns:ahyp="http://schemas.microsoft.com/office/drawing/2018/hyperlinkcolor" val="tx"/>
                    </a:ext>
                  </a:extLst>
                </a:hlinkClick>
              </a:rPr>
              <a:t>Smiles for Life child oral health module</a:t>
            </a:r>
            <a:r>
              <a:rPr lang="en-US" sz="1000"/>
              <a:t> section on cavity prevention provides detailed information on patient education about caries prevention. The overall important message is to reduce sugar intake.</a:t>
            </a:r>
          </a:p>
          <a:p>
            <a:pPr marL="158748" lvl="0" indent="0">
              <a:buNone/>
            </a:pPr>
            <a:endParaRPr lang="en-US" sz="1000"/>
          </a:p>
          <a:p>
            <a:pPr marL="158748" lvl="0" indent="0">
              <a:buNone/>
            </a:pPr>
            <a:r>
              <a:rPr lang="en-US" sz="1000"/>
              <a:t>Sugar + time on teeth = caries</a:t>
            </a:r>
          </a:p>
          <a:p>
            <a:pPr marL="158748" lvl="0" indent="0">
              <a:buNone/>
            </a:pPr>
            <a:r>
              <a:rPr lang="en-US" sz="1000"/>
              <a:t>References:</a:t>
            </a:r>
          </a:p>
          <a:p>
            <a:pPr marL="158748" lvl="0" indent="0">
              <a:buNone/>
            </a:pPr>
            <a:r>
              <a:rPr lang="en-US" sz="1000"/>
              <a:t>Sheiham A, James WP. A reappraisal of the quantitative relationship between sugar intake and dental caries: the need for new criteria for developing goals for sugar intake.</a:t>
            </a:r>
            <a:r>
              <a:rPr lang="en-US" sz="1000" i="1"/>
              <a:t> BMC Public Health</a:t>
            </a:r>
            <a:r>
              <a:rPr lang="en-US" sz="1000"/>
              <a:t>. 2014 Sep 16;14:863. https://doi: 10.1186/1471-2458-14-863. PMID: 25228012; PMCID: PMC4168053.</a:t>
            </a:r>
          </a:p>
          <a:p>
            <a:pPr marL="158748" lvl="0" indent="0">
              <a:buNone/>
            </a:pPr>
            <a:r>
              <a:rPr lang="en-US" sz="1000"/>
              <a:t>Stephan RM. Intra-Oral Hydrogen-Ion Concentrations Associated With Dental Caries Activity. </a:t>
            </a:r>
            <a:r>
              <a:rPr lang="en-US" sz="1000" i="1"/>
              <a:t>Journal of Dental Research.</a:t>
            </a:r>
            <a:r>
              <a:rPr lang="en-US" sz="1000"/>
              <a:t> 1944;23(4):257-266. https://doi:10.1177/00220345440230040401</a:t>
            </a:r>
          </a:p>
          <a:p>
            <a:pPr marL="0" lvl="0" indent="0">
              <a:lnSpc>
                <a:spcPct val="115000"/>
              </a:lnSpc>
              <a:spcAft>
                <a:spcPts val="1600"/>
              </a:spcAft>
              <a:buNone/>
            </a:pPr>
            <a:endParaRPr lang="en-US"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g1edbb1ec51c_2_80:notes">
            <a:extLst>
              <a:ext uri="{FF2B5EF4-FFF2-40B4-BE49-F238E27FC236}">
                <a16:creationId xmlns:a16="http://schemas.microsoft.com/office/drawing/2014/main" id="{448295B6-A99B-2985-3D51-B89B9720CB50}"/>
              </a:ext>
            </a:extLst>
          </p:cNvPr>
          <p:cNvSpPr>
            <a:spLocks noGrp="1" noRot="1" noChangeAspect="1"/>
          </p:cNvSpPr>
          <p:nvPr>
            <p:ph type="sldImg"/>
          </p:nvPr>
        </p:nvSpPr>
        <p:spPr>
          <a:xfrm>
            <a:off x="381003" y="685800"/>
            <a:ext cx="6096003" cy="3429000"/>
          </a:xfrm>
        </p:spPr>
      </p:sp>
      <p:sp>
        <p:nvSpPr>
          <p:cNvPr id="3" name="Google Shape;132;g1edbb1ec51c_2_80:notes">
            <a:extLst>
              <a:ext uri="{FF2B5EF4-FFF2-40B4-BE49-F238E27FC236}">
                <a16:creationId xmlns:a16="http://schemas.microsoft.com/office/drawing/2014/main" id="{07830D27-963B-4594-333A-52DF9ECB3A6F}"/>
              </a:ext>
            </a:extLst>
          </p:cNvPr>
          <p:cNvSpPr txBox="1">
            <a:spLocks noGrp="1"/>
          </p:cNvSpPr>
          <p:nvPr>
            <p:ph type="body" sz="quarter" idx="1"/>
          </p:nvPr>
        </p:nvSpPr>
        <p:spPr/>
        <p:txBody>
          <a:bodyPr/>
          <a:lstStyle/>
          <a:p>
            <a:pPr marL="158748" lvl="0" indent="0">
              <a:buNone/>
            </a:pPr>
            <a:r>
              <a:rPr lang="en-US" sz="1000"/>
              <a:t>Groupings by oral flora</a:t>
            </a:r>
          </a:p>
          <a:p>
            <a:pPr lvl="0"/>
            <a:r>
              <a:rPr lang="en-US" sz="1000"/>
              <a:t>Dysbiosis is an imbalance in a person's oral flora (biome), shifting toward cariogenic (cavity-causing) bacteria. This shift creates sensitivity to sugar.</a:t>
            </a:r>
          </a:p>
          <a:p>
            <a:pPr lvl="0"/>
            <a:r>
              <a:rPr lang="en-US" sz="1000"/>
              <a:t>Dysbiosis can be partially reversed with SDF and other antimicrobials (Povidone iodine, Arginine, Xylitol, etc.)</a:t>
            </a:r>
          </a:p>
          <a:p>
            <a:pPr lvl="0"/>
            <a:r>
              <a:rPr lang="en-US" sz="1000"/>
              <a:t>Figure 2 highlights the impact of sugar on the pH of the mouth.</a:t>
            </a:r>
          </a:p>
          <a:p>
            <a:pPr lvl="0"/>
            <a:r>
              <a:rPr lang="en-US" sz="1000"/>
              <a:t>Whether or not a patient reaches a sufficiently acidic pH to dissolve tooth enamel and cause dental caries is variable. An oral biome shifted more towards cariogenic flora is more sensitive to sugar intake.</a:t>
            </a:r>
          </a:p>
          <a:p>
            <a:pPr lvl="0"/>
            <a:r>
              <a:rPr lang="en-US" sz="1000"/>
              <a:t>Antimicrobials, including silver diamine fluoride, help reverse this dysbiosis and shift the oral microbiome back toward health, decreasing the risk for the development of future cavities.</a:t>
            </a:r>
          </a:p>
          <a:p>
            <a:pPr lvl="0"/>
            <a:r>
              <a:rPr lang="en-US" sz="1000"/>
              <a:t>While the SDF works on the microbiome and the hypersensitivity to sugar, decreasing sugar intake is also very important.</a:t>
            </a:r>
          </a:p>
          <a:p>
            <a:pPr lvl="0"/>
            <a:endParaRPr lang="en-US" sz="1000"/>
          </a:p>
          <a:p>
            <a:pPr marL="158748" lvl="0" indent="0">
              <a:buNone/>
            </a:pPr>
            <a:r>
              <a:rPr lang="en-US" sz="1000"/>
              <a:t>References:</a:t>
            </a:r>
          </a:p>
          <a:p>
            <a:pPr lvl="0"/>
            <a:r>
              <a:rPr lang="en-US" sz="1000"/>
              <a:t>Sheiham A, James WP. A reappraisal of the quantitative relationship between sugar intake and dental caries: the need for new criteria for developing goals for sugar intake.</a:t>
            </a:r>
            <a:r>
              <a:rPr lang="en-US" sz="1000" i="1"/>
              <a:t> BMC Public Health</a:t>
            </a:r>
            <a:r>
              <a:rPr lang="en-US" sz="1000"/>
              <a:t>. 2014 Sep 16;14:863. https://doi: 10.1186/1471-2458-14-863. PMID: 25228012; PMCID: PMC4168053.</a:t>
            </a:r>
          </a:p>
          <a:p>
            <a:pPr lvl="0"/>
            <a:r>
              <a:rPr lang="en-US" sz="1000"/>
              <a:t>Stephan RM. Intra-Oral Hydrogen-Ion Concentrations Associated With Dental Caries Activity. </a:t>
            </a:r>
            <a:r>
              <a:rPr lang="en-US" sz="1000" i="1"/>
              <a:t>Journal of Dental Research.</a:t>
            </a:r>
            <a:r>
              <a:rPr lang="en-US" sz="1000"/>
              <a:t> 1944;23(4):257-266. https://doi:10.1177/00220345440230040401</a:t>
            </a:r>
          </a:p>
          <a:p>
            <a:pPr lvl="0"/>
            <a:endParaRPr lang="en-US" sz="1000"/>
          </a:p>
          <a:p>
            <a:pPr marL="0" lvl="0" indent="0">
              <a:lnSpc>
                <a:spcPct val="115000"/>
              </a:lnSpc>
              <a:spcAft>
                <a:spcPts val="1600"/>
              </a:spcAft>
              <a:buNone/>
            </a:pPr>
            <a:endParaRPr lang="en-US"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98;g1edbb1ec51c_2_142:notes">
            <a:extLst>
              <a:ext uri="{FF2B5EF4-FFF2-40B4-BE49-F238E27FC236}">
                <a16:creationId xmlns:a16="http://schemas.microsoft.com/office/drawing/2014/main" id="{67068F74-6750-B0CF-AC8D-2F8636D159C8}"/>
              </a:ext>
            </a:extLst>
          </p:cNvPr>
          <p:cNvSpPr txBox="1">
            <a:spLocks noGrp="1"/>
          </p:cNvSpPr>
          <p:nvPr>
            <p:ph type="body" sz="quarter" idx="1"/>
          </p:nvPr>
        </p:nvSpPr>
        <p:spPr>
          <a:xfrm>
            <a:off x="685800" y="4400550"/>
            <a:ext cx="5486400" cy="3600596"/>
          </a:xfrm>
        </p:spPr>
        <p:txBody>
          <a:bodyPr/>
          <a:lstStyle/>
          <a:p>
            <a:pPr marL="0" lvl="0" indent="0">
              <a:buNone/>
            </a:pPr>
            <a:r>
              <a:rPr lang="en-US"/>
              <a:t>This figure shows additional elements in the pathway to demineralization and caries, while continuing to highlight the role of sugar, diet, and the oral microbiome. </a:t>
            </a:r>
          </a:p>
          <a:p>
            <a:pPr marL="0" lvl="0" indent="0">
              <a:buNone/>
            </a:pPr>
            <a:r>
              <a:rPr lang="en-US"/>
              <a:t>SDF acts in 2 key places in this pathway highlighted in yellow text, with silver working to reverse dysbiosis of the dental biofilm and fluoride working to remineralize tooth enamel.</a:t>
            </a:r>
          </a:p>
          <a:p>
            <a:pPr marL="0" lvl="0" indent="0">
              <a:buNone/>
            </a:pPr>
            <a:r>
              <a:rPr lang="en-US"/>
              <a:t>Patient and caregiver behavior is highlighted in blue text, emphasizing that diet, nutrition, and oral hygiene impact the pathway. </a:t>
            </a:r>
          </a:p>
          <a:p>
            <a:pPr marL="0" lvl="0" indent="0">
              <a:buNone/>
            </a:pPr>
            <a:r>
              <a:rPr lang="en-US"/>
              <a:t>This pathway is dynamic as the biofilm, pH, and mineralization/demineralization shift back and forth with clinical treatment and behavior changes.</a:t>
            </a:r>
          </a:p>
        </p:txBody>
      </p:sp>
      <p:sp>
        <p:nvSpPr>
          <p:cNvPr id="3" name="Google Shape;199;g1edbb1ec51c_2_142:notes">
            <a:extLst>
              <a:ext uri="{FF2B5EF4-FFF2-40B4-BE49-F238E27FC236}">
                <a16:creationId xmlns:a16="http://schemas.microsoft.com/office/drawing/2014/main" id="{04CB5A33-0571-7A4D-F54A-D4A89BB28657}"/>
              </a:ext>
            </a:extLst>
          </p:cNvPr>
          <p:cNvSpPr>
            <a:spLocks noGrp="1" noRot="1" noChangeAspect="1"/>
          </p:cNvSpPr>
          <p:nvPr>
            <p:ph type="sldImg"/>
          </p:nvPr>
        </p:nvSpPr>
        <p:spPr>
          <a:xfrm>
            <a:off x="685800" y="1143000"/>
            <a:ext cx="5486400" cy="308610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77C27F06-0DB1-A669-836B-4EFE9E737806}"/>
              </a:ext>
            </a:extLst>
          </p:cNvPr>
          <p:cNvSpPr txBox="1">
            <a:spLocks noGrp="1"/>
          </p:cNvSpPr>
          <p:nvPr>
            <p:ph type="ctrTitle"/>
          </p:nvPr>
        </p:nvSpPr>
        <p:spPr>
          <a:xfrm>
            <a:off x="311709" y="744577"/>
            <a:ext cx="8520598" cy="2052599"/>
          </a:xfrm>
        </p:spPr>
        <p:txBody>
          <a:bodyPr anchor="b" anchorCtr="1"/>
          <a:lstStyle>
            <a:lvl1pPr algn="ctr">
              <a:defRPr sz="5200"/>
            </a:lvl1pPr>
          </a:lstStyle>
          <a:p>
            <a:pPr lvl="0"/>
            <a:endParaRPr lang="en-US"/>
          </a:p>
        </p:txBody>
      </p:sp>
      <p:sp>
        <p:nvSpPr>
          <p:cNvPr id="3" name="Google Shape;11;p2">
            <a:extLst>
              <a:ext uri="{FF2B5EF4-FFF2-40B4-BE49-F238E27FC236}">
                <a16:creationId xmlns:a16="http://schemas.microsoft.com/office/drawing/2014/main" id="{0A41DB34-D97E-B676-CA31-024FE15B7D91}"/>
              </a:ext>
            </a:extLst>
          </p:cNvPr>
          <p:cNvSpPr txBox="1">
            <a:spLocks noGrp="1"/>
          </p:cNvSpPr>
          <p:nvPr>
            <p:ph type="subTitle" idx="1"/>
          </p:nvPr>
        </p:nvSpPr>
        <p:spPr>
          <a:xfrm>
            <a:off x="311700" y="2834127"/>
            <a:ext cx="8520598" cy="792601"/>
          </a:xfrm>
        </p:spPr>
        <p:txBody>
          <a:bodyPr anchorCtr="1"/>
          <a:lstStyle>
            <a:lvl1pPr algn="ctr">
              <a:lnSpc>
                <a:spcPct val="100000"/>
              </a:lnSpc>
              <a:buNone/>
              <a:defRPr sz="2800"/>
            </a:lvl1pPr>
          </a:lstStyle>
          <a:p>
            <a:pPr lvl="0"/>
            <a:endParaRPr lang="en-US"/>
          </a:p>
        </p:txBody>
      </p:sp>
      <p:sp>
        <p:nvSpPr>
          <p:cNvPr id="4" name="Google Shape;12;p2">
            <a:extLst>
              <a:ext uri="{FF2B5EF4-FFF2-40B4-BE49-F238E27FC236}">
                <a16:creationId xmlns:a16="http://schemas.microsoft.com/office/drawing/2014/main" id="{4228FBC7-785A-9A1D-833D-B7AB5ED7B7C5}"/>
              </a:ext>
            </a:extLst>
          </p:cNvPr>
          <p:cNvSpPr txBox="1">
            <a:spLocks noGrp="1"/>
          </p:cNvSpPr>
          <p:nvPr>
            <p:ph type="sldNum" sz="quarter" idx="8"/>
          </p:nvPr>
        </p:nvSpPr>
        <p:spPr/>
        <p:txBody>
          <a:bodyPr/>
          <a:lstStyle>
            <a:lvl1pPr>
              <a:defRPr/>
            </a:lvl1pPr>
          </a:lstStyle>
          <a:p>
            <a:pPr lvl="0"/>
            <a:fld id="{EB3A1AEE-D1C0-FE4A-8E5E-B30BE378724C}" type="slidenum">
              <a:t>‹#›</a:t>
            </a:fld>
            <a:endParaRPr lang="en-US"/>
          </a:p>
        </p:txBody>
      </p:sp>
    </p:spTree>
    <p:extLst>
      <p:ext uri="{BB962C8B-B14F-4D97-AF65-F5344CB8AC3E}">
        <p14:creationId xmlns:p14="http://schemas.microsoft.com/office/powerpoint/2010/main" val="130085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_NUMBER">
    <p:spTree>
      <p:nvGrpSpPr>
        <p:cNvPr id="1" name=""/>
        <p:cNvGrpSpPr/>
        <p:nvPr/>
      </p:nvGrpSpPr>
      <p:grpSpPr>
        <a:xfrm>
          <a:off x="0" y="0"/>
          <a:ext cx="0" cy="0"/>
          <a:chOff x="0" y="0"/>
          <a:chExt cx="0" cy="0"/>
        </a:xfrm>
      </p:grpSpPr>
      <p:sp>
        <p:nvSpPr>
          <p:cNvPr id="2" name="Google Shape;45;p11">
            <a:extLst>
              <a:ext uri="{FF2B5EF4-FFF2-40B4-BE49-F238E27FC236}">
                <a16:creationId xmlns:a16="http://schemas.microsoft.com/office/drawing/2014/main" id="{83C16F1F-BABD-9475-92B7-9A6794F364BE}"/>
              </a:ext>
            </a:extLst>
          </p:cNvPr>
          <p:cNvSpPr txBox="1">
            <a:spLocks noGrp="1"/>
          </p:cNvSpPr>
          <p:nvPr>
            <p:ph type="title"/>
          </p:nvPr>
        </p:nvSpPr>
        <p:spPr>
          <a:xfrm>
            <a:off x="311700" y="1106122"/>
            <a:ext cx="8520598" cy="1963500"/>
          </a:xfrm>
        </p:spPr>
        <p:txBody>
          <a:bodyPr anchor="b" anchorCtr="1"/>
          <a:lstStyle>
            <a:lvl1pPr algn="ctr">
              <a:defRPr sz="12000"/>
            </a:lvl1pPr>
          </a:lstStyle>
          <a:p>
            <a:pPr lvl="0"/>
            <a:r>
              <a:rPr lang="en-US"/>
              <a:t>xx%</a:t>
            </a:r>
          </a:p>
        </p:txBody>
      </p:sp>
      <p:sp>
        <p:nvSpPr>
          <p:cNvPr id="3" name="Google Shape;46;p11">
            <a:extLst>
              <a:ext uri="{FF2B5EF4-FFF2-40B4-BE49-F238E27FC236}">
                <a16:creationId xmlns:a16="http://schemas.microsoft.com/office/drawing/2014/main" id="{F771E59E-1A01-7621-4CD0-A5F346CFE5AC}"/>
              </a:ext>
            </a:extLst>
          </p:cNvPr>
          <p:cNvSpPr txBox="1">
            <a:spLocks noGrp="1"/>
          </p:cNvSpPr>
          <p:nvPr>
            <p:ph type="body" idx="4294967295"/>
          </p:nvPr>
        </p:nvSpPr>
        <p:spPr>
          <a:xfrm>
            <a:off x="311700" y="3152229"/>
            <a:ext cx="8520598" cy="1300798"/>
          </a:xfrm>
        </p:spPr>
        <p:txBody>
          <a:bodyPr anchorCtr="1"/>
          <a:lstStyle>
            <a:lvl1pPr algn="ctr">
              <a:defRPr/>
            </a:lvl1pPr>
          </a:lstStyle>
          <a:p>
            <a:pPr lvl="0"/>
            <a:endParaRPr lang="en-US"/>
          </a:p>
        </p:txBody>
      </p:sp>
      <p:sp>
        <p:nvSpPr>
          <p:cNvPr id="4" name="Google Shape;47;p11">
            <a:extLst>
              <a:ext uri="{FF2B5EF4-FFF2-40B4-BE49-F238E27FC236}">
                <a16:creationId xmlns:a16="http://schemas.microsoft.com/office/drawing/2014/main" id="{558EBCF1-570D-8EED-3042-8A171C971000}"/>
              </a:ext>
            </a:extLst>
          </p:cNvPr>
          <p:cNvSpPr txBox="1">
            <a:spLocks noGrp="1"/>
          </p:cNvSpPr>
          <p:nvPr>
            <p:ph type="sldNum" sz="quarter" idx="8"/>
          </p:nvPr>
        </p:nvSpPr>
        <p:spPr/>
        <p:txBody>
          <a:bodyPr/>
          <a:lstStyle>
            <a:lvl1pPr>
              <a:defRPr/>
            </a:lvl1pPr>
          </a:lstStyle>
          <a:p>
            <a:pPr lvl="0"/>
            <a:fld id="{2A74EBED-CFCE-6544-A0E3-424E663F8D4C}" type="slidenum">
              <a:t>‹#›</a:t>
            </a:fld>
            <a:endParaRPr lang="en-US"/>
          </a:p>
        </p:txBody>
      </p:sp>
    </p:spTree>
    <p:extLst>
      <p:ext uri="{BB962C8B-B14F-4D97-AF65-F5344CB8AC3E}">
        <p14:creationId xmlns:p14="http://schemas.microsoft.com/office/powerpoint/2010/main" val="238855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Google Shape;49;p12">
            <a:extLst>
              <a:ext uri="{FF2B5EF4-FFF2-40B4-BE49-F238E27FC236}">
                <a16:creationId xmlns:a16="http://schemas.microsoft.com/office/drawing/2014/main" id="{B401868E-1BCF-5E45-22B3-380499001ED9}"/>
              </a:ext>
            </a:extLst>
          </p:cNvPr>
          <p:cNvSpPr txBox="1">
            <a:spLocks noGrp="1"/>
          </p:cNvSpPr>
          <p:nvPr>
            <p:ph type="sldNum" sz="quarter" idx="8"/>
          </p:nvPr>
        </p:nvSpPr>
        <p:spPr/>
        <p:txBody>
          <a:bodyPr/>
          <a:lstStyle>
            <a:lvl1pPr>
              <a:defRPr/>
            </a:lvl1pPr>
          </a:lstStyle>
          <a:p>
            <a:pPr lvl="0"/>
            <a:fld id="{F11D9180-C5FA-7941-83AC-9A0CBFECC319}" type="slidenum">
              <a:t>‹#›</a:t>
            </a:fld>
            <a:endParaRPr lang="en-US"/>
          </a:p>
        </p:txBody>
      </p:sp>
    </p:spTree>
    <p:extLst>
      <p:ext uri="{BB962C8B-B14F-4D97-AF65-F5344CB8AC3E}">
        <p14:creationId xmlns:p14="http://schemas.microsoft.com/office/powerpoint/2010/main" val="370184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Google Shape;55;p14">
            <a:extLst>
              <a:ext uri="{FF2B5EF4-FFF2-40B4-BE49-F238E27FC236}">
                <a16:creationId xmlns:a16="http://schemas.microsoft.com/office/drawing/2014/main" id="{9A7615F3-D6C8-87EC-39CD-F9EDC11CA015}"/>
              </a:ext>
            </a:extLst>
          </p:cNvPr>
          <p:cNvSpPr/>
          <p:nvPr/>
        </p:nvSpPr>
        <p:spPr>
          <a:xfrm>
            <a:off x="586724" y="0"/>
            <a:ext cx="7970696" cy="66595"/>
          </a:xfrm>
          <a:prstGeom prst="rect">
            <a:avLst/>
          </a:pr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3" name="Google Shape;56;p14">
            <a:extLst>
              <a:ext uri="{FF2B5EF4-FFF2-40B4-BE49-F238E27FC236}">
                <a16:creationId xmlns:a16="http://schemas.microsoft.com/office/drawing/2014/main" id="{58E71E18-402C-D56B-7BB3-9BE6FD4F3C20}"/>
              </a:ext>
            </a:extLst>
          </p:cNvPr>
          <p:cNvSpPr/>
          <p:nvPr/>
        </p:nvSpPr>
        <p:spPr>
          <a:xfrm>
            <a:off x="586724" y="5076904"/>
            <a:ext cx="7970696" cy="66595"/>
          </a:xfrm>
          <a:prstGeom prst="rect">
            <a:avLst/>
          </a:prstGeom>
          <a:solidFill>
            <a:srgbClr val="006F8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cxnSp>
        <p:nvCxnSpPr>
          <p:cNvPr id="4" name="Google Shape;57;p14">
            <a:extLst>
              <a:ext uri="{FF2B5EF4-FFF2-40B4-BE49-F238E27FC236}">
                <a16:creationId xmlns:a16="http://schemas.microsoft.com/office/drawing/2014/main" id="{6D45CC44-BF68-32D0-7778-F4E50D2E5920}"/>
              </a:ext>
            </a:extLst>
          </p:cNvPr>
          <p:cNvCxnSpPr/>
          <p:nvPr/>
        </p:nvCxnSpPr>
        <p:spPr>
          <a:xfrm>
            <a:off x="733220" y="2235351"/>
            <a:ext cx="385200" cy="0"/>
          </a:xfrm>
          <a:prstGeom prst="straightConnector1">
            <a:avLst/>
          </a:prstGeom>
          <a:noFill/>
          <a:ln w="28575" cap="flat">
            <a:solidFill>
              <a:srgbClr val="FFFFFF"/>
            </a:solidFill>
            <a:prstDash val="solid"/>
            <a:round/>
          </a:ln>
        </p:spPr>
      </p:cxnSp>
      <p:sp>
        <p:nvSpPr>
          <p:cNvPr id="5" name="Google Shape;58;p14">
            <a:extLst>
              <a:ext uri="{FF2B5EF4-FFF2-40B4-BE49-F238E27FC236}">
                <a16:creationId xmlns:a16="http://schemas.microsoft.com/office/drawing/2014/main" id="{34F0A29E-4BF9-1F84-C698-C12CF014056C}"/>
              </a:ext>
            </a:extLst>
          </p:cNvPr>
          <p:cNvSpPr txBox="1">
            <a:spLocks noGrp="1"/>
          </p:cNvSpPr>
          <p:nvPr>
            <p:ph type="ctrTitle"/>
          </p:nvPr>
        </p:nvSpPr>
        <p:spPr>
          <a:xfrm>
            <a:off x="630597" y="136803"/>
            <a:ext cx="7893000" cy="1853699"/>
          </a:xfrm>
        </p:spPr>
        <p:txBody>
          <a:bodyPr anchor="b"/>
          <a:lstStyle>
            <a:lvl1pPr>
              <a:spcBef>
                <a:spcPts val="1000"/>
              </a:spcBef>
              <a:defRPr sz="4800"/>
            </a:lvl1pPr>
          </a:lstStyle>
          <a:p>
            <a:pPr lvl="0"/>
            <a:endParaRPr lang="en-US"/>
          </a:p>
        </p:txBody>
      </p:sp>
      <p:sp>
        <p:nvSpPr>
          <p:cNvPr id="6" name="Google Shape;59;p14">
            <a:extLst>
              <a:ext uri="{FF2B5EF4-FFF2-40B4-BE49-F238E27FC236}">
                <a16:creationId xmlns:a16="http://schemas.microsoft.com/office/drawing/2014/main" id="{5A22096B-F79A-E1DA-49E6-78C302ACCB6E}"/>
              </a:ext>
            </a:extLst>
          </p:cNvPr>
          <p:cNvSpPr txBox="1">
            <a:spLocks noGrp="1"/>
          </p:cNvSpPr>
          <p:nvPr>
            <p:ph type="subTitle" idx="1"/>
          </p:nvPr>
        </p:nvSpPr>
        <p:spPr>
          <a:xfrm>
            <a:off x="630597" y="3228371"/>
            <a:ext cx="7893000" cy="1274097"/>
          </a:xfrm>
        </p:spPr>
        <p:txBody>
          <a:bodyPr anchor="b"/>
          <a:lstStyle>
            <a:lvl1pPr>
              <a:lnSpc>
                <a:spcPct val="100000"/>
              </a:lnSpc>
              <a:spcBef>
                <a:spcPts val="1000"/>
              </a:spcBef>
              <a:buNone/>
              <a:defRPr sz="2400">
                <a:solidFill>
                  <a:srgbClr val="F8E71C"/>
                </a:solidFill>
              </a:defRPr>
            </a:lvl1pPr>
          </a:lstStyle>
          <a:p>
            <a:pPr lvl="0"/>
            <a:endParaRPr lang="en-US"/>
          </a:p>
        </p:txBody>
      </p:sp>
      <p:sp>
        <p:nvSpPr>
          <p:cNvPr id="7" name="Google Shape;60;p14">
            <a:extLst>
              <a:ext uri="{FF2B5EF4-FFF2-40B4-BE49-F238E27FC236}">
                <a16:creationId xmlns:a16="http://schemas.microsoft.com/office/drawing/2014/main" id="{FA244010-E153-1CFC-7739-C8CD0894BA34}"/>
              </a:ext>
            </a:extLst>
          </p:cNvPr>
          <p:cNvSpPr txBox="1">
            <a:spLocks noGrp="1"/>
          </p:cNvSpPr>
          <p:nvPr>
            <p:ph type="sldNum" sz="quarter" idx="8"/>
          </p:nvPr>
        </p:nvSpPr>
        <p:spPr/>
        <p:txBody>
          <a:bodyPr/>
          <a:lstStyle>
            <a:lvl1pPr>
              <a:defRPr/>
            </a:lvl1pPr>
          </a:lstStyle>
          <a:p>
            <a:pPr lvl="0"/>
            <a:fld id="{F8C82891-0120-BF4F-B0EF-411888060F34}" type="slidenum">
              <a:t>‹#›</a:t>
            </a:fld>
            <a:endParaRPr lang="en-US"/>
          </a:p>
        </p:txBody>
      </p:sp>
    </p:spTree>
    <p:extLst>
      <p:ext uri="{BB962C8B-B14F-4D97-AF65-F5344CB8AC3E}">
        <p14:creationId xmlns:p14="http://schemas.microsoft.com/office/powerpoint/2010/main" val="384393829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2" name="Google Shape;62;p15">
            <a:extLst>
              <a:ext uri="{FF2B5EF4-FFF2-40B4-BE49-F238E27FC236}">
                <a16:creationId xmlns:a16="http://schemas.microsoft.com/office/drawing/2014/main" id="{928CA87A-AC98-019B-353F-A290F64979D4}"/>
              </a:ext>
            </a:extLst>
          </p:cNvPr>
          <p:cNvSpPr/>
          <p:nvPr/>
        </p:nvSpPr>
        <p:spPr>
          <a:xfrm>
            <a:off x="-128" y="5045695"/>
            <a:ext cx="9144000" cy="97804"/>
          </a:xfrm>
          <a:prstGeom prst="rect">
            <a:avLst/>
          </a:prstGeom>
          <a:solidFill>
            <a:srgbClr val="F8E71C"/>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cxnSp>
        <p:nvCxnSpPr>
          <p:cNvPr id="3" name="Google Shape;63;p15">
            <a:extLst>
              <a:ext uri="{FF2B5EF4-FFF2-40B4-BE49-F238E27FC236}">
                <a16:creationId xmlns:a16="http://schemas.microsoft.com/office/drawing/2014/main" id="{202E7968-FD0D-5F46-1DE2-D19CA9DFE741}"/>
              </a:ext>
            </a:extLst>
          </p:cNvPr>
          <p:cNvCxnSpPr/>
          <p:nvPr/>
        </p:nvCxnSpPr>
        <p:spPr>
          <a:xfrm>
            <a:off x="419426" y="1154192"/>
            <a:ext cx="385200" cy="0"/>
          </a:xfrm>
          <a:prstGeom prst="straightConnector1">
            <a:avLst/>
          </a:prstGeom>
          <a:noFill/>
          <a:ln w="28575" cap="flat">
            <a:solidFill>
              <a:srgbClr val="FFFFFF"/>
            </a:solidFill>
            <a:prstDash val="solid"/>
            <a:round/>
          </a:ln>
        </p:spPr>
      </p:cxnSp>
      <p:sp>
        <p:nvSpPr>
          <p:cNvPr id="4" name="Google Shape;64;p15">
            <a:extLst>
              <a:ext uri="{FF2B5EF4-FFF2-40B4-BE49-F238E27FC236}">
                <a16:creationId xmlns:a16="http://schemas.microsoft.com/office/drawing/2014/main" id="{0B98ECF5-C00A-1E5C-7405-3607715948A6}"/>
              </a:ext>
            </a:extLst>
          </p:cNvPr>
          <p:cNvSpPr txBox="1">
            <a:spLocks noGrp="1"/>
          </p:cNvSpPr>
          <p:nvPr>
            <p:ph type="title"/>
          </p:nvPr>
        </p:nvSpPr>
        <p:spPr/>
        <p:txBody>
          <a:bodyPr/>
          <a:lstStyle>
            <a:lvl1pPr>
              <a:defRPr/>
            </a:lvl1pPr>
          </a:lstStyle>
          <a:p>
            <a:pPr lvl="0"/>
            <a:endParaRPr lang="en-US"/>
          </a:p>
        </p:txBody>
      </p:sp>
      <p:sp>
        <p:nvSpPr>
          <p:cNvPr id="5" name="Google Shape;65;p15">
            <a:extLst>
              <a:ext uri="{FF2B5EF4-FFF2-40B4-BE49-F238E27FC236}">
                <a16:creationId xmlns:a16="http://schemas.microsoft.com/office/drawing/2014/main" id="{6ED54D3A-9358-1668-DD30-3B34D467FC4F}"/>
              </a:ext>
            </a:extLst>
          </p:cNvPr>
          <p:cNvSpPr txBox="1">
            <a:spLocks noGrp="1"/>
          </p:cNvSpPr>
          <p:nvPr>
            <p:ph type="body" idx="1"/>
          </p:nvPr>
        </p:nvSpPr>
        <p:spPr/>
        <p:txBody>
          <a:bodyPr/>
          <a:lstStyle>
            <a:lvl1pPr>
              <a:defRPr/>
            </a:lvl1pPr>
          </a:lstStyle>
          <a:p>
            <a:pPr lvl="0"/>
            <a:endParaRPr lang="en-US"/>
          </a:p>
        </p:txBody>
      </p:sp>
      <p:sp>
        <p:nvSpPr>
          <p:cNvPr id="6" name="Google Shape;66;p15">
            <a:extLst>
              <a:ext uri="{FF2B5EF4-FFF2-40B4-BE49-F238E27FC236}">
                <a16:creationId xmlns:a16="http://schemas.microsoft.com/office/drawing/2014/main" id="{F128E2A9-1E37-1369-467B-DB3638F92831}"/>
              </a:ext>
            </a:extLst>
          </p:cNvPr>
          <p:cNvSpPr txBox="1">
            <a:spLocks noGrp="1"/>
          </p:cNvSpPr>
          <p:nvPr>
            <p:ph type="sldNum" sz="quarter" idx="8"/>
          </p:nvPr>
        </p:nvSpPr>
        <p:spPr/>
        <p:txBody>
          <a:bodyPr/>
          <a:lstStyle>
            <a:lvl1pPr>
              <a:defRPr/>
            </a:lvl1pPr>
          </a:lstStyle>
          <a:p>
            <a:pPr lvl="0"/>
            <a:fld id="{AD94A83E-9252-BE4B-B199-6F732E3A8341}" type="slidenum">
              <a:t>‹#›</a:t>
            </a:fld>
            <a:endParaRPr lang="en-US"/>
          </a:p>
        </p:txBody>
      </p:sp>
    </p:spTree>
    <p:extLst>
      <p:ext uri="{BB962C8B-B14F-4D97-AF65-F5344CB8AC3E}">
        <p14:creationId xmlns:p14="http://schemas.microsoft.com/office/powerpoint/2010/main" val="123965468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68;p16">
            <a:extLst>
              <a:ext uri="{FF2B5EF4-FFF2-40B4-BE49-F238E27FC236}">
                <a16:creationId xmlns:a16="http://schemas.microsoft.com/office/drawing/2014/main" id="{69CED973-9439-568F-CD5C-0A10DA0C37A2}"/>
              </a:ext>
            </a:extLst>
          </p:cNvPr>
          <p:cNvSpPr txBox="1">
            <a:spLocks noGrp="1"/>
          </p:cNvSpPr>
          <p:nvPr>
            <p:ph type="title"/>
          </p:nvPr>
        </p:nvSpPr>
        <p:spPr/>
        <p:txBody>
          <a:bodyPr/>
          <a:lstStyle>
            <a:lvl1pPr>
              <a:defRPr/>
            </a:lvl1pPr>
          </a:lstStyle>
          <a:p>
            <a:pPr lvl="0"/>
            <a:endParaRPr lang="en-US"/>
          </a:p>
        </p:txBody>
      </p:sp>
      <p:sp>
        <p:nvSpPr>
          <p:cNvPr id="3" name="Google Shape;69;p16">
            <a:extLst>
              <a:ext uri="{FF2B5EF4-FFF2-40B4-BE49-F238E27FC236}">
                <a16:creationId xmlns:a16="http://schemas.microsoft.com/office/drawing/2014/main" id="{C560EFDC-F909-BFF1-D3A2-A5523866DE75}"/>
              </a:ext>
            </a:extLst>
          </p:cNvPr>
          <p:cNvSpPr txBox="1">
            <a:spLocks noGrp="1"/>
          </p:cNvSpPr>
          <p:nvPr>
            <p:ph type="sldNum" sz="quarter" idx="8"/>
          </p:nvPr>
        </p:nvSpPr>
        <p:spPr/>
        <p:txBody>
          <a:bodyPr/>
          <a:lstStyle>
            <a:lvl1pPr>
              <a:defRPr/>
            </a:lvl1pPr>
          </a:lstStyle>
          <a:p>
            <a:pPr lvl="0"/>
            <a:fld id="{E7ED7B15-D50D-6040-BDB1-51671FADE6B4}" type="slidenum">
              <a:t>‹#›</a:t>
            </a:fld>
            <a:endParaRPr lang="en-US"/>
          </a:p>
        </p:txBody>
      </p:sp>
    </p:spTree>
    <p:extLst>
      <p:ext uri="{BB962C8B-B14F-4D97-AF65-F5344CB8AC3E}">
        <p14:creationId xmlns:p14="http://schemas.microsoft.com/office/powerpoint/2010/main" val="34204214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_HEADER">
    <p:spTree>
      <p:nvGrpSpPr>
        <p:cNvPr id="1" name=""/>
        <p:cNvGrpSpPr/>
        <p:nvPr/>
      </p:nvGrpSpPr>
      <p:grpSpPr>
        <a:xfrm>
          <a:off x="0" y="0"/>
          <a:ext cx="0" cy="0"/>
          <a:chOff x="0" y="0"/>
          <a:chExt cx="0" cy="0"/>
        </a:xfrm>
      </p:grpSpPr>
      <p:sp>
        <p:nvSpPr>
          <p:cNvPr id="2" name="Google Shape;88;p20">
            <a:extLst>
              <a:ext uri="{FF2B5EF4-FFF2-40B4-BE49-F238E27FC236}">
                <a16:creationId xmlns:a16="http://schemas.microsoft.com/office/drawing/2014/main" id="{6D8C8B37-909F-A961-5652-6F78BEE6FC09}"/>
              </a:ext>
            </a:extLst>
          </p:cNvPr>
          <p:cNvSpPr/>
          <p:nvPr/>
        </p:nvSpPr>
        <p:spPr>
          <a:xfrm>
            <a:off x="586724" y="5076904"/>
            <a:ext cx="7970696" cy="66595"/>
          </a:xfrm>
          <a:prstGeom prst="rect">
            <a:avLst/>
          </a:prstGeom>
          <a:solidFill>
            <a:srgbClr val="006F8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3" name="Google Shape;89;p20">
            <a:extLst>
              <a:ext uri="{FF2B5EF4-FFF2-40B4-BE49-F238E27FC236}">
                <a16:creationId xmlns:a16="http://schemas.microsoft.com/office/drawing/2014/main" id="{770D6BA1-5E36-D6CD-B626-25B4F6DCDE29}"/>
              </a:ext>
            </a:extLst>
          </p:cNvPr>
          <p:cNvSpPr/>
          <p:nvPr/>
        </p:nvSpPr>
        <p:spPr>
          <a:xfrm>
            <a:off x="586724" y="0"/>
            <a:ext cx="7970696" cy="66595"/>
          </a:xfrm>
          <a:prstGeom prst="rect">
            <a:avLst/>
          </a:pr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4" name="Google Shape;90;p20">
            <a:extLst>
              <a:ext uri="{FF2B5EF4-FFF2-40B4-BE49-F238E27FC236}">
                <a16:creationId xmlns:a16="http://schemas.microsoft.com/office/drawing/2014/main" id="{CB1E43FF-8CF0-1964-1D45-9694698E4DB2}"/>
              </a:ext>
            </a:extLst>
          </p:cNvPr>
          <p:cNvSpPr txBox="1">
            <a:spLocks noGrp="1"/>
          </p:cNvSpPr>
          <p:nvPr>
            <p:ph type="title"/>
          </p:nvPr>
        </p:nvSpPr>
        <p:spPr>
          <a:xfrm>
            <a:off x="509549" y="1921346"/>
            <a:ext cx="8124901" cy="1300798"/>
          </a:xfrm>
        </p:spPr>
        <p:txBody>
          <a:bodyPr anchor="ctr" anchorCtr="1"/>
          <a:lstStyle>
            <a:lvl1pPr algn="ctr">
              <a:defRPr sz="3600"/>
            </a:lvl1pPr>
          </a:lstStyle>
          <a:p>
            <a:pPr lvl="0"/>
            <a:endParaRPr lang="en-US"/>
          </a:p>
        </p:txBody>
      </p:sp>
      <p:sp>
        <p:nvSpPr>
          <p:cNvPr id="5" name="Google Shape;91;p20">
            <a:extLst>
              <a:ext uri="{FF2B5EF4-FFF2-40B4-BE49-F238E27FC236}">
                <a16:creationId xmlns:a16="http://schemas.microsoft.com/office/drawing/2014/main" id="{E8C9086C-8D83-F006-6C01-470716962901}"/>
              </a:ext>
            </a:extLst>
          </p:cNvPr>
          <p:cNvSpPr txBox="1">
            <a:spLocks noGrp="1"/>
          </p:cNvSpPr>
          <p:nvPr>
            <p:ph type="sldNum" sz="quarter" idx="8"/>
          </p:nvPr>
        </p:nvSpPr>
        <p:spPr/>
        <p:txBody>
          <a:bodyPr/>
          <a:lstStyle>
            <a:lvl1pPr>
              <a:defRPr/>
            </a:lvl1pPr>
          </a:lstStyle>
          <a:p>
            <a:pPr lvl="0"/>
            <a:fld id="{58891694-7B8A-5D45-B270-D4FAB40AFA20}" type="slidenum">
              <a:t>‹#›</a:t>
            </a:fld>
            <a:endParaRPr lang="en-US"/>
          </a:p>
        </p:txBody>
      </p:sp>
    </p:spTree>
    <p:extLst>
      <p:ext uri="{BB962C8B-B14F-4D97-AF65-F5344CB8AC3E}">
        <p14:creationId xmlns:p14="http://schemas.microsoft.com/office/powerpoint/2010/main" val="3067581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NE_COLUMN_TEXT">
    <p:spTree>
      <p:nvGrpSpPr>
        <p:cNvPr id="1" name=""/>
        <p:cNvGrpSpPr/>
        <p:nvPr/>
      </p:nvGrpSpPr>
      <p:grpSpPr>
        <a:xfrm>
          <a:off x="0" y="0"/>
          <a:ext cx="0" cy="0"/>
          <a:chOff x="0" y="0"/>
          <a:chExt cx="0" cy="0"/>
        </a:xfrm>
      </p:grpSpPr>
      <p:cxnSp>
        <p:nvCxnSpPr>
          <p:cNvPr id="2" name="Google Shape;99;p22">
            <a:extLst>
              <a:ext uri="{FF2B5EF4-FFF2-40B4-BE49-F238E27FC236}">
                <a16:creationId xmlns:a16="http://schemas.microsoft.com/office/drawing/2014/main" id="{3B0F2A34-0EB9-0C16-362B-70569DDCE19F}"/>
              </a:ext>
            </a:extLst>
          </p:cNvPr>
          <p:cNvCxnSpPr/>
          <p:nvPr/>
        </p:nvCxnSpPr>
        <p:spPr>
          <a:xfrm>
            <a:off x="411041" y="1417768"/>
            <a:ext cx="385200" cy="0"/>
          </a:xfrm>
          <a:prstGeom prst="straightConnector1">
            <a:avLst/>
          </a:prstGeom>
          <a:noFill/>
          <a:ln w="28575" cap="flat">
            <a:solidFill>
              <a:srgbClr val="FFFFFF"/>
            </a:solidFill>
            <a:prstDash val="solid"/>
            <a:round/>
          </a:ln>
        </p:spPr>
      </p:cxnSp>
      <p:sp>
        <p:nvSpPr>
          <p:cNvPr id="3" name="Google Shape;100;p22">
            <a:extLst>
              <a:ext uri="{FF2B5EF4-FFF2-40B4-BE49-F238E27FC236}">
                <a16:creationId xmlns:a16="http://schemas.microsoft.com/office/drawing/2014/main" id="{C9EBCBEE-D2AF-6757-BC6D-C793560D4164}"/>
              </a:ext>
            </a:extLst>
          </p:cNvPr>
          <p:cNvSpPr txBox="1">
            <a:spLocks noGrp="1"/>
          </p:cNvSpPr>
          <p:nvPr>
            <p:ph type="title"/>
          </p:nvPr>
        </p:nvSpPr>
        <p:spPr>
          <a:xfrm>
            <a:off x="311700" y="555598"/>
            <a:ext cx="2808003" cy="755696"/>
          </a:xfrm>
        </p:spPr>
        <p:txBody>
          <a:bodyPr anchor="b"/>
          <a:lstStyle>
            <a:lvl1pPr>
              <a:defRPr sz="2400"/>
            </a:lvl1pPr>
          </a:lstStyle>
          <a:p>
            <a:pPr lvl="0"/>
            <a:endParaRPr lang="en-US"/>
          </a:p>
        </p:txBody>
      </p:sp>
      <p:sp>
        <p:nvSpPr>
          <p:cNvPr id="4" name="Google Shape;101;p22">
            <a:extLst>
              <a:ext uri="{FF2B5EF4-FFF2-40B4-BE49-F238E27FC236}">
                <a16:creationId xmlns:a16="http://schemas.microsoft.com/office/drawing/2014/main" id="{70E83D51-4BC3-A460-BA96-1FC087AFA0C9}"/>
              </a:ext>
            </a:extLst>
          </p:cNvPr>
          <p:cNvSpPr txBox="1">
            <a:spLocks noGrp="1"/>
          </p:cNvSpPr>
          <p:nvPr>
            <p:ph type="body" idx="4294967295"/>
          </p:nvPr>
        </p:nvSpPr>
        <p:spPr>
          <a:xfrm>
            <a:off x="311700" y="1640351"/>
            <a:ext cx="2808003" cy="2928896"/>
          </a:xfrm>
        </p:spPr>
        <p:txBody>
          <a:bodyPr/>
          <a:lstStyle>
            <a:lvl1pPr indent="-304796">
              <a:buSzPts val="1200"/>
              <a:defRPr sz="1200"/>
            </a:lvl1pPr>
          </a:lstStyle>
          <a:p>
            <a:pPr lvl="0"/>
            <a:endParaRPr lang="en-US"/>
          </a:p>
        </p:txBody>
      </p:sp>
      <p:sp>
        <p:nvSpPr>
          <p:cNvPr id="5" name="Google Shape;102;p22">
            <a:extLst>
              <a:ext uri="{FF2B5EF4-FFF2-40B4-BE49-F238E27FC236}">
                <a16:creationId xmlns:a16="http://schemas.microsoft.com/office/drawing/2014/main" id="{189CAE96-EE1C-985E-276F-633B616C63EB}"/>
              </a:ext>
            </a:extLst>
          </p:cNvPr>
          <p:cNvSpPr txBox="1">
            <a:spLocks noGrp="1"/>
          </p:cNvSpPr>
          <p:nvPr>
            <p:ph type="sldNum" sz="quarter" idx="8"/>
          </p:nvPr>
        </p:nvSpPr>
        <p:spPr/>
        <p:txBody>
          <a:bodyPr/>
          <a:lstStyle>
            <a:lvl1pPr>
              <a:defRPr/>
            </a:lvl1pPr>
          </a:lstStyle>
          <a:p>
            <a:pPr lvl="0"/>
            <a:fld id="{9C4E3B75-945F-6749-ADA9-A35807BC2FE4}" type="slidenum">
              <a:t>‹#›</a:t>
            </a:fld>
            <a:endParaRPr lang="en-US"/>
          </a:p>
        </p:txBody>
      </p:sp>
    </p:spTree>
    <p:extLst>
      <p:ext uri="{BB962C8B-B14F-4D97-AF65-F5344CB8AC3E}">
        <p14:creationId xmlns:p14="http://schemas.microsoft.com/office/powerpoint/2010/main" val="377400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AIN_POINT">
    <p:spTree>
      <p:nvGrpSpPr>
        <p:cNvPr id="1" name=""/>
        <p:cNvGrpSpPr/>
        <p:nvPr/>
      </p:nvGrpSpPr>
      <p:grpSpPr>
        <a:xfrm>
          <a:off x="0" y="0"/>
          <a:ext cx="0" cy="0"/>
          <a:chOff x="0" y="0"/>
          <a:chExt cx="0" cy="0"/>
        </a:xfrm>
      </p:grpSpPr>
      <p:sp>
        <p:nvSpPr>
          <p:cNvPr id="2" name="Google Shape;104;p23">
            <a:extLst>
              <a:ext uri="{FF2B5EF4-FFF2-40B4-BE49-F238E27FC236}">
                <a16:creationId xmlns:a16="http://schemas.microsoft.com/office/drawing/2014/main" id="{166E9931-0253-E259-9BBE-88627C49C1F5}"/>
              </a:ext>
            </a:extLst>
          </p:cNvPr>
          <p:cNvSpPr/>
          <p:nvPr/>
        </p:nvSpPr>
        <p:spPr>
          <a:xfrm>
            <a:off x="586724" y="0"/>
            <a:ext cx="7970696" cy="66595"/>
          </a:xfrm>
          <a:prstGeom prst="rect">
            <a:avLst/>
          </a:pr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3" name="Google Shape;105;p23">
            <a:extLst>
              <a:ext uri="{FF2B5EF4-FFF2-40B4-BE49-F238E27FC236}">
                <a16:creationId xmlns:a16="http://schemas.microsoft.com/office/drawing/2014/main" id="{E8D4F618-EFB5-105F-BB4B-4B1C89A0D839}"/>
              </a:ext>
            </a:extLst>
          </p:cNvPr>
          <p:cNvSpPr/>
          <p:nvPr/>
        </p:nvSpPr>
        <p:spPr>
          <a:xfrm>
            <a:off x="586724" y="5076904"/>
            <a:ext cx="7970696" cy="66595"/>
          </a:xfrm>
          <a:prstGeom prst="rect">
            <a:avLst/>
          </a:prstGeom>
          <a:solidFill>
            <a:srgbClr val="006F8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4" name="Google Shape;106;p23">
            <a:extLst>
              <a:ext uri="{FF2B5EF4-FFF2-40B4-BE49-F238E27FC236}">
                <a16:creationId xmlns:a16="http://schemas.microsoft.com/office/drawing/2014/main" id="{32A7B22C-AA30-C66C-63AD-4CA962350BC3}"/>
              </a:ext>
            </a:extLst>
          </p:cNvPr>
          <p:cNvSpPr txBox="1">
            <a:spLocks noGrp="1"/>
          </p:cNvSpPr>
          <p:nvPr>
            <p:ph type="title"/>
          </p:nvPr>
        </p:nvSpPr>
        <p:spPr>
          <a:xfrm>
            <a:off x="490246" y="526346"/>
            <a:ext cx="5618704" cy="4090797"/>
          </a:xfrm>
        </p:spPr>
        <p:txBody>
          <a:bodyPr anchor="ctr"/>
          <a:lstStyle>
            <a:lvl1pPr>
              <a:defRPr sz="4200"/>
            </a:lvl1pPr>
          </a:lstStyle>
          <a:p>
            <a:pPr lvl="0"/>
            <a:endParaRPr lang="en-US"/>
          </a:p>
        </p:txBody>
      </p:sp>
      <p:sp>
        <p:nvSpPr>
          <p:cNvPr id="5" name="Google Shape;107;p23">
            <a:extLst>
              <a:ext uri="{FF2B5EF4-FFF2-40B4-BE49-F238E27FC236}">
                <a16:creationId xmlns:a16="http://schemas.microsoft.com/office/drawing/2014/main" id="{4A515744-9CA1-8BBD-C966-09A4526D049D}"/>
              </a:ext>
            </a:extLst>
          </p:cNvPr>
          <p:cNvSpPr txBox="1">
            <a:spLocks noGrp="1"/>
          </p:cNvSpPr>
          <p:nvPr>
            <p:ph type="sldNum" sz="quarter" idx="8"/>
          </p:nvPr>
        </p:nvSpPr>
        <p:spPr/>
        <p:txBody>
          <a:bodyPr/>
          <a:lstStyle>
            <a:lvl1pPr>
              <a:defRPr/>
            </a:lvl1pPr>
          </a:lstStyle>
          <a:p>
            <a:pPr lvl="0"/>
            <a:fld id="{4F6B7176-E6D8-DF47-8971-6DFF5A519EB4}" type="slidenum">
              <a:t>‹#›</a:t>
            </a:fld>
            <a:endParaRPr lang="en-US"/>
          </a:p>
        </p:txBody>
      </p:sp>
    </p:spTree>
    <p:extLst>
      <p:ext uri="{BB962C8B-B14F-4D97-AF65-F5344CB8AC3E}">
        <p14:creationId xmlns:p14="http://schemas.microsoft.com/office/powerpoint/2010/main" val="1601455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_TITLE_AND_DESCRIPTION">
    <p:spTree>
      <p:nvGrpSpPr>
        <p:cNvPr id="1" name=""/>
        <p:cNvGrpSpPr/>
        <p:nvPr/>
      </p:nvGrpSpPr>
      <p:grpSpPr>
        <a:xfrm>
          <a:off x="0" y="0"/>
          <a:ext cx="0" cy="0"/>
          <a:chOff x="0" y="0"/>
          <a:chExt cx="0" cy="0"/>
        </a:xfrm>
      </p:grpSpPr>
      <p:sp>
        <p:nvSpPr>
          <p:cNvPr id="2" name="Google Shape;109;p24">
            <a:extLst>
              <a:ext uri="{FF2B5EF4-FFF2-40B4-BE49-F238E27FC236}">
                <a16:creationId xmlns:a16="http://schemas.microsoft.com/office/drawing/2014/main" id="{3EB73FF3-0237-79B4-399A-930A70AD6A8E}"/>
              </a:ext>
            </a:extLst>
          </p:cNvPr>
          <p:cNvSpPr/>
          <p:nvPr/>
        </p:nvSpPr>
        <p:spPr>
          <a:xfrm>
            <a:off x="4572000" y="-100"/>
            <a:ext cx="4572000" cy="5143500"/>
          </a:xfrm>
          <a:prstGeom prst="rect">
            <a:avLst/>
          </a:pr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cxnSp>
        <p:nvCxnSpPr>
          <p:cNvPr id="3" name="Google Shape;110;p24">
            <a:extLst>
              <a:ext uri="{FF2B5EF4-FFF2-40B4-BE49-F238E27FC236}">
                <a16:creationId xmlns:a16="http://schemas.microsoft.com/office/drawing/2014/main" id="{B7F11F98-B561-6F0C-0DBD-B80493A001BF}"/>
              </a:ext>
            </a:extLst>
          </p:cNvPr>
          <p:cNvCxnSpPr/>
          <p:nvPr/>
        </p:nvCxnSpPr>
        <p:spPr>
          <a:xfrm>
            <a:off x="5029675" y="4495501"/>
            <a:ext cx="468301" cy="0"/>
          </a:xfrm>
          <a:prstGeom prst="straightConnector1">
            <a:avLst/>
          </a:prstGeom>
          <a:noFill/>
          <a:ln w="19046" cap="flat">
            <a:solidFill>
              <a:srgbClr val="01AFD1"/>
            </a:solidFill>
            <a:prstDash val="solid"/>
            <a:round/>
          </a:ln>
        </p:spPr>
      </p:cxnSp>
      <p:sp>
        <p:nvSpPr>
          <p:cNvPr id="4" name="Google Shape;111;p24">
            <a:extLst>
              <a:ext uri="{FF2B5EF4-FFF2-40B4-BE49-F238E27FC236}">
                <a16:creationId xmlns:a16="http://schemas.microsoft.com/office/drawing/2014/main" id="{E10DA814-C126-3AE5-FD56-1F90D86392B2}"/>
              </a:ext>
            </a:extLst>
          </p:cNvPr>
          <p:cNvSpPr txBox="1">
            <a:spLocks noGrp="1"/>
          </p:cNvSpPr>
          <p:nvPr>
            <p:ph type="title"/>
          </p:nvPr>
        </p:nvSpPr>
        <p:spPr>
          <a:xfrm>
            <a:off x="265496" y="1084624"/>
            <a:ext cx="4045195" cy="1707001"/>
          </a:xfrm>
        </p:spPr>
        <p:txBody>
          <a:bodyPr anchor="b" anchorCtr="1"/>
          <a:lstStyle>
            <a:lvl1pPr algn="ctr">
              <a:defRPr sz="4200"/>
            </a:lvl1pPr>
          </a:lstStyle>
          <a:p>
            <a:pPr lvl="0"/>
            <a:endParaRPr lang="en-US"/>
          </a:p>
        </p:txBody>
      </p:sp>
      <p:sp>
        <p:nvSpPr>
          <p:cNvPr id="5" name="Google Shape;112;p24">
            <a:extLst>
              <a:ext uri="{FF2B5EF4-FFF2-40B4-BE49-F238E27FC236}">
                <a16:creationId xmlns:a16="http://schemas.microsoft.com/office/drawing/2014/main" id="{EFCD8984-36D7-7CDA-07EB-A7E42AA68BF1}"/>
              </a:ext>
            </a:extLst>
          </p:cNvPr>
          <p:cNvSpPr txBox="1">
            <a:spLocks noGrp="1"/>
          </p:cNvSpPr>
          <p:nvPr>
            <p:ph type="subTitle" idx="4294967295"/>
          </p:nvPr>
        </p:nvSpPr>
        <p:spPr>
          <a:xfrm>
            <a:off x="265496" y="2845201"/>
            <a:ext cx="4045195" cy="1421699"/>
          </a:xfrm>
        </p:spPr>
        <p:txBody>
          <a:bodyPr anchorCtr="1"/>
          <a:lstStyle>
            <a:lvl1pPr algn="ctr">
              <a:lnSpc>
                <a:spcPct val="100000"/>
              </a:lnSpc>
              <a:buNone/>
              <a:defRPr sz="2100">
                <a:solidFill>
                  <a:srgbClr val="F8E71C"/>
                </a:solidFill>
              </a:defRPr>
            </a:lvl1pPr>
          </a:lstStyle>
          <a:p>
            <a:pPr lvl="0"/>
            <a:endParaRPr lang="en-US"/>
          </a:p>
        </p:txBody>
      </p:sp>
      <p:sp>
        <p:nvSpPr>
          <p:cNvPr id="6" name="Google Shape;113;p24">
            <a:extLst>
              <a:ext uri="{FF2B5EF4-FFF2-40B4-BE49-F238E27FC236}">
                <a16:creationId xmlns:a16="http://schemas.microsoft.com/office/drawing/2014/main" id="{BD5EA7A6-1A2F-CB7D-A5DD-2117B5BE4D4E}"/>
              </a:ext>
            </a:extLst>
          </p:cNvPr>
          <p:cNvSpPr txBox="1">
            <a:spLocks noGrp="1"/>
          </p:cNvSpPr>
          <p:nvPr>
            <p:ph type="body" idx="4294967295"/>
          </p:nvPr>
        </p:nvSpPr>
        <p:spPr>
          <a:xfrm>
            <a:off x="4939497" y="724195"/>
            <a:ext cx="3836996" cy="3695099"/>
          </a:xfrm>
        </p:spPr>
        <p:txBody>
          <a:bodyPr anchor="ctr"/>
          <a:lstStyle>
            <a:lvl1pPr>
              <a:buClr>
                <a:srgbClr val="006F85"/>
              </a:buClr>
              <a:defRPr>
                <a:solidFill>
                  <a:srgbClr val="006F85"/>
                </a:solidFill>
              </a:defRPr>
            </a:lvl1pPr>
          </a:lstStyle>
          <a:p>
            <a:pPr lvl="0"/>
            <a:endParaRPr lang="en-US"/>
          </a:p>
        </p:txBody>
      </p:sp>
      <p:sp>
        <p:nvSpPr>
          <p:cNvPr id="7" name="Google Shape;114;p24">
            <a:extLst>
              <a:ext uri="{FF2B5EF4-FFF2-40B4-BE49-F238E27FC236}">
                <a16:creationId xmlns:a16="http://schemas.microsoft.com/office/drawing/2014/main" id="{7BE9675E-911F-BE93-AD4A-A903EAD60840}"/>
              </a:ext>
            </a:extLst>
          </p:cNvPr>
          <p:cNvSpPr txBox="1">
            <a:spLocks noGrp="1"/>
          </p:cNvSpPr>
          <p:nvPr>
            <p:ph type="sldNum" sz="quarter" idx="8"/>
          </p:nvPr>
        </p:nvSpPr>
        <p:spPr/>
        <p:txBody>
          <a:bodyPr/>
          <a:lstStyle>
            <a:lvl1pPr>
              <a:defRPr>
                <a:solidFill>
                  <a:srgbClr val="01AFD1"/>
                </a:solidFill>
              </a:defRPr>
            </a:lvl1pPr>
          </a:lstStyle>
          <a:p>
            <a:pPr lvl="0"/>
            <a:fld id="{F6EBF59F-EF5B-AE4C-A687-223D92C4CD46}" type="slidenum">
              <a:t>‹#›</a:t>
            </a:fld>
            <a:endParaRPr lang="en-US"/>
          </a:p>
        </p:txBody>
      </p:sp>
    </p:spTree>
    <p:extLst>
      <p:ext uri="{BB962C8B-B14F-4D97-AF65-F5344CB8AC3E}">
        <p14:creationId xmlns:p14="http://schemas.microsoft.com/office/powerpoint/2010/main" val="2430925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APTION_ONLY">
    <p:spTree>
      <p:nvGrpSpPr>
        <p:cNvPr id="1" name=""/>
        <p:cNvGrpSpPr/>
        <p:nvPr/>
      </p:nvGrpSpPr>
      <p:grpSpPr>
        <a:xfrm>
          <a:off x="0" y="0"/>
          <a:ext cx="0" cy="0"/>
          <a:chOff x="0" y="0"/>
          <a:chExt cx="0" cy="0"/>
        </a:xfrm>
      </p:grpSpPr>
      <p:sp>
        <p:nvSpPr>
          <p:cNvPr id="2" name="Google Shape;116;p25">
            <a:extLst>
              <a:ext uri="{FF2B5EF4-FFF2-40B4-BE49-F238E27FC236}">
                <a16:creationId xmlns:a16="http://schemas.microsoft.com/office/drawing/2014/main" id="{1C707136-CFA3-6270-41D2-F40B1E25F890}"/>
              </a:ext>
            </a:extLst>
          </p:cNvPr>
          <p:cNvSpPr txBox="1">
            <a:spLocks noGrp="1"/>
          </p:cNvSpPr>
          <p:nvPr>
            <p:ph type="body" idx="4294967295"/>
          </p:nvPr>
        </p:nvSpPr>
        <p:spPr>
          <a:xfrm>
            <a:off x="319500" y="4230572"/>
            <a:ext cx="5998802" cy="598803"/>
          </a:xfrm>
        </p:spPr>
        <p:txBody>
          <a:bodyPr anchor="ctr"/>
          <a:lstStyle>
            <a:lvl1pPr indent="-228600">
              <a:lnSpc>
                <a:spcPct val="100000"/>
              </a:lnSpc>
              <a:buNone/>
              <a:defRPr/>
            </a:lvl1pPr>
          </a:lstStyle>
          <a:p>
            <a:pPr lvl="0"/>
            <a:endParaRPr lang="en-US"/>
          </a:p>
        </p:txBody>
      </p:sp>
      <p:sp>
        <p:nvSpPr>
          <p:cNvPr id="3" name="Google Shape;117;p25">
            <a:extLst>
              <a:ext uri="{FF2B5EF4-FFF2-40B4-BE49-F238E27FC236}">
                <a16:creationId xmlns:a16="http://schemas.microsoft.com/office/drawing/2014/main" id="{EC9538FC-20F2-2D5D-D2B7-4610BC162742}"/>
              </a:ext>
            </a:extLst>
          </p:cNvPr>
          <p:cNvSpPr txBox="1">
            <a:spLocks noGrp="1"/>
          </p:cNvSpPr>
          <p:nvPr>
            <p:ph type="sldNum" sz="quarter" idx="8"/>
          </p:nvPr>
        </p:nvSpPr>
        <p:spPr/>
        <p:txBody>
          <a:bodyPr/>
          <a:lstStyle>
            <a:lvl1pPr>
              <a:defRPr/>
            </a:lvl1pPr>
          </a:lstStyle>
          <a:p>
            <a:pPr lvl="0"/>
            <a:fld id="{FAA7170F-49CE-6642-B77F-E29AEB506EED}" type="slidenum">
              <a:t>‹#›</a:t>
            </a:fld>
            <a:endParaRPr lang="en-US"/>
          </a:p>
        </p:txBody>
      </p:sp>
    </p:spTree>
    <p:extLst>
      <p:ext uri="{BB962C8B-B14F-4D97-AF65-F5344CB8AC3E}">
        <p14:creationId xmlns:p14="http://schemas.microsoft.com/office/powerpoint/2010/main" val="363829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_HEADER">
    <p:spTree>
      <p:nvGrpSpPr>
        <p:cNvPr id="1" name=""/>
        <p:cNvGrpSpPr/>
        <p:nvPr/>
      </p:nvGrpSpPr>
      <p:grpSpPr>
        <a:xfrm>
          <a:off x="0" y="0"/>
          <a:ext cx="0" cy="0"/>
          <a:chOff x="0" y="0"/>
          <a:chExt cx="0" cy="0"/>
        </a:xfrm>
      </p:grpSpPr>
      <p:sp>
        <p:nvSpPr>
          <p:cNvPr id="2" name="Google Shape;14;p3">
            <a:extLst>
              <a:ext uri="{FF2B5EF4-FFF2-40B4-BE49-F238E27FC236}">
                <a16:creationId xmlns:a16="http://schemas.microsoft.com/office/drawing/2014/main" id="{BBF0B4C9-271C-EC63-ECA5-1E87AAF2D03F}"/>
              </a:ext>
            </a:extLst>
          </p:cNvPr>
          <p:cNvSpPr txBox="1">
            <a:spLocks noGrp="1"/>
          </p:cNvSpPr>
          <p:nvPr>
            <p:ph type="title"/>
          </p:nvPr>
        </p:nvSpPr>
        <p:spPr>
          <a:xfrm>
            <a:off x="311700" y="2150851"/>
            <a:ext cx="8520598" cy="841796"/>
          </a:xfrm>
        </p:spPr>
        <p:txBody>
          <a:bodyPr anchor="ctr" anchorCtr="1"/>
          <a:lstStyle>
            <a:lvl1pPr algn="ctr">
              <a:defRPr sz="3600"/>
            </a:lvl1pPr>
          </a:lstStyle>
          <a:p>
            <a:pPr lvl="0"/>
            <a:endParaRPr lang="en-US"/>
          </a:p>
        </p:txBody>
      </p:sp>
      <p:sp>
        <p:nvSpPr>
          <p:cNvPr id="3" name="Google Shape;15;p3">
            <a:extLst>
              <a:ext uri="{FF2B5EF4-FFF2-40B4-BE49-F238E27FC236}">
                <a16:creationId xmlns:a16="http://schemas.microsoft.com/office/drawing/2014/main" id="{8B513915-50A9-FA22-31DC-197B4E6EBBF3}"/>
              </a:ext>
            </a:extLst>
          </p:cNvPr>
          <p:cNvSpPr txBox="1">
            <a:spLocks noGrp="1"/>
          </p:cNvSpPr>
          <p:nvPr>
            <p:ph type="sldNum" sz="quarter" idx="8"/>
          </p:nvPr>
        </p:nvSpPr>
        <p:spPr/>
        <p:txBody>
          <a:bodyPr/>
          <a:lstStyle>
            <a:lvl1pPr>
              <a:defRPr/>
            </a:lvl1pPr>
          </a:lstStyle>
          <a:p>
            <a:pPr lvl="0"/>
            <a:fld id="{BFC47A80-D18E-1948-9100-B22107F0F69E}" type="slidenum">
              <a:t>‹#›</a:t>
            </a:fld>
            <a:endParaRPr lang="en-US"/>
          </a:p>
        </p:txBody>
      </p:sp>
    </p:spTree>
    <p:extLst>
      <p:ext uri="{BB962C8B-B14F-4D97-AF65-F5344CB8AC3E}">
        <p14:creationId xmlns:p14="http://schemas.microsoft.com/office/powerpoint/2010/main" val="889724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G_NUMBER">
    <p:spTree>
      <p:nvGrpSpPr>
        <p:cNvPr id="1" name=""/>
        <p:cNvGrpSpPr/>
        <p:nvPr/>
      </p:nvGrpSpPr>
      <p:grpSpPr>
        <a:xfrm>
          <a:off x="0" y="0"/>
          <a:ext cx="0" cy="0"/>
          <a:chOff x="0" y="0"/>
          <a:chExt cx="0" cy="0"/>
        </a:xfrm>
      </p:grpSpPr>
      <p:sp>
        <p:nvSpPr>
          <p:cNvPr id="2" name="Google Shape;119;p26">
            <a:extLst>
              <a:ext uri="{FF2B5EF4-FFF2-40B4-BE49-F238E27FC236}">
                <a16:creationId xmlns:a16="http://schemas.microsoft.com/office/drawing/2014/main" id="{901E4222-6210-CE0F-E758-6F4759B8BFB6}"/>
              </a:ext>
            </a:extLst>
          </p:cNvPr>
          <p:cNvSpPr/>
          <p:nvPr/>
        </p:nvSpPr>
        <p:spPr>
          <a:xfrm>
            <a:off x="586724" y="0"/>
            <a:ext cx="7970696" cy="66595"/>
          </a:xfrm>
          <a:prstGeom prst="rect">
            <a:avLst/>
          </a:pr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3" name="Google Shape;120;p26">
            <a:extLst>
              <a:ext uri="{FF2B5EF4-FFF2-40B4-BE49-F238E27FC236}">
                <a16:creationId xmlns:a16="http://schemas.microsoft.com/office/drawing/2014/main" id="{B6D50E9B-B5F1-0131-0D38-7CF762C34766}"/>
              </a:ext>
            </a:extLst>
          </p:cNvPr>
          <p:cNvSpPr/>
          <p:nvPr/>
        </p:nvSpPr>
        <p:spPr>
          <a:xfrm>
            <a:off x="586724" y="5076904"/>
            <a:ext cx="7970696" cy="66595"/>
          </a:xfrm>
          <a:prstGeom prst="rect">
            <a:avLst/>
          </a:prstGeom>
          <a:solidFill>
            <a:srgbClr val="006F8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4" name="Google Shape;121;p26">
            <a:extLst>
              <a:ext uri="{FF2B5EF4-FFF2-40B4-BE49-F238E27FC236}">
                <a16:creationId xmlns:a16="http://schemas.microsoft.com/office/drawing/2014/main" id="{BE98D764-823F-53C9-9407-E7407A6258B2}"/>
              </a:ext>
            </a:extLst>
          </p:cNvPr>
          <p:cNvSpPr txBox="1">
            <a:spLocks noGrp="1"/>
          </p:cNvSpPr>
          <p:nvPr>
            <p:ph type="title"/>
          </p:nvPr>
        </p:nvSpPr>
        <p:spPr>
          <a:xfrm>
            <a:off x="586724" y="1353787"/>
            <a:ext cx="7970696" cy="1538395"/>
          </a:xfrm>
        </p:spPr>
        <p:txBody>
          <a:bodyPr anchor="ctr" anchorCtr="1"/>
          <a:lstStyle>
            <a:lvl1pPr algn="ctr">
              <a:defRPr sz="10800">
                <a:solidFill>
                  <a:srgbClr val="F8E71C"/>
                </a:solidFill>
              </a:defRPr>
            </a:lvl1pPr>
          </a:lstStyle>
          <a:p>
            <a:pPr lvl="0"/>
            <a:r>
              <a:rPr lang="en-US"/>
              <a:t>xx%</a:t>
            </a:r>
          </a:p>
        </p:txBody>
      </p:sp>
      <p:sp>
        <p:nvSpPr>
          <p:cNvPr id="5" name="Google Shape;122;p26">
            <a:extLst>
              <a:ext uri="{FF2B5EF4-FFF2-40B4-BE49-F238E27FC236}">
                <a16:creationId xmlns:a16="http://schemas.microsoft.com/office/drawing/2014/main" id="{AA8F54C1-7457-290E-1DE5-165AD63B7241}"/>
              </a:ext>
            </a:extLst>
          </p:cNvPr>
          <p:cNvSpPr txBox="1">
            <a:spLocks noGrp="1"/>
          </p:cNvSpPr>
          <p:nvPr>
            <p:ph type="body" idx="4294967295"/>
          </p:nvPr>
        </p:nvSpPr>
        <p:spPr>
          <a:xfrm>
            <a:off x="586724" y="2968389"/>
            <a:ext cx="7970696" cy="1071603"/>
          </a:xfrm>
        </p:spPr>
        <p:txBody>
          <a:bodyPr anchorCtr="1"/>
          <a:lstStyle>
            <a:lvl1pPr algn="ctr">
              <a:defRPr/>
            </a:lvl1pPr>
          </a:lstStyle>
          <a:p>
            <a:pPr lvl="0"/>
            <a:endParaRPr lang="en-US"/>
          </a:p>
        </p:txBody>
      </p:sp>
      <p:sp>
        <p:nvSpPr>
          <p:cNvPr id="6" name="Google Shape;123;p26">
            <a:extLst>
              <a:ext uri="{FF2B5EF4-FFF2-40B4-BE49-F238E27FC236}">
                <a16:creationId xmlns:a16="http://schemas.microsoft.com/office/drawing/2014/main" id="{F9DBACAB-9E52-A4C4-34E7-C99E106EE074}"/>
              </a:ext>
            </a:extLst>
          </p:cNvPr>
          <p:cNvSpPr txBox="1">
            <a:spLocks noGrp="1"/>
          </p:cNvSpPr>
          <p:nvPr>
            <p:ph type="sldNum" sz="quarter" idx="8"/>
          </p:nvPr>
        </p:nvSpPr>
        <p:spPr/>
        <p:txBody>
          <a:bodyPr/>
          <a:lstStyle>
            <a:lvl1pPr>
              <a:defRPr/>
            </a:lvl1pPr>
          </a:lstStyle>
          <a:p>
            <a:pPr lvl="0"/>
            <a:fld id="{222C1896-E008-5B49-81F0-EF5390A5039E}" type="slidenum">
              <a:t>‹#›</a:t>
            </a:fld>
            <a:endParaRPr lang="en-US"/>
          </a:p>
        </p:txBody>
      </p:sp>
    </p:spTree>
    <p:extLst>
      <p:ext uri="{BB962C8B-B14F-4D97-AF65-F5344CB8AC3E}">
        <p14:creationId xmlns:p14="http://schemas.microsoft.com/office/powerpoint/2010/main" val="25172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2" name="Google Shape;17;p4">
            <a:extLst>
              <a:ext uri="{FF2B5EF4-FFF2-40B4-BE49-F238E27FC236}">
                <a16:creationId xmlns:a16="http://schemas.microsoft.com/office/drawing/2014/main" id="{62E4AB82-FD7A-F381-E009-7CEDB65C3B12}"/>
              </a:ext>
            </a:extLst>
          </p:cNvPr>
          <p:cNvSpPr txBox="1">
            <a:spLocks noGrp="1"/>
          </p:cNvSpPr>
          <p:nvPr>
            <p:ph type="title"/>
          </p:nvPr>
        </p:nvSpPr>
        <p:spPr/>
        <p:txBody>
          <a:bodyPr/>
          <a:lstStyle>
            <a:lvl1pPr>
              <a:defRPr/>
            </a:lvl1pPr>
          </a:lstStyle>
          <a:p>
            <a:pPr lvl="0"/>
            <a:endParaRPr lang="en-US"/>
          </a:p>
        </p:txBody>
      </p:sp>
      <p:sp>
        <p:nvSpPr>
          <p:cNvPr id="3" name="Google Shape;18;p4">
            <a:extLst>
              <a:ext uri="{FF2B5EF4-FFF2-40B4-BE49-F238E27FC236}">
                <a16:creationId xmlns:a16="http://schemas.microsoft.com/office/drawing/2014/main" id="{FF5A978B-B57E-605B-C538-B4D3BD186B17}"/>
              </a:ext>
            </a:extLst>
          </p:cNvPr>
          <p:cNvSpPr txBox="1">
            <a:spLocks noGrp="1"/>
          </p:cNvSpPr>
          <p:nvPr>
            <p:ph type="body" idx="1"/>
          </p:nvPr>
        </p:nvSpPr>
        <p:spPr/>
        <p:txBody>
          <a:bodyPr/>
          <a:lstStyle>
            <a:lvl1pPr>
              <a:defRPr/>
            </a:lvl1pPr>
          </a:lstStyle>
          <a:p>
            <a:pPr lvl="0"/>
            <a:endParaRPr lang="en-US"/>
          </a:p>
        </p:txBody>
      </p:sp>
      <p:sp>
        <p:nvSpPr>
          <p:cNvPr id="4" name="Google Shape;19;p4">
            <a:extLst>
              <a:ext uri="{FF2B5EF4-FFF2-40B4-BE49-F238E27FC236}">
                <a16:creationId xmlns:a16="http://schemas.microsoft.com/office/drawing/2014/main" id="{4AA04A58-ECC8-1A92-6DFF-2829014CD04F}"/>
              </a:ext>
            </a:extLst>
          </p:cNvPr>
          <p:cNvSpPr txBox="1">
            <a:spLocks noGrp="1"/>
          </p:cNvSpPr>
          <p:nvPr>
            <p:ph type="sldNum" sz="quarter" idx="8"/>
          </p:nvPr>
        </p:nvSpPr>
        <p:spPr/>
        <p:txBody>
          <a:bodyPr/>
          <a:lstStyle>
            <a:lvl1pPr>
              <a:defRPr/>
            </a:lvl1pPr>
          </a:lstStyle>
          <a:p>
            <a:pPr lvl="0"/>
            <a:fld id="{567F9BF8-F489-5D41-BB44-C1F59BF229A5}" type="slidenum">
              <a:t>‹#›</a:t>
            </a:fld>
            <a:endParaRPr lang="en-US"/>
          </a:p>
        </p:txBody>
      </p:sp>
    </p:spTree>
    <p:extLst>
      <p:ext uri="{BB962C8B-B14F-4D97-AF65-F5344CB8AC3E}">
        <p14:creationId xmlns:p14="http://schemas.microsoft.com/office/powerpoint/2010/main" val="164747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reserve="1">
  <p:cSld name="TITLE_AND_TWO_COLUMNS">
    <p:spTree>
      <p:nvGrpSpPr>
        <p:cNvPr id="1" name=""/>
        <p:cNvGrpSpPr/>
        <p:nvPr/>
      </p:nvGrpSpPr>
      <p:grpSpPr>
        <a:xfrm>
          <a:off x="0" y="0"/>
          <a:ext cx="0" cy="0"/>
          <a:chOff x="0" y="0"/>
          <a:chExt cx="0" cy="0"/>
        </a:xfrm>
      </p:grpSpPr>
      <p:sp>
        <p:nvSpPr>
          <p:cNvPr id="2" name="Google Shape;21;p5">
            <a:extLst>
              <a:ext uri="{FF2B5EF4-FFF2-40B4-BE49-F238E27FC236}">
                <a16:creationId xmlns:a16="http://schemas.microsoft.com/office/drawing/2014/main" id="{722C0F25-952A-CD97-F3B4-665957C82DFB}"/>
              </a:ext>
            </a:extLst>
          </p:cNvPr>
          <p:cNvSpPr txBox="1">
            <a:spLocks noGrp="1"/>
          </p:cNvSpPr>
          <p:nvPr>
            <p:ph type="title"/>
          </p:nvPr>
        </p:nvSpPr>
        <p:spPr/>
        <p:txBody>
          <a:bodyPr/>
          <a:lstStyle>
            <a:lvl1pPr>
              <a:defRPr/>
            </a:lvl1pPr>
          </a:lstStyle>
          <a:p>
            <a:pPr lvl="0"/>
            <a:endParaRPr lang="en-US"/>
          </a:p>
        </p:txBody>
      </p:sp>
      <p:sp>
        <p:nvSpPr>
          <p:cNvPr id="3" name="Google Shape;22;p5">
            <a:extLst>
              <a:ext uri="{FF2B5EF4-FFF2-40B4-BE49-F238E27FC236}">
                <a16:creationId xmlns:a16="http://schemas.microsoft.com/office/drawing/2014/main" id="{B1BDBCEB-4769-E956-2369-C19FC427ECB1}"/>
              </a:ext>
            </a:extLst>
          </p:cNvPr>
          <p:cNvSpPr txBox="1">
            <a:spLocks noGrp="1"/>
          </p:cNvSpPr>
          <p:nvPr>
            <p:ph type="body" idx="1"/>
          </p:nvPr>
        </p:nvSpPr>
        <p:spPr>
          <a:xfrm>
            <a:off x="311700" y="1152473"/>
            <a:ext cx="3999896" cy="3416399"/>
          </a:xfrm>
        </p:spPr>
        <p:txBody>
          <a:bodyPr/>
          <a:lstStyle>
            <a:lvl1pPr indent="-317497">
              <a:buSzPts val="1400"/>
              <a:defRPr sz="1400"/>
            </a:lvl1pPr>
          </a:lstStyle>
          <a:p>
            <a:pPr lvl="0"/>
            <a:endParaRPr lang="en-US"/>
          </a:p>
        </p:txBody>
      </p:sp>
      <p:sp>
        <p:nvSpPr>
          <p:cNvPr id="4" name="Google Shape;23;p5">
            <a:extLst>
              <a:ext uri="{FF2B5EF4-FFF2-40B4-BE49-F238E27FC236}">
                <a16:creationId xmlns:a16="http://schemas.microsoft.com/office/drawing/2014/main" id="{B7E22BCB-3F49-0585-EB59-C4417CF3DB6F}"/>
              </a:ext>
            </a:extLst>
          </p:cNvPr>
          <p:cNvSpPr txBox="1">
            <a:spLocks noGrp="1"/>
          </p:cNvSpPr>
          <p:nvPr>
            <p:ph type="body" idx="2"/>
          </p:nvPr>
        </p:nvSpPr>
        <p:spPr>
          <a:xfrm>
            <a:off x="4832402" y="1152473"/>
            <a:ext cx="3999896" cy="3416399"/>
          </a:xfrm>
        </p:spPr>
        <p:txBody>
          <a:bodyPr/>
          <a:lstStyle>
            <a:lvl1pPr indent="-317497">
              <a:buSzPts val="1400"/>
              <a:defRPr sz="1400"/>
            </a:lvl1pPr>
          </a:lstStyle>
          <a:p>
            <a:pPr lvl="0"/>
            <a:endParaRPr lang="en-US"/>
          </a:p>
        </p:txBody>
      </p:sp>
      <p:sp>
        <p:nvSpPr>
          <p:cNvPr id="5" name="Google Shape;24;p5">
            <a:extLst>
              <a:ext uri="{FF2B5EF4-FFF2-40B4-BE49-F238E27FC236}">
                <a16:creationId xmlns:a16="http://schemas.microsoft.com/office/drawing/2014/main" id="{9AB037C2-BEDB-9CEE-D4FF-972ED7C18336}"/>
              </a:ext>
            </a:extLst>
          </p:cNvPr>
          <p:cNvSpPr txBox="1">
            <a:spLocks noGrp="1"/>
          </p:cNvSpPr>
          <p:nvPr>
            <p:ph type="sldNum" sz="quarter" idx="8"/>
          </p:nvPr>
        </p:nvSpPr>
        <p:spPr/>
        <p:txBody>
          <a:bodyPr/>
          <a:lstStyle>
            <a:lvl1pPr>
              <a:defRPr/>
            </a:lvl1pPr>
          </a:lstStyle>
          <a:p>
            <a:pPr lvl="0"/>
            <a:fld id="{450FAD70-F3AD-E94F-8148-1CBFD3F0A470}" type="slidenum">
              <a:t>‹#›</a:t>
            </a:fld>
            <a:endParaRPr lang="en-US"/>
          </a:p>
        </p:txBody>
      </p:sp>
    </p:spTree>
    <p:extLst>
      <p:ext uri="{BB962C8B-B14F-4D97-AF65-F5344CB8AC3E}">
        <p14:creationId xmlns:p14="http://schemas.microsoft.com/office/powerpoint/2010/main" val="234283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26;p6">
            <a:extLst>
              <a:ext uri="{FF2B5EF4-FFF2-40B4-BE49-F238E27FC236}">
                <a16:creationId xmlns:a16="http://schemas.microsoft.com/office/drawing/2014/main" id="{27ABFE5E-7121-658E-816C-C5C1BF061659}"/>
              </a:ext>
            </a:extLst>
          </p:cNvPr>
          <p:cNvSpPr txBox="1">
            <a:spLocks noGrp="1"/>
          </p:cNvSpPr>
          <p:nvPr>
            <p:ph type="title"/>
          </p:nvPr>
        </p:nvSpPr>
        <p:spPr/>
        <p:txBody>
          <a:bodyPr/>
          <a:lstStyle>
            <a:lvl1pPr>
              <a:defRPr/>
            </a:lvl1pPr>
          </a:lstStyle>
          <a:p>
            <a:pPr lvl="0"/>
            <a:endParaRPr lang="en-US"/>
          </a:p>
        </p:txBody>
      </p:sp>
      <p:sp>
        <p:nvSpPr>
          <p:cNvPr id="3" name="Google Shape;27;p6">
            <a:extLst>
              <a:ext uri="{FF2B5EF4-FFF2-40B4-BE49-F238E27FC236}">
                <a16:creationId xmlns:a16="http://schemas.microsoft.com/office/drawing/2014/main" id="{A2173C67-59AB-F219-5382-2D0A5109BDCD}"/>
              </a:ext>
            </a:extLst>
          </p:cNvPr>
          <p:cNvSpPr txBox="1">
            <a:spLocks noGrp="1"/>
          </p:cNvSpPr>
          <p:nvPr>
            <p:ph type="sldNum" sz="quarter" idx="8"/>
          </p:nvPr>
        </p:nvSpPr>
        <p:spPr/>
        <p:txBody>
          <a:bodyPr/>
          <a:lstStyle>
            <a:lvl1pPr>
              <a:defRPr/>
            </a:lvl1pPr>
          </a:lstStyle>
          <a:p>
            <a:pPr lvl="0"/>
            <a:fld id="{7A16CCE3-6FCA-C244-80EF-F5F859FDCC22}" type="slidenum">
              <a:t>‹#›</a:t>
            </a:fld>
            <a:endParaRPr lang="en-US"/>
          </a:p>
        </p:txBody>
      </p:sp>
    </p:spTree>
    <p:extLst>
      <p:ext uri="{BB962C8B-B14F-4D97-AF65-F5344CB8AC3E}">
        <p14:creationId xmlns:p14="http://schemas.microsoft.com/office/powerpoint/2010/main" val="44905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_COLUMN_TEXT">
    <p:spTree>
      <p:nvGrpSpPr>
        <p:cNvPr id="1" name=""/>
        <p:cNvGrpSpPr/>
        <p:nvPr/>
      </p:nvGrpSpPr>
      <p:grpSpPr>
        <a:xfrm>
          <a:off x="0" y="0"/>
          <a:ext cx="0" cy="0"/>
          <a:chOff x="0" y="0"/>
          <a:chExt cx="0" cy="0"/>
        </a:xfrm>
      </p:grpSpPr>
      <p:sp>
        <p:nvSpPr>
          <p:cNvPr id="2" name="Google Shape;29;p7">
            <a:extLst>
              <a:ext uri="{FF2B5EF4-FFF2-40B4-BE49-F238E27FC236}">
                <a16:creationId xmlns:a16="http://schemas.microsoft.com/office/drawing/2014/main" id="{AC072E42-FC02-C8C4-F0D5-DBC3D2E781C0}"/>
              </a:ext>
            </a:extLst>
          </p:cNvPr>
          <p:cNvSpPr txBox="1">
            <a:spLocks noGrp="1"/>
          </p:cNvSpPr>
          <p:nvPr>
            <p:ph type="title"/>
          </p:nvPr>
        </p:nvSpPr>
        <p:spPr>
          <a:xfrm>
            <a:off x="311700" y="555598"/>
            <a:ext cx="2808003" cy="755696"/>
          </a:xfrm>
        </p:spPr>
        <p:txBody>
          <a:bodyPr anchor="b"/>
          <a:lstStyle>
            <a:lvl1pPr>
              <a:defRPr sz="2400"/>
            </a:lvl1pPr>
          </a:lstStyle>
          <a:p>
            <a:pPr lvl="0"/>
            <a:endParaRPr lang="en-US"/>
          </a:p>
        </p:txBody>
      </p:sp>
      <p:sp>
        <p:nvSpPr>
          <p:cNvPr id="3" name="Google Shape;30;p7">
            <a:extLst>
              <a:ext uri="{FF2B5EF4-FFF2-40B4-BE49-F238E27FC236}">
                <a16:creationId xmlns:a16="http://schemas.microsoft.com/office/drawing/2014/main" id="{C01A4A2D-C9B7-12EE-C3E9-4FC856EFAEFE}"/>
              </a:ext>
            </a:extLst>
          </p:cNvPr>
          <p:cNvSpPr txBox="1">
            <a:spLocks noGrp="1"/>
          </p:cNvSpPr>
          <p:nvPr>
            <p:ph type="body" idx="4294967295"/>
          </p:nvPr>
        </p:nvSpPr>
        <p:spPr>
          <a:xfrm>
            <a:off x="311700" y="1389604"/>
            <a:ext cx="2808003" cy="3179396"/>
          </a:xfrm>
        </p:spPr>
        <p:txBody>
          <a:bodyPr/>
          <a:lstStyle>
            <a:lvl1pPr indent="-304796">
              <a:buSzPts val="1200"/>
              <a:defRPr sz="1200"/>
            </a:lvl1pPr>
          </a:lstStyle>
          <a:p>
            <a:pPr lvl="0"/>
            <a:endParaRPr lang="en-US"/>
          </a:p>
        </p:txBody>
      </p:sp>
      <p:sp>
        <p:nvSpPr>
          <p:cNvPr id="4" name="Google Shape;31;p7">
            <a:extLst>
              <a:ext uri="{FF2B5EF4-FFF2-40B4-BE49-F238E27FC236}">
                <a16:creationId xmlns:a16="http://schemas.microsoft.com/office/drawing/2014/main" id="{8D267090-DAD4-873F-F275-859A79A6A6C8}"/>
              </a:ext>
            </a:extLst>
          </p:cNvPr>
          <p:cNvSpPr txBox="1">
            <a:spLocks noGrp="1"/>
          </p:cNvSpPr>
          <p:nvPr>
            <p:ph type="sldNum" sz="quarter" idx="8"/>
          </p:nvPr>
        </p:nvSpPr>
        <p:spPr/>
        <p:txBody>
          <a:bodyPr/>
          <a:lstStyle>
            <a:lvl1pPr>
              <a:defRPr/>
            </a:lvl1pPr>
          </a:lstStyle>
          <a:p>
            <a:pPr lvl="0"/>
            <a:fld id="{28DEDF98-F665-BF43-9D51-1BEBABE77966}" type="slidenum">
              <a:t>‹#›</a:t>
            </a:fld>
            <a:endParaRPr lang="en-US"/>
          </a:p>
        </p:txBody>
      </p:sp>
    </p:spTree>
    <p:extLst>
      <p:ext uri="{BB962C8B-B14F-4D97-AF65-F5344CB8AC3E}">
        <p14:creationId xmlns:p14="http://schemas.microsoft.com/office/powerpoint/2010/main" val="185362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_POINT">
    <p:spTree>
      <p:nvGrpSpPr>
        <p:cNvPr id="1" name=""/>
        <p:cNvGrpSpPr/>
        <p:nvPr/>
      </p:nvGrpSpPr>
      <p:grpSpPr>
        <a:xfrm>
          <a:off x="0" y="0"/>
          <a:ext cx="0" cy="0"/>
          <a:chOff x="0" y="0"/>
          <a:chExt cx="0" cy="0"/>
        </a:xfrm>
      </p:grpSpPr>
      <p:sp>
        <p:nvSpPr>
          <p:cNvPr id="2" name="Google Shape;33;p8">
            <a:extLst>
              <a:ext uri="{FF2B5EF4-FFF2-40B4-BE49-F238E27FC236}">
                <a16:creationId xmlns:a16="http://schemas.microsoft.com/office/drawing/2014/main" id="{DAC70BFB-2A19-D75A-B64A-5881451C0916}"/>
              </a:ext>
            </a:extLst>
          </p:cNvPr>
          <p:cNvSpPr txBox="1">
            <a:spLocks noGrp="1"/>
          </p:cNvSpPr>
          <p:nvPr>
            <p:ph type="title"/>
          </p:nvPr>
        </p:nvSpPr>
        <p:spPr>
          <a:xfrm>
            <a:off x="490246" y="450149"/>
            <a:ext cx="6367799" cy="4090797"/>
          </a:xfrm>
        </p:spPr>
        <p:txBody>
          <a:bodyPr anchor="ctr"/>
          <a:lstStyle>
            <a:lvl1pPr>
              <a:defRPr sz="4800"/>
            </a:lvl1pPr>
          </a:lstStyle>
          <a:p>
            <a:pPr lvl="0"/>
            <a:endParaRPr lang="en-US"/>
          </a:p>
        </p:txBody>
      </p:sp>
      <p:sp>
        <p:nvSpPr>
          <p:cNvPr id="3" name="Google Shape;34;p8">
            <a:extLst>
              <a:ext uri="{FF2B5EF4-FFF2-40B4-BE49-F238E27FC236}">
                <a16:creationId xmlns:a16="http://schemas.microsoft.com/office/drawing/2014/main" id="{45110E82-23E7-A8D2-3FD1-55B3F28D8696}"/>
              </a:ext>
            </a:extLst>
          </p:cNvPr>
          <p:cNvSpPr txBox="1">
            <a:spLocks noGrp="1"/>
          </p:cNvSpPr>
          <p:nvPr>
            <p:ph type="sldNum" sz="quarter" idx="8"/>
          </p:nvPr>
        </p:nvSpPr>
        <p:spPr/>
        <p:txBody>
          <a:bodyPr/>
          <a:lstStyle>
            <a:lvl1pPr>
              <a:defRPr/>
            </a:lvl1pPr>
          </a:lstStyle>
          <a:p>
            <a:pPr lvl="0"/>
            <a:fld id="{233B8913-0BAC-D54E-89D4-30F83F93833E}" type="slidenum">
              <a:t>‹#›</a:t>
            </a:fld>
            <a:endParaRPr lang="en-US"/>
          </a:p>
        </p:txBody>
      </p:sp>
    </p:spTree>
    <p:extLst>
      <p:ext uri="{BB962C8B-B14F-4D97-AF65-F5344CB8AC3E}">
        <p14:creationId xmlns:p14="http://schemas.microsoft.com/office/powerpoint/2010/main" val="166466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_TITLE_AND_DESCRIPTION">
    <p:spTree>
      <p:nvGrpSpPr>
        <p:cNvPr id="1" name=""/>
        <p:cNvGrpSpPr/>
        <p:nvPr/>
      </p:nvGrpSpPr>
      <p:grpSpPr>
        <a:xfrm>
          <a:off x="0" y="0"/>
          <a:ext cx="0" cy="0"/>
          <a:chOff x="0" y="0"/>
          <a:chExt cx="0" cy="0"/>
        </a:xfrm>
      </p:grpSpPr>
      <p:sp>
        <p:nvSpPr>
          <p:cNvPr id="2" name="Google Shape;36;p9">
            <a:extLst>
              <a:ext uri="{FF2B5EF4-FFF2-40B4-BE49-F238E27FC236}">
                <a16:creationId xmlns:a16="http://schemas.microsoft.com/office/drawing/2014/main" id="{1414CDFD-B988-31FA-8082-2F6077B9F671}"/>
              </a:ext>
            </a:extLst>
          </p:cNvPr>
          <p:cNvSpPr/>
          <p:nvPr/>
        </p:nvSpPr>
        <p:spPr>
          <a:xfrm>
            <a:off x="4572000" y="-128"/>
            <a:ext cx="4572000" cy="5143500"/>
          </a:xfrm>
          <a:prstGeom prst="rect">
            <a:avLst/>
          </a:prstGeom>
          <a:solidFill>
            <a:srgbClr val="EEEEEE"/>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3" name="Google Shape;37;p9">
            <a:extLst>
              <a:ext uri="{FF2B5EF4-FFF2-40B4-BE49-F238E27FC236}">
                <a16:creationId xmlns:a16="http://schemas.microsoft.com/office/drawing/2014/main" id="{714A8A23-DF72-523B-A833-2811B1283A47}"/>
              </a:ext>
            </a:extLst>
          </p:cNvPr>
          <p:cNvSpPr txBox="1">
            <a:spLocks noGrp="1"/>
          </p:cNvSpPr>
          <p:nvPr>
            <p:ph type="title"/>
          </p:nvPr>
        </p:nvSpPr>
        <p:spPr>
          <a:xfrm>
            <a:off x="265496" y="1233178"/>
            <a:ext cx="4045195" cy="1482297"/>
          </a:xfrm>
        </p:spPr>
        <p:txBody>
          <a:bodyPr anchor="b" anchorCtr="1"/>
          <a:lstStyle>
            <a:lvl1pPr algn="ctr">
              <a:defRPr sz="4200"/>
            </a:lvl1pPr>
          </a:lstStyle>
          <a:p>
            <a:pPr lvl="0"/>
            <a:endParaRPr lang="en-US"/>
          </a:p>
        </p:txBody>
      </p:sp>
      <p:sp>
        <p:nvSpPr>
          <p:cNvPr id="4" name="Google Shape;38;p9">
            <a:extLst>
              <a:ext uri="{FF2B5EF4-FFF2-40B4-BE49-F238E27FC236}">
                <a16:creationId xmlns:a16="http://schemas.microsoft.com/office/drawing/2014/main" id="{48080ECF-35D6-F418-614B-54B8B6C44E54}"/>
              </a:ext>
            </a:extLst>
          </p:cNvPr>
          <p:cNvSpPr txBox="1">
            <a:spLocks noGrp="1"/>
          </p:cNvSpPr>
          <p:nvPr>
            <p:ph type="subTitle" idx="4294967295"/>
          </p:nvPr>
        </p:nvSpPr>
        <p:spPr>
          <a:xfrm>
            <a:off x="265496" y="2803074"/>
            <a:ext cx="4045195" cy="1235098"/>
          </a:xfrm>
        </p:spPr>
        <p:txBody>
          <a:bodyPr anchorCtr="1"/>
          <a:lstStyle>
            <a:lvl1pPr algn="ctr">
              <a:lnSpc>
                <a:spcPct val="100000"/>
              </a:lnSpc>
              <a:buNone/>
              <a:defRPr sz="2100"/>
            </a:lvl1pPr>
          </a:lstStyle>
          <a:p>
            <a:pPr lvl="0"/>
            <a:endParaRPr lang="en-US"/>
          </a:p>
        </p:txBody>
      </p:sp>
      <p:sp>
        <p:nvSpPr>
          <p:cNvPr id="5" name="Google Shape;39;p9">
            <a:extLst>
              <a:ext uri="{FF2B5EF4-FFF2-40B4-BE49-F238E27FC236}">
                <a16:creationId xmlns:a16="http://schemas.microsoft.com/office/drawing/2014/main" id="{ED57D196-8C95-7F24-B918-7E0D524EBFF1}"/>
              </a:ext>
            </a:extLst>
          </p:cNvPr>
          <p:cNvSpPr txBox="1">
            <a:spLocks noGrp="1"/>
          </p:cNvSpPr>
          <p:nvPr>
            <p:ph type="body" idx="4294967295"/>
          </p:nvPr>
        </p:nvSpPr>
        <p:spPr>
          <a:xfrm>
            <a:off x="4939497" y="724076"/>
            <a:ext cx="3836996" cy="3695099"/>
          </a:xfrm>
        </p:spPr>
        <p:txBody>
          <a:bodyPr anchor="ctr"/>
          <a:lstStyle>
            <a:lvl1pPr>
              <a:defRPr/>
            </a:lvl1pPr>
          </a:lstStyle>
          <a:p>
            <a:pPr lvl="0"/>
            <a:endParaRPr lang="en-US"/>
          </a:p>
        </p:txBody>
      </p:sp>
      <p:sp>
        <p:nvSpPr>
          <p:cNvPr id="6" name="Google Shape;40;p9">
            <a:extLst>
              <a:ext uri="{FF2B5EF4-FFF2-40B4-BE49-F238E27FC236}">
                <a16:creationId xmlns:a16="http://schemas.microsoft.com/office/drawing/2014/main" id="{9D2650D7-C1DA-2F16-7108-92698540918D}"/>
              </a:ext>
            </a:extLst>
          </p:cNvPr>
          <p:cNvSpPr txBox="1">
            <a:spLocks noGrp="1"/>
          </p:cNvSpPr>
          <p:nvPr>
            <p:ph type="sldNum" sz="quarter" idx="8"/>
          </p:nvPr>
        </p:nvSpPr>
        <p:spPr/>
        <p:txBody>
          <a:bodyPr/>
          <a:lstStyle>
            <a:lvl1pPr>
              <a:defRPr/>
            </a:lvl1pPr>
          </a:lstStyle>
          <a:p>
            <a:pPr lvl="0"/>
            <a:fld id="{12A38203-5D8E-774B-BCB8-9A131BEA24AB}" type="slidenum">
              <a:t>‹#›</a:t>
            </a:fld>
            <a:endParaRPr lang="en-US"/>
          </a:p>
        </p:txBody>
      </p:sp>
    </p:spTree>
    <p:extLst>
      <p:ext uri="{BB962C8B-B14F-4D97-AF65-F5344CB8AC3E}">
        <p14:creationId xmlns:p14="http://schemas.microsoft.com/office/powerpoint/2010/main" val="942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APTION_ONLY">
    <p:spTree>
      <p:nvGrpSpPr>
        <p:cNvPr id="1" name=""/>
        <p:cNvGrpSpPr/>
        <p:nvPr/>
      </p:nvGrpSpPr>
      <p:grpSpPr>
        <a:xfrm>
          <a:off x="0" y="0"/>
          <a:ext cx="0" cy="0"/>
          <a:chOff x="0" y="0"/>
          <a:chExt cx="0" cy="0"/>
        </a:xfrm>
      </p:grpSpPr>
      <p:sp>
        <p:nvSpPr>
          <p:cNvPr id="2" name="Google Shape;42;p10">
            <a:extLst>
              <a:ext uri="{FF2B5EF4-FFF2-40B4-BE49-F238E27FC236}">
                <a16:creationId xmlns:a16="http://schemas.microsoft.com/office/drawing/2014/main" id="{9BB3F92D-9A97-2A24-C87F-4F84497D9362}"/>
              </a:ext>
            </a:extLst>
          </p:cNvPr>
          <p:cNvSpPr txBox="1">
            <a:spLocks noGrp="1"/>
          </p:cNvSpPr>
          <p:nvPr>
            <p:ph type="body" idx="4294967295"/>
          </p:nvPr>
        </p:nvSpPr>
        <p:spPr>
          <a:xfrm>
            <a:off x="311700" y="4230572"/>
            <a:ext cx="5998802" cy="605104"/>
          </a:xfrm>
        </p:spPr>
        <p:txBody>
          <a:bodyPr anchor="ctr"/>
          <a:lstStyle>
            <a:lvl1pPr indent="-228600">
              <a:lnSpc>
                <a:spcPct val="100000"/>
              </a:lnSpc>
              <a:buNone/>
              <a:defRPr/>
            </a:lvl1pPr>
          </a:lstStyle>
          <a:p>
            <a:pPr lvl="0"/>
            <a:endParaRPr lang="en-US"/>
          </a:p>
        </p:txBody>
      </p:sp>
      <p:sp>
        <p:nvSpPr>
          <p:cNvPr id="3" name="Google Shape;43;p10">
            <a:extLst>
              <a:ext uri="{FF2B5EF4-FFF2-40B4-BE49-F238E27FC236}">
                <a16:creationId xmlns:a16="http://schemas.microsoft.com/office/drawing/2014/main" id="{A542D257-EFA7-2B0A-5BC0-7AB24520AD50}"/>
              </a:ext>
            </a:extLst>
          </p:cNvPr>
          <p:cNvSpPr txBox="1">
            <a:spLocks noGrp="1"/>
          </p:cNvSpPr>
          <p:nvPr>
            <p:ph type="sldNum" sz="quarter" idx="8"/>
          </p:nvPr>
        </p:nvSpPr>
        <p:spPr/>
        <p:txBody>
          <a:bodyPr/>
          <a:lstStyle>
            <a:lvl1pPr>
              <a:defRPr/>
            </a:lvl1pPr>
          </a:lstStyle>
          <a:p>
            <a:pPr lvl="0"/>
            <a:fld id="{042929A5-213F-BF45-B798-61DD7841E688}" type="slidenum">
              <a:t>‹#›</a:t>
            </a:fld>
            <a:endParaRPr lang="en-US"/>
          </a:p>
        </p:txBody>
      </p:sp>
    </p:spTree>
    <p:extLst>
      <p:ext uri="{BB962C8B-B14F-4D97-AF65-F5344CB8AC3E}">
        <p14:creationId xmlns:p14="http://schemas.microsoft.com/office/powerpoint/2010/main" val="580322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6;p1">
            <a:extLst>
              <a:ext uri="{FF2B5EF4-FFF2-40B4-BE49-F238E27FC236}">
                <a16:creationId xmlns:a16="http://schemas.microsoft.com/office/drawing/2014/main" id="{0E023762-AF2C-E87B-DB45-C4961FFCE8F0}"/>
              </a:ext>
            </a:extLst>
          </p:cNvPr>
          <p:cNvSpPr txBox="1">
            <a:spLocks noGrp="1"/>
          </p:cNvSpPr>
          <p:nvPr>
            <p:ph type="title"/>
          </p:nvPr>
        </p:nvSpPr>
        <p:spPr>
          <a:xfrm>
            <a:off x="311700" y="445029"/>
            <a:ext cx="8520598" cy="572697"/>
          </a:xfrm>
          <a:prstGeom prst="rect">
            <a:avLst/>
          </a:prstGeom>
          <a:noFill/>
          <a:ln>
            <a:noFill/>
          </a:ln>
        </p:spPr>
        <p:txBody>
          <a:bodyPr vert="horz" wrap="square" lIns="91421" tIns="91421" rIns="91421" bIns="91421" anchor="t" anchorCtr="0" compatLnSpc="1">
            <a:normAutofit/>
          </a:bodyPr>
          <a:lstStyle/>
          <a:p>
            <a:pPr lvl="0"/>
            <a:endParaRPr lang="en-US"/>
          </a:p>
        </p:txBody>
      </p:sp>
      <p:sp>
        <p:nvSpPr>
          <p:cNvPr id="3" name="Google Shape;7;p1">
            <a:extLst>
              <a:ext uri="{FF2B5EF4-FFF2-40B4-BE49-F238E27FC236}">
                <a16:creationId xmlns:a16="http://schemas.microsoft.com/office/drawing/2014/main" id="{6076DB2F-4D2E-B782-84B7-D4A1D7A993A4}"/>
              </a:ext>
            </a:extLst>
          </p:cNvPr>
          <p:cNvSpPr txBox="1">
            <a:spLocks noGrp="1"/>
          </p:cNvSpPr>
          <p:nvPr>
            <p:ph type="body" idx="1"/>
          </p:nvPr>
        </p:nvSpPr>
        <p:spPr>
          <a:xfrm>
            <a:off x="311700" y="1152473"/>
            <a:ext cx="8520598" cy="3416399"/>
          </a:xfrm>
          <a:prstGeom prst="rect">
            <a:avLst/>
          </a:prstGeom>
          <a:noFill/>
          <a:ln>
            <a:noFill/>
          </a:ln>
        </p:spPr>
        <p:txBody>
          <a:bodyPr vert="horz" wrap="square" lIns="91421" tIns="91421" rIns="91421" bIns="91421"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8;p1">
            <a:extLst>
              <a:ext uri="{FF2B5EF4-FFF2-40B4-BE49-F238E27FC236}">
                <a16:creationId xmlns:a16="http://schemas.microsoft.com/office/drawing/2014/main" id="{40E57A37-E593-F96C-356A-654E1537A9F9}"/>
              </a:ext>
            </a:extLst>
          </p:cNvPr>
          <p:cNvSpPr txBox="1">
            <a:spLocks noGrp="1"/>
          </p:cNvSpPr>
          <p:nvPr>
            <p:ph type="sldNum" sz="quarter" idx="4"/>
          </p:nvPr>
        </p:nvSpPr>
        <p:spPr>
          <a:xfrm>
            <a:off x="8472455" y="4663220"/>
            <a:ext cx="548704" cy="393603"/>
          </a:xfrm>
          <a:prstGeom prst="rect">
            <a:avLst/>
          </a:prstGeom>
          <a:noFill/>
          <a:ln>
            <a:noFill/>
          </a:ln>
        </p:spPr>
        <p:txBody>
          <a:bodyPr vert="horz" wrap="square" lIns="91421" tIns="91421" rIns="91421" bIns="91421" anchor="ctr" anchorCtr="0" compatLnSpc="1">
            <a:normAutofit/>
          </a:bodyPr>
          <a:lstStyle>
            <a:lvl1pPr marL="0" marR="0" lvl="0" indent="0" algn="r" defTabSz="914400" rtl="0" fontAlgn="auto" hangingPunct="1">
              <a:lnSpc>
                <a:spcPct val="100000"/>
              </a:lnSpc>
              <a:spcBef>
                <a:spcPts val="0"/>
              </a:spcBef>
              <a:spcAft>
                <a:spcPts val="0"/>
              </a:spcAft>
              <a:buNone/>
              <a:tabLst/>
              <a:defRPr lang="en-US" sz="1000" b="0" i="0" u="none" strike="noStrike" kern="0" cap="none" spc="0" baseline="0">
                <a:solidFill>
                  <a:srgbClr val="595959"/>
                </a:solidFill>
                <a:uFillTx/>
                <a:latin typeface="Arial"/>
                <a:ea typeface="Arial"/>
                <a:cs typeface="Arial"/>
              </a:defRPr>
            </a:lvl1pPr>
          </a:lstStyle>
          <a:p>
            <a:pPr lvl="0"/>
            <a:fld id="{BA4740F5-ED72-CF4C-85C0-7271878C8E6F}"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100000"/>
        </a:lnSpc>
        <a:spcBef>
          <a:spcPts val="0"/>
        </a:spcBef>
        <a:spcAft>
          <a:spcPts val="0"/>
        </a:spcAft>
        <a:buNone/>
        <a:tabLst/>
        <a:defRPr lang="en-US" sz="2800" b="0" i="0" u="none" strike="noStrike" kern="0" cap="none" spc="0" baseline="0">
          <a:solidFill>
            <a:srgbClr val="000000"/>
          </a:solidFill>
          <a:uFillTx/>
          <a:latin typeface="Arial"/>
          <a:ea typeface="Arial"/>
          <a:cs typeface="Arial"/>
        </a:defRPr>
      </a:lvl1pPr>
    </p:titleStyle>
    <p:bodyStyle>
      <a:lvl1pPr marL="457200" marR="0" lvl="0" indent="-342900" algn="l" defTabSz="914400" rtl="0" fontAlgn="auto" hangingPunct="1">
        <a:lnSpc>
          <a:spcPct val="115000"/>
        </a:lnSpc>
        <a:spcBef>
          <a:spcPts val="0"/>
        </a:spcBef>
        <a:spcAft>
          <a:spcPts val="0"/>
        </a:spcAft>
        <a:buClr>
          <a:srgbClr val="595959"/>
        </a:buClr>
        <a:buSzPts val="1800"/>
        <a:buFont typeface="Arial"/>
        <a:buChar char="●"/>
        <a:tabLst/>
        <a:defRPr lang="en-US" sz="1800" b="0" i="0" u="none" strike="noStrike" kern="0" cap="none" spc="0" baseline="0">
          <a:solidFill>
            <a:srgbClr val="595959"/>
          </a:solidFill>
          <a:uFillTx/>
          <a:latin typeface="Arial"/>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AFD1"/>
        </a:solidFill>
        <a:effectLst/>
      </p:bgPr>
    </p:bg>
    <p:spTree>
      <p:nvGrpSpPr>
        <p:cNvPr id="1" name=""/>
        <p:cNvGrpSpPr/>
        <p:nvPr/>
      </p:nvGrpSpPr>
      <p:grpSpPr>
        <a:xfrm>
          <a:off x="0" y="0"/>
          <a:ext cx="0" cy="0"/>
          <a:chOff x="0" y="0"/>
          <a:chExt cx="0" cy="0"/>
        </a:xfrm>
      </p:grpSpPr>
      <p:sp>
        <p:nvSpPr>
          <p:cNvPr id="2" name="Google Shape;51;p13">
            <a:extLst>
              <a:ext uri="{FF2B5EF4-FFF2-40B4-BE49-F238E27FC236}">
                <a16:creationId xmlns:a16="http://schemas.microsoft.com/office/drawing/2014/main" id="{0F6CCE57-04C2-5E2B-F3E6-41B36E11C0EE}"/>
              </a:ext>
            </a:extLst>
          </p:cNvPr>
          <p:cNvSpPr txBox="1">
            <a:spLocks noGrp="1"/>
          </p:cNvSpPr>
          <p:nvPr>
            <p:ph type="title"/>
          </p:nvPr>
        </p:nvSpPr>
        <p:spPr>
          <a:xfrm>
            <a:off x="311700" y="372727"/>
            <a:ext cx="8520598" cy="644999"/>
          </a:xfrm>
          <a:prstGeom prst="rect">
            <a:avLst/>
          </a:prstGeom>
          <a:noFill/>
          <a:ln>
            <a:noFill/>
          </a:ln>
        </p:spPr>
        <p:txBody>
          <a:bodyPr vert="horz" wrap="square" lIns="91421" tIns="91421" rIns="91421" bIns="91421" anchor="t" anchorCtr="0" compatLnSpc="1">
            <a:noAutofit/>
          </a:bodyPr>
          <a:lstStyle/>
          <a:p>
            <a:pPr lvl="0"/>
            <a:endParaRPr lang="en-US"/>
          </a:p>
        </p:txBody>
      </p:sp>
      <p:sp>
        <p:nvSpPr>
          <p:cNvPr id="3" name="Google Shape;52;p13">
            <a:extLst>
              <a:ext uri="{FF2B5EF4-FFF2-40B4-BE49-F238E27FC236}">
                <a16:creationId xmlns:a16="http://schemas.microsoft.com/office/drawing/2014/main" id="{E5DDF3FB-E868-F793-EE22-09F563ED329B}"/>
              </a:ext>
            </a:extLst>
          </p:cNvPr>
          <p:cNvSpPr txBox="1">
            <a:spLocks noGrp="1"/>
          </p:cNvSpPr>
          <p:nvPr>
            <p:ph type="body" idx="1"/>
          </p:nvPr>
        </p:nvSpPr>
        <p:spPr>
          <a:xfrm>
            <a:off x="311700" y="1417795"/>
            <a:ext cx="8520598" cy="3150903"/>
          </a:xfrm>
          <a:prstGeom prst="rect">
            <a:avLst/>
          </a:prstGeom>
          <a:noFill/>
          <a:ln>
            <a:noFill/>
          </a:ln>
        </p:spPr>
        <p:txBody>
          <a:bodyPr vert="horz" wrap="square" lIns="91421" tIns="91421" rIns="91421" bIns="91421"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53;p13">
            <a:extLst>
              <a:ext uri="{FF2B5EF4-FFF2-40B4-BE49-F238E27FC236}">
                <a16:creationId xmlns:a16="http://schemas.microsoft.com/office/drawing/2014/main" id="{D4586718-B069-445F-6943-0AD7F48526AC}"/>
              </a:ext>
            </a:extLst>
          </p:cNvPr>
          <p:cNvSpPr txBox="1">
            <a:spLocks noGrp="1"/>
          </p:cNvSpPr>
          <p:nvPr>
            <p:ph type="sldNum" sz="quarter" idx="4"/>
          </p:nvPr>
        </p:nvSpPr>
        <p:spPr>
          <a:xfrm>
            <a:off x="8472455" y="4663220"/>
            <a:ext cx="548704" cy="393603"/>
          </a:xfrm>
          <a:prstGeom prst="rect">
            <a:avLst/>
          </a:prstGeom>
          <a:noFill/>
          <a:ln>
            <a:noFill/>
          </a:ln>
        </p:spPr>
        <p:txBody>
          <a:bodyPr vert="horz" wrap="square" lIns="91421" tIns="91421" rIns="91421" bIns="91421"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0" cap="none" spc="0" baseline="0">
                <a:solidFill>
                  <a:srgbClr val="FFFFFF"/>
                </a:solidFill>
                <a:uFillTx/>
                <a:latin typeface="Lato"/>
                <a:ea typeface="Lato"/>
                <a:cs typeface="Lato"/>
              </a:defRPr>
            </a:lvl1pPr>
          </a:lstStyle>
          <a:p>
            <a:pPr lvl="0"/>
            <a:fld id="{36299B36-7518-1D4C-A031-530751585383}"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marL="0" marR="0" lvl="0" indent="0" algn="l" defTabSz="914400" rtl="0" fontAlgn="auto" hangingPunct="1">
        <a:lnSpc>
          <a:spcPct val="100000"/>
        </a:lnSpc>
        <a:spcBef>
          <a:spcPts val="0"/>
        </a:spcBef>
        <a:spcAft>
          <a:spcPts val="0"/>
        </a:spcAft>
        <a:buNone/>
        <a:tabLst/>
        <a:defRPr lang="en-US" sz="3200" b="1" i="0" u="none" strike="noStrike" kern="0" cap="none" spc="0" baseline="0">
          <a:solidFill>
            <a:srgbClr val="FFFFFF"/>
          </a:solidFill>
          <a:uFillTx/>
          <a:latin typeface="Playfair Display"/>
          <a:ea typeface="Playfair Display"/>
          <a:cs typeface="Playfair Display"/>
        </a:defRPr>
      </a:lvl1pPr>
    </p:titleStyle>
    <p:bodyStyle>
      <a:lvl1pPr marL="457200" marR="0" lvl="0" indent="-342900" algn="l" defTabSz="914400" rtl="0" fontAlgn="auto" hangingPunct="1">
        <a:lnSpc>
          <a:spcPct val="115000"/>
        </a:lnSpc>
        <a:spcBef>
          <a:spcPts val="0"/>
        </a:spcBef>
        <a:spcAft>
          <a:spcPts val="0"/>
        </a:spcAft>
        <a:buClr>
          <a:srgbClr val="FFFFFF"/>
        </a:buClr>
        <a:buSzPts val="1800"/>
        <a:buFont typeface="Lato"/>
        <a:buChar char="●"/>
        <a:tabLst/>
        <a:defRPr lang="en-US" sz="1800" b="0" i="0" u="none" strike="noStrike" kern="0" cap="none" spc="0" baseline="0">
          <a:solidFill>
            <a:srgbClr val="FFFFFF"/>
          </a:solidFill>
          <a:uFillTx/>
          <a:latin typeface="Lato"/>
          <a:ea typeface="Lato"/>
          <a:cs typeface="La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8.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2.jp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0.jpg"/><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1.jpg"/><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Google Shape;128;p27">
            <a:extLst>
              <a:ext uri="{FF2B5EF4-FFF2-40B4-BE49-F238E27FC236}">
                <a16:creationId xmlns:a16="http://schemas.microsoft.com/office/drawing/2014/main" id="{022E97E4-B652-D0CA-CE33-1838C5705194}"/>
              </a:ext>
            </a:extLst>
          </p:cNvPr>
          <p:cNvSpPr txBox="1">
            <a:spLocks noGrp="1"/>
          </p:cNvSpPr>
          <p:nvPr>
            <p:ph type="ctrTitle"/>
          </p:nvPr>
        </p:nvSpPr>
        <p:spPr/>
        <p:txBody>
          <a:bodyPr/>
          <a:lstStyle/>
          <a:p>
            <a:pPr lvl="0"/>
            <a:r>
              <a:rPr lang="en-US"/>
              <a:t>Silver Diamine Fluoride</a:t>
            </a:r>
          </a:p>
          <a:p>
            <a:pPr lvl="0"/>
            <a:r>
              <a:rPr lang="en-US"/>
              <a:t>Smiles for Life Oral Health</a:t>
            </a:r>
          </a:p>
        </p:txBody>
      </p:sp>
      <p:sp>
        <p:nvSpPr>
          <p:cNvPr id="3" name="Google Shape;129;p27">
            <a:extLst>
              <a:ext uri="{FF2B5EF4-FFF2-40B4-BE49-F238E27FC236}">
                <a16:creationId xmlns:a16="http://schemas.microsoft.com/office/drawing/2014/main" id="{773B95A8-8D5F-3E87-2161-3B1696D9D87F}"/>
              </a:ext>
            </a:extLst>
          </p:cNvPr>
          <p:cNvSpPr txBox="1">
            <a:spLocks noGrp="1"/>
          </p:cNvSpPr>
          <p:nvPr>
            <p:ph type="subTitle" idx="1"/>
          </p:nvPr>
        </p:nvSpPr>
        <p:spPr/>
        <p:txBody>
          <a:bodyPr/>
          <a:lstStyle/>
          <a:p>
            <a:pPr marL="0" lvl="0" indent="0"/>
            <a:r>
              <a:rPr lang="en-US" sz="2200"/>
              <a:t>Jeremy Horst Keeper DDS, PhD &amp; Rebecca Bernstein, MD, MS</a:t>
            </a:r>
          </a:p>
        </p:txBody>
      </p:sp>
      <p:pic>
        <p:nvPicPr>
          <p:cNvPr id="4" name="Picture 4" descr="A screenshot of a computer&#10;&#10;AI-generated content may be incorrect.">
            <a:extLst>
              <a:ext uri="{FF2B5EF4-FFF2-40B4-BE49-F238E27FC236}">
                <a16:creationId xmlns:a16="http://schemas.microsoft.com/office/drawing/2014/main" id="{D840C1B0-4E7B-9A9D-673D-966A13F771BE}"/>
              </a:ext>
            </a:extLst>
          </p:cNvPr>
          <p:cNvPicPr>
            <a:picLocks noChangeAspect="1"/>
          </p:cNvPicPr>
          <p:nvPr/>
        </p:nvPicPr>
        <p:blipFill>
          <a:blip r:embed="rId3"/>
          <a:stretch>
            <a:fillRect/>
          </a:stretch>
        </p:blipFill>
        <p:spPr>
          <a:xfrm>
            <a:off x="0" y="0"/>
            <a:ext cx="9144000" cy="5143500"/>
          </a:xfrm>
          <a:prstGeom prst="rect">
            <a:avLst/>
          </a:prstGeom>
          <a:noFill/>
          <a:ln cap="flat">
            <a:noFill/>
          </a:ln>
        </p:spPr>
      </p:pic>
      <p:sp>
        <p:nvSpPr>
          <p:cNvPr id="5" name="TextBox 5">
            <a:extLst>
              <a:ext uri="{FF2B5EF4-FFF2-40B4-BE49-F238E27FC236}">
                <a16:creationId xmlns:a16="http://schemas.microsoft.com/office/drawing/2014/main" id="{0F3DE561-9727-787A-49AD-6140A755D60A}"/>
              </a:ext>
            </a:extLst>
          </p:cNvPr>
          <p:cNvSpPr txBox="1"/>
          <p:nvPr/>
        </p:nvSpPr>
        <p:spPr>
          <a:xfrm>
            <a:off x="360218" y="1330040"/>
            <a:ext cx="5487396" cy="92333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3C964B"/>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0" cap="none" spc="0" baseline="0">
                <a:solidFill>
                  <a:srgbClr val="095CB7"/>
                </a:solidFill>
                <a:uFillTx/>
                <a:latin typeface="Arial"/>
                <a:ea typeface="Arial"/>
                <a:cs typeface="Arial"/>
              </a:rPr>
              <a:t>Silver Diamine Fluoride</a:t>
            </a:r>
          </a:p>
        </p:txBody>
      </p:sp>
      <p:sp>
        <p:nvSpPr>
          <p:cNvPr id="6" name="TextBox 6">
            <a:extLst>
              <a:ext uri="{FF2B5EF4-FFF2-40B4-BE49-F238E27FC236}">
                <a16:creationId xmlns:a16="http://schemas.microsoft.com/office/drawing/2014/main" id="{66969D32-4593-B5AF-3290-FE1417764F47}"/>
              </a:ext>
            </a:extLst>
          </p:cNvPr>
          <p:cNvSpPr txBox="1"/>
          <p:nvPr/>
        </p:nvSpPr>
        <p:spPr>
          <a:xfrm>
            <a:off x="6954981" y="4371673"/>
            <a:ext cx="1760421" cy="26160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FFFFFF"/>
                </a:solidFill>
                <a:uFillTx/>
                <a:latin typeface="Arial"/>
                <a:ea typeface="Arial"/>
                <a:cs typeface="Arial"/>
              </a:rPr>
              <a:t>Fourth Edition June 2010</a:t>
            </a:r>
          </a:p>
        </p:txBody>
      </p:sp>
      <p:sp>
        <p:nvSpPr>
          <p:cNvPr id="7" name="TextBox 7">
            <a:extLst>
              <a:ext uri="{FF2B5EF4-FFF2-40B4-BE49-F238E27FC236}">
                <a16:creationId xmlns:a16="http://schemas.microsoft.com/office/drawing/2014/main" id="{D2BF10AA-7C8A-3A99-69CD-9BA7DCF2DEEE}"/>
              </a:ext>
            </a:extLst>
          </p:cNvPr>
          <p:cNvSpPr txBox="1"/>
          <p:nvPr/>
        </p:nvSpPr>
        <p:spPr>
          <a:xfrm>
            <a:off x="6954981" y="4565224"/>
            <a:ext cx="1608136"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FFFFFF"/>
                </a:solidFill>
                <a:uFillTx/>
                <a:latin typeface="Arial"/>
                <a:ea typeface="Arial"/>
                <a:cs typeface="Arial"/>
              </a:rPr>
              <a:t>www.smilesforlifeoralhealth.org</a:t>
            </a:r>
          </a:p>
        </p:txBody>
      </p:sp>
      <p:sp>
        <p:nvSpPr>
          <p:cNvPr id="8" name="TextBox 8">
            <a:extLst>
              <a:ext uri="{FF2B5EF4-FFF2-40B4-BE49-F238E27FC236}">
                <a16:creationId xmlns:a16="http://schemas.microsoft.com/office/drawing/2014/main" id="{EEE6C8A9-2069-2BED-6638-10B1F2BFB59F}"/>
              </a:ext>
            </a:extLst>
          </p:cNvPr>
          <p:cNvSpPr txBox="1"/>
          <p:nvPr/>
        </p:nvSpPr>
        <p:spPr>
          <a:xfrm>
            <a:off x="6954981" y="4696029"/>
            <a:ext cx="2103458" cy="26160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FFFFFF"/>
                </a:solidFill>
                <a:uFillTx/>
                <a:latin typeface="Arial"/>
                <a:ea typeface="Arial"/>
                <a:cs typeface="Arial"/>
              </a:rPr>
              <a:t>Last modified: December 2024</a:t>
            </a:r>
          </a:p>
        </p:txBody>
      </p:sp>
      <p:sp>
        <p:nvSpPr>
          <p:cNvPr id="9" name="TextBox 9">
            <a:extLst>
              <a:ext uri="{FF2B5EF4-FFF2-40B4-BE49-F238E27FC236}">
                <a16:creationId xmlns:a16="http://schemas.microsoft.com/office/drawing/2014/main" id="{AFF7336B-8C2F-38C8-01C1-FB14EA679E73}"/>
              </a:ext>
            </a:extLst>
          </p:cNvPr>
          <p:cNvSpPr txBox="1"/>
          <p:nvPr/>
        </p:nvSpPr>
        <p:spPr>
          <a:xfrm>
            <a:off x="4267203" y="4928058"/>
            <a:ext cx="1457453"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95CB7"/>
                </a:solidFill>
                <a:uFillTx/>
                <a:latin typeface="Arial"/>
                <a:ea typeface="Arial"/>
                <a:cs typeface="Arial"/>
              </a:rPr>
              <a:t>Copyright STFM 2005-2025</a:t>
            </a:r>
          </a:p>
        </p:txBody>
      </p:sp>
      <p:pic>
        <p:nvPicPr>
          <p:cNvPr id="10" name="Google Shape;449;p59">
            <a:extLst>
              <a:ext uri="{FF2B5EF4-FFF2-40B4-BE49-F238E27FC236}">
                <a16:creationId xmlns:a16="http://schemas.microsoft.com/office/drawing/2014/main" id="{397FE0E4-7492-6794-387D-BB0934CB61E8}"/>
              </a:ext>
            </a:extLst>
          </p:cNvPr>
          <p:cNvPicPr>
            <a:picLocks noChangeAspect="1"/>
          </p:cNvPicPr>
          <p:nvPr/>
        </p:nvPicPr>
        <p:blipFill>
          <a:blip r:embed="rId4">
            <a:alphaModFix/>
          </a:blip>
          <a:srcRect/>
          <a:stretch>
            <a:fillRect/>
          </a:stretch>
        </p:blipFill>
        <p:spPr>
          <a:xfrm>
            <a:off x="6309936" y="2483016"/>
            <a:ext cx="2791306" cy="1774173"/>
          </a:xfrm>
          <a:prstGeom prst="rect">
            <a:avLst/>
          </a:prstGeom>
          <a:noFill/>
          <a:ln cap="flat">
            <a:noFill/>
          </a:ln>
        </p:spPr>
      </p:pic>
      <p:pic>
        <p:nvPicPr>
          <p:cNvPr id="11" name="Picture 11" descr="Photo with permission: J Horst-Keeper, DDS&#10;Example of a patient with severe early childhood caries, treated with SDF and never developed new decay.">
            <a:extLst>
              <a:ext uri="{FF2B5EF4-FFF2-40B4-BE49-F238E27FC236}">
                <a16:creationId xmlns:a16="http://schemas.microsoft.com/office/drawing/2014/main" id="{99369CA0-BB76-3295-CC53-3893D541D96D}"/>
              </a:ext>
            </a:extLst>
          </p:cNvPr>
          <p:cNvPicPr>
            <a:picLocks noChangeAspect="1"/>
          </p:cNvPicPr>
          <p:nvPr/>
        </p:nvPicPr>
        <p:blipFill>
          <a:blip r:embed="rId5"/>
          <a:stretch>
            <a:fillRect/>
          </a:stretch>
        </p:blipFill>
        <p:spPr>
          <a:xfrm>
            <a:off x="3279431" y="2466685"/>
            <a:ext cx="3030504" cy="1806845"/>
          </a:xfrm>
          <a:prstGeom prst="rect">
            <a:avLst/>
          </a:prstGeom>
          <a:noFill/>
          <a:ln cap="flat">
            <a:noFill/>
          </a:ln>
        </p:spPr>
      </p:pic>
      <p:pic>
        <p:nvPicPr>
          <p:cNvPr id="12" name="Picture 12" descr="A person pointing at a child's teeth&#10;&#10;AI-generated content may be incorrect.">
            <a:extLst>
              <a:ext uri="{FF2B5EF4-FFF2-40B4-BE49-F238E27FC236}">
                <a16:creationId xmlns:a16="http://schemas.microsoft.com/office/drawing/2014/main" id="{58FD1211-5417-645D-3D1B-F99AC72EAD02}"/>
              </a:ext>
            </a:extLst>
          </p:cNvPr>
          <p:cNvPicPr>
            <a:picLocks noChangeAspect="1"/>
          </p:cNvPicPr>
          <p:nvPr/>
        </p:nvPicPr>
        <p:blipFill>
          <a:blip r:embed="rId6"/>
          <a:stretch>
            <a:fillRect/>
          </a:stretch>
        </p:blipFill>
        <p:spPr>
          <a:xfrm>
            <a:off x="10204" y="2459726"/>
            <a:ext cx="3216283" cy="1806845"/>
          </a:xfrm>
          <a:prstGeom prst="rect">
            <a:avLst/>
          </a:prstGeom>
          <a:noFill/>
          <a:ln cap="flat">
            <a:noFill/>
          </a:ln>
        </p:spPr>
      </p:pic>
      <p:sp>
        <p:nvSpPr>
          <p:cNvPr id="13" name="TextBox 13">
            <a:extLst>
              <a:ext uri="{FF2B5EF4-FFF2-40B4-BE49-F238E27FC236}">
                <a16:creationId xmlns:a16="http://schemas.microsoft.com/office/drawing/2014/main" id="{BDC217DF-2BE9-662F-87FE-642C00B6BA22}"/>
              </a:ext>
            </a:extLst>
          </p:cNvPr>
          <p:cNvSpPr txBox="1"/>
          <p:nvPr/>
        </p:nvSpPr>
        <p:spPr>
          <a:xfrm>
            <a:off x="2219193" y="4089461"/>
            <a:ext cx="1103187"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Image: Shutterstock</a:t>
            </a:r>
          </a:p>
        </p:txBody>
      </p:sp>
      <p:sp>
        <p:nvSpPr>
          <p:cNvPr id="14" name="TextBox 14">
            <a:extLst>
              <a:ext uri="{FF2B5EF4-FFF2-40B4-BE49-F238E27FC236}">
                <a16:creationId xmlns:a16="http://schemas.microsoft.com/office/drawing/2014/main" id="{8A073400-81AF-B86C-1576-4DA45A8936FA}"/>
              </a:ext>
            </a:extLst>
          </p:cNvPr>
          <p:cNvSpPr txBox="1"/>
          <p:nvPr/>
        </p:nvSpPr>
        <p:spPr>
          <a:xfrm>
            <a:off x="4871776" y="4058088"/>
            <a:ext cx="1491112"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Image: J Horst Keeper, DDS</a:t>
            </a:r>
          </a:p>
        </p:txBody>
      </p:sp>
      <p:sp>
        <p:nvSpPr>
          <p:cNvPr id="15" name="TextBox 15">
            <a:extLst>
              <a:ext uri="{FF2B5EF4-FFF2-40B4-BE49-F238E27FC236}">
                <a16:creationId xmlns:a16="http://schemas.microsoft.com/office/drawing/2014/main" id="{5D70AB2F-6B9B-F7F6-2FCF-35C131AC3A06}"/>
              </a:ext>
            </a:extLst>
          </p:cNvPr>
          <p:cNvSpPr txBox="1"/>
          <p:nvPr/>
        </p:nvSpPr>
        <p:spPr>
          <a:xfrm>
            <a:off x="7859670" y="4070396"/>
            <a:ext cx="1284329"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Image: R Bernstein, MD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329EDBFF-B72B-D665-D786-34FD9D9D0CA4}"/>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97C111E5-505C-9B06-90CF-9B4A4366E436}"/>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7FAA2F4B-99EB-B9E0-2167-163B61D9B386}"/>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384DBB3B-250E-A220-01BD-DFFD79C4C9EC}"/>
              </a:ext>
            </a:extLst>
          </p:cNvPr>
          <p:cNvSpPr txBox="1"/>
          <p:nvPr/>
        </p:nvSpPr>
        <p:spPr>
          <a:xfrm>
            <a:off x="231498" y="884261"/>
            <a:ext cx="45720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Silver Diamine Fluoride</a:t>
            </a:r>
          </a:p>
        </p:txBody>
      </p:sp>
      <p:sp>
        <p:nvSpPr>
          <p:cNvPr id="6" name="TextBox 5">
            <a:extLst>
              <a:ext uri="{FF2B5EF4-FFF2-40B4-BE49-F238E27FC236}">
                <a16:creationId xmlns:a16="http://schemas.microsoft.com/office/drawing/2014/main" id="{5C03A0B9-0AE0-8C80-D8EE-56B08C599C2B}"/>
              </a:ext>
            </a:extLst>
          </p:cNvPr>
          <p:cNvSpPr txBox="1"/>
          <p:nvPr/>
        </p:nvSpPr>
        <p:spPr>
          <a:xfrm>
            <a:off x="319692" y="1537389"/>
            <a:ext cx="4572000" cy="2093902"/>
          </a:xfrm>
          <a:prstGeom prst="rect">
            <a:avLst/>
          </a:prstGeom>
          <a:noFill/>
          <a:ln cap="flat">
            <a:noFill/>
          </a:ln>
        </p:spPr>
        <p:txBody>
          <a:bodyPr vert="horz" wrap="square" lIns="91440" tIns="45720" rIns="91440" bIns="45720" anchor="t" anchorCtr="0" compatLnSpc="1">
            <a:spAutoFit/>
          </a:bodyPr>
          <a:lstStyle/>
          <a:p>
            <a:pPr marL="5715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Learning objectives:</a:t>
            </a:r>
            <a:endParaRPr lang="en-US" sz="1800" b="0" i="0" u="none" strike="noStrike" kern="0" cap="none" spc="0" baseline="0">
              <a:solidFill>
                <a:srgbClr val="1E2D31"/>
              </a:solidFill>
              <a:uFillTx/>
              <a:latin typeface="Calibri"/>
              <a:ea typeface="Calibri"/>
              <a:cs typeface="Calibri"/>
            </a:endParaRPr>
          </a:p>
          <a:p>
            <a:pPr marL="342900" marR="0" lvl="0" indent="-285750" algn="l" defTabSz="914400" rtl="0" fontAlgn="auto" hangingPunct="1">
              <a:lnSpc>
                <a:spcPct val="90000"/>
              </a:lnSpc>
              <a:spcBef>
                <a:spcPts val="520"/>
              </a:spcBef>
              <a:spcAft>
                <a:spcPts val="0"/>
              </a:spcAft>
              <a:buClr>
                <a:srgbClr val="FFFFFF"/>
              </a:buClr>
              <a:buSzPts val="1690"/>
              <a:buFont typeface="Arial"/>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Describe the prevalence of dental caries (cavities)</a:t>
            </a:r>
            <a:endParaRPr lang="en-US" sz="1800" b="0" i="0" u="none" strike="noStrike" kern="0" cap="none" spc="0" baseline="0">
              <a:solidFill>
                <a:srgbClr val="1E2D31"/>
              </a:solidFill>
              <a:uFillTx/>
              <a:latin typeface="Calibri"/>
              <a:ea typeface="Calibri"/>
              <a:cs typeface="Calibri"/>
            </a:endParaRPr>
          </a:p>
          <a:p>
            <a:pPr marL="342900" marR="0" lvl="0" indent="-285750" algn="l" defTabSz="914400" rtl="0" fontAlgn="auto" hangingPunct="1">
              <a:lnSpc>
                <a:spcPct val="90000"/>
              </a:lnSpc>
              <a:spcBef>
                <a:spcPts val="520"/>
              </a:spcBef>
              <a:spcAft>
                <a:spcPts val="0"/>
              </a:spcAft>
              <a:buClr>
                <a:srgbClr val="FFFFFF"/>
              </a:buClr>
              <a:buSzPts val="1690"/>
              <a:buFont typeface="Arial"/>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Explain the cause and basic mechanisms of dental caries</a:t>
            </a:r>
          </a:p>
          <a:p>
            <a:pPr marL="342900" marR="0" lvl="0" indent="-285750" algn="l" defTabSz="914400" rtl="0" fontAlgn="auto" hangingPunct="1">
              <a:lnSpc>
                <a:spcPct val="90000"/>
              </a:lnSpc>
              <a:spcBef>
                <a:spcPts val="520"/>
              </a:spcBef>
              <a:spcAft>
                <a:spcPts val="0"/>
              </a:spcAft>
              <a:buClr>
                <a:srgbClr val="FFFFFF"/>
              </a:buClr>
              <a:buSzPts val="1690"/>
              <a:buFont typeface="Arial"/>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Describe how silver diamine fluoride acts to arrest dental caries</a:t>
            </a:r>
          </a:p>
          <a:p>
            <a:pPr marL="342900" marR="0" lvl="0" indent="-285750" algn="l" defTabSz="914400" rtl="0" fontAlgn="auto" hangingPunct="1">
              <a:lnSpc>
                <a:spcPct val="90000"/>
              </a:lnSpc>
              <a:spcBef>
                <a:spcPts val="520"/>
              </a:spcBef>
              <a:spcAft>
                <a:spcPts val="0"/>
              </a:spcAft>
              <a:buClr>
                <a:srgbClr val="FFFFFF"/>
              </a:buClr>
              <a:buSzPts val="1690"/>
              <a:buFont typeface="Arial"/>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Compare the mechanism of action and clinical indications for fluoride varnish and silver diamine fluoride</a:t>
            </a:r>
            <a:endParaRPr lang="en-US" sz="1800" b="0" i="0" u="none" strike="noStrike" kern="0" cap="none" spc="0" baseline="0">
              <a:solidFill>
                <a:srgbClr val="1E2D31"/>
              </a:solidFill>
              <a:uFillTx/>
              <a:latin typeface="Calibri"/>
              <a:ea typeface="Calibri"/>
              <a:cs typeface="Calibri"/>
            </a:endParaRPr>
          </a:p>
        </p:txBody>
      </p:sp>
      <p:pic>
        <p:nvPicPr>
          <p:cNvPr id="7" name="Google Shape;241;p38">
            <a:extLst>
              <a:ext uri="{FF2B5EF4-FFF2-40B4-BE49-F238E27FC236}">
                <a16:creationId xmlns:a16="http://schemas.microsoft.com/office/drawing/2014/main" id="{A2E6F2AC-5094-CD65-75E8-5E10804706F1}"/>
              </a:ext>
            </a:extLst>
          </p:cNvPr>
          <p:cNvPicPr>
            <a:picLocks noChangeAspect="1"/>
          </p:cNvPicPr>
          <p:nvPr/>
        </p:nvPicPr>
        <p:blipFill>
          <a:blip r:embed="rId5">
            <a:alphaModFix/>
          </a:blip>
          <a:srcRect/>
          <a:stretch>
            <a:fillRect/>
          </a:stretch>
        </p:blipFill>
        <p:spPr>
          <a:xfrm>
            <a:off x="5211394" y="1443910"/>
            <a:ext cx="1691548" cy="1635166"/>
          </a:xfrm>
          <a:prstGeom prst="rect">
            <a:avLst/>
          </a:prstGeom>
          <a:noFill/>
          <a:ln cap="flat">
            <a:noFill/>
          </a:ln>
          <a:effectLst>
            <a:outerShdw dist="76205" dir="2700000" algn="tl">
              <a:srgbClr val="000000">
                <a:alpha val="40000"/>
              </a:srgbClr>
            </a:outerShdw>
          </a:effectLst>
        </p:spPr>
      </p:pic>
      <p:pic>
        <p:nvPicPr>
          <p:cNvPr id="8" name="Google Shape;242;p38">
            <a:extLst>
              <a:ext uri="{FF2B5EF4-FFF2-40B4-BE49-F238E27FC236}">
                <a16:creationId xmlns:a16="http://schemas.microsoft.com/office/drawing/2014/main" id="{F2DFF812-7E9F-447F-C8CE-21A88B644122}"/>
              </a:ext>
            </a:extLst>
          </p:cNvPr>
          <p:cNvPicPr>
            <a:picLocks noChangeAspect="1"/>
          </p:cNvPicPr>
          <p:nvPr/>
        </p:nvPicPr>
        <p:blipFill>
          <a:blip r:embed="rId6">
            <a:alphaModFix/>
          </a:blip>
          <a:srcRect/>
          <a:stretch>
            <a:fillRect/>
          </a:stretch>
        </p:blipFill>
        <p:spPr>
          <a:xfrm>
            <a:off x="7319479" y="1574249"/>
            <a:ext cx="1504828" cy="1504828"/>
          </a:xfrm>
          <a:prstGeom prst="rect">
            <a:avLst/>
          </a:prstGeom>
          <a:noFill/>
          <a:ln cap="flat">
            <a:noFill/>
          </a:ln>
          <a:effectLst>
            <a:outerShdw dist="76205" dir="2700000" algn="tl">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CF550888-7357-87B9-11F5-23F59A6646D7}"/>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E00850B7-834A-DBEA-5C7C-421443032861}"/>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0CE5B566-E957-E962-F7D6-2FF94B6A84BD}"/>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11">
            <a:extLst>
              <a:ext uri="{FF2B5EF4-FFF2-40B4-BE49-F238E27FC236}">
                <a16:creationId xmlns:a16="http://schemas.microsoft.com/office/drawing/2014/main" id="{E2B0FC5E-D091-37B7-1AFE-AAD5DABEA445}"/>
              </a:ext>
            </a:extLst>
          </p:cNvPr>
          <p:cNvSpPr txBox="1"/>
          <p:nvPr/>
        </p:nvSpPr>
        <p:spPr>
          <a:xfrm>
            <a:off x="231498" y="798326"/>
            <a:ext cx="462012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Ingredients and their function</a:t>
            </a:r>
          </a:p>
        </p:txBody>
      </p:sp>
      <p:sp>
        <p:nvSpPr>
          <p:cNvPr id="6" name="TextBox 13">
            <a:extLst>
              <a:ext uri="{FF2B5EF4-FFF2-40B4-BE49-F238E27FC236}">
                <a16:creationId xmlns:a16="http://schemas.microsoft.com/office/drawing/2014/main" id="{BBA99588-4040-6C32-1BFC-4A5B0A6756BE}"/>
              </a:ext>
            </a:extLst>
          </p:cNvPr>
          <p:cNvSpPr txBox="1"/>
          <p:nvPr/>
        </p:nvSpPr>
        <p:spPr>
          <a:xfrm>
            <a:off x="1202033" y="1200588"/>
            <a:ext cx="5795787" cy="35874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1E2D31"/>
                </a:solidFill>
                <a:uFillTx/>
                <a:latin typeface="Calibri"/>
                <a:ea typeface="Calibri"/>
                <a:cs typeface="Calibri"/>
              </a:rPr>
              <a:t>What is Silver Diamine Fluoride?</a:t>
            </a:r>
          </a:p>
          <a:p>
            <a:pPr marL="285750" marR="0" lvl="2" indent="-285750" algn="l" defTabSz="914400" rtl="0" fontAlgn="auto" hangingPunct="1">
              <a:lnSpc>
                <a:spcPct val="80000"/>
              </a:lnSpc>
              <a:spcBef>
                <a:spcPts val="0"/>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25% Silver – antimicrobial</a:t>
            </a:r>
          </a:p>
          <a:p>
            <a:pPr marL="285750" marR="0" lvl="2" indent="-285750" algn="l" defTabSz="914400" rtl="0" fontAlgn="auto" hangingPunct="1">
              <a:lnSpc>
                <a:spcPct val="80000"/>
              </a:lnSpc>
              <a:spcBef>
                <a:spcPts val="0"/>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5% Fluoride – remineralization</a:t>
            </a:r>
          </a:p>
          <a:p>
            <a:pPr marL="285750" marR="0" lvl="2" indent="-285750" algn="l" defTabSz="914400" rtl="0" fontAlgn="auto" hangingPunct="1">
              <a:lnSpc>
                <a:spcPct val="80000"/>
              </a:lnSpc>
              <a:spcBef>
                <a:spcPts val="0"/>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8% Ammonia – stabilizes solution</a:t>
            </a:r>
          </a:p>
          <a:p>
            <a:pPr marL="342900" marR="0" lvl="2" indent="-342900" algn="l" defTabSz="914400" rtl="0" fontAlgn="auto" hangingPunct="1">
              <a:lnSpc>
                <a:spcPct val="80000"/>
              </a:lnSpc>
              <a:spcBef>
                <a:spcPts val="0"/>
              </a:spcBef>
              <a:spcAft>
                <a:spcPts val="0"/>
              </a:spcAft>
              <a:buClr>
                <a:srgbClr val="FFFFFF"/>
              </a:buClr>
              <a:buSzPts val="182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1E2D31"/>
              </a:solidFill>
              <a:uFillTx/>
              <a:latin typeface="Calibri"/>
              <a:ea typeface="Calibri"/>
              <a:cs typeface="Calibri"/>
            </a:endParaRPr>
          </a:p>
          <a:p>
            <a:pPr marL="0" marR="0" lvl="2"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1E2D31"/>
                </a:solidFill>
                <a:uFillTx/>
                <a:latin typeface="Calibri"/>
                <a:ea typeface="Calibri"/>
                <a:cs typeface="Calibri"/>
              </a:rPr>
              <a:t>How Does Silver Diamine Fluoride Work?</a:t>
            </a:r>
          </a:p>
          <a:p>
            <a:pPr marL="285750" marR="0" lvl="0" indent="-285750" algn="l" defTabSz="914400" rtl="0" fontAlgn="auto" hangingPunct="1">
              <a:lnSpc>
                <a:spcPct val="80000"/>
              </a:lnSpc>
              <a:spcBef>
                <a:spcPts val="0"/>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Arial"/>
                <a:cs typeface="Calibri"/>
              </a:rPr>
              <a:t>Silver nitrate reacts with the biofilm and tooth organic material to produce calcium fluoride, silver oxides, and metallic silver</a:t>
            </a:r>
            <a:endParaRPr lang="en-US" sz="1400" b="0" i="0" u="none" strike="noStrike" kern="0" cap="none" spc="0" baseline="0">
              <a:solidFill>
                <a:srgbClr val="1E2D31"/>
              </a:solidFill>
              <a:uFillTx/>
              <a:latin typeface="Arial"/>
              <a:ea typeface="Arial"/>
              <a:cs typeface="Arial"/>
            </a:endParaRPr>
          </a:p>
          <a:p>
            <a:pPr marL="342900" marR="0" lvl="0" indent="-342900" algn="l" defTabSz="914400" rtl="0" fontAlgn="auto" hangingPunct="1">
              <a:lnSpc>
                <a:spcPct val="80000"/>
              </a:lnSpc>
              <a:spcBef>
                <a:spcPts val="545"/>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Calcium fluoride</a:t>
            </a:r>
          </a:p>
          <a:p>
            <a:pPr marL="763267" marR="0" lvl="1" indent="-285750" algn="l" defTabSz="914400" rtl="0" fontAlgn="auto" hangingPunct="1">
              <a:lnSpc>
                <a:spcPct val="80000"/>
              </a:lnSpc>
              <a:spcBef>
                <a:spcPts val="475"/>
              </a:spcBef>
              <a:spcAft>
                <a:spcPts val="0"/>
              </a:spcAft>
              <a:buClr>
                <a:srgbClr val="1E2D31"/>
              </a:buClr>
              <a:buSzPts val="148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Long-lasting fluoride reservoir for mouth</a:t>
            </a:r>
          </a:p>
          <a:p>
            <a:pPr marL="342900" marR="0" lvl="0" indent="-342900" algn="l" defTabSz="914400" rtl="0" fontAlgn="auto" hangingPunct="1">
              <a:lnSpc>
                <a:spcPct val="80000"/>
              </a:lnSpc>
              <a:spcBef>
                <a:spcPts val="545"/>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Silver oxide and metallic silver</a:t>
            </a:r>
          </a:p>
          <a:p>
            <a:pPr marL="763267" marR="0" lvl="1" indent="-285750" algn="l" defTabSz="914400" rtl="0" fontAlgn="auto" hangingPunct="1">
              <a:lnSpc>
                <a:spcPct val="80000"/>
              </a:lnSpc>
              <a:spcBef>
                <a:spcPts val="475"/>
              </a:spcBef>
              <a:spcAft>
                <a:spcPts val="0"/>
              </a:spcAft>
              <a:buClr>
                <a:srgbClr val="1E2D31"/>
              </a:buClr>
              <a:buSzPts val="148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Hardens and darkens tooth enamel</a:t>
            </a:r>
          </a:p>
          <a:p>
            <a:pPr marL="763267" marR="0" lvl="1" indent="-285750" algn="l" defTabSz="914400" rtl="0" fontAlgn="auto" hangingPunct="1">
              <a:lnSpc>
                <a:spcPct val="80000"/>
              </a:lnSpc>
              <a:spcBef>
                <a:spcPts val="475"/>
              </a:spcBef>
              <a:spcAft>
                <a:spcPts val="0"/>
              </a:spcAft>
              <a:buClr>
                <a:srgbClr val="1E2D31"/>
              </a:buClr>
              <a:buSzPts val="148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Sustained antimicrobial effect on oral flora</a:t>
            </a:r>
          </a:p>
          <a:p>
            <a:pPr marL="342900" marR="0" lvl="0" indent="-342900" algn="l" defTabSz="914400" rtl="0" fontAlgn="auto" hangingPunct="1">
              <a:lnSpc>
                <a:spcPct val="80000"/>
              </a:lnSpc>
              <a:spcBef>
                <a:spcPts val="545"/>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Silver ions “cauterize” infected dentin in similar way to silver nitrate cauterizing bleeding</a:t>
            </a:r>
          </a:p>
          <a:p>
            <a:pPr marL="342900" marR="0" lvl="0" indent="-342900" algn="l" defTabSz="914400" rtl="0" fontAlgn="auto" hangingPunct="1">
              <a:lnSpc>
                <a:spcPct val="80000"/>
              </a:lnSpc>
              <a:spcBef>
                <a:spcPts val="545"/>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Provides an active reservoir of antimicrobial agent</a:t>
            </a:r>
          </a:p>
          <a:p>
            <a:pPr marL="342900" marR="0" lvl="0" indent="-342900" algn="l" defTabSz="914400" rtl="0" fontAlgn="auto" hangingPunct="1">
              <a:lnSpc>
                <a:spcPct val="80000"/>
              </a:lnSpc>
              <a:spcBef>
                <a:spcPts val="545"/>
              </a:spcBef>
              <a:spcAft>
                <a:spcPts val="0"/>
              </a:spcAft>
              <a:buClr>
                <a:srgbClr val="1E2D31"/>
              </a:buClr>
              <a:buSzPts val="18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Calibri"/>
                <a:ea typeface="Calibri"/>
                <a:cs typeface="Calibri"/>
              </a:rPr>
              <a:t>Compatible with fillings that a dentist might place later</a:t>
            </a:r>
            <a:endParaRPr lang="en-US" sz="1400" b="0" i="0" u="none" strike="noStrike" kern="0" cap="none" spc="0" baseline="0">
              <a:solidFill>
                <a:srgbClr val="1E2D31"/>
              </a:solidFill>
              <a:uFillTx/>
              <a:latin typeface="Arial"/>
              <a:ea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2E0EF826-9D69-3B36-2A20-DFA618EDA157}"/>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B104EBD0-6A92-3108-FF4B-BCED891E343A}"/>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5A4E7B28-BE9D-C452-3125-9A123860A723}"/>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pic>
        <p:nvPicPr>
          <p:cNvPr id="5" name="Picture 1">
            <a:extLst>
              <a:ext uri="{FF2B5EF4-FFF2-40B4-BE49-F238E27FC236}">
                <a16:creationId xmlns:a16="http://schemas.microsoft.com/office/drawing/2014/main" id="{94C0B546-57B7-BB6D-277D-31F605B307B1}"/>
              </a:ext>
            </a:extLst>
          </p:cNvPr>
          <p:cNvPicPr>
            <a:picLocks noChangeAspect="1"/>
          </p:cNvPicPr>
          <p:nvPr/>
        </p:nvPicPr>
        <p:blipFill>
          <a:blip r:embed="rId5"/>
          <a:stretch>
            <a:fillRect/>
          </a:stretch>
        </p:blipFill>
        <p:spPr>
          <a:xfrm>
            <a:off x="1711327" y="1417795"/>
            <a:ext cx="5391146" cy="2990846"/>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B6AF2FE3-984D-A9F2-D87D-625D3A23260F}"/>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BEC0824C-959F-CF81-E7CB-147798A98F9C}"/>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4CA627D4-256A-0D39-BDDE-4BC611360205}"/>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63E8C191-BC10-5FC4-2E92-3445E5F2410F}"/>
              </a:ext>
            </a:extLst>
          </p:cNvPr>
          <p:cNvSpPr txBox="1"/>
          <p:nvPr/>
        </p:nvSpPr>
        <p:spPr>
          <a:xfrm>
            <a:off x="231498" y="918642"/>
            <a:ext cx="45720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Approval and Use</a:t>
            </a:r>
          </a:p>
        </p:txBody>
      </p:sp>
      <p:sp>
        <p:nvSpPr>
          <p:cNvPr id="6" name="TextBox 5">
            <a:extLst>
              <a:ext uri="{FF2B5EF4-FFF2-40B4-BE49-F238E27FC236}">
                <a16:creationId xmlns:a16="http://schemas.microsoft.com/office/drawing/2014/main" id="{C24151A6-260C-CFE0-0F41-0E72FDBEB2BB}"/>
              </a:ext>
            </a:extLst>
          </p:cNvPr>
          <p:cNvSpPr txBox="1"/>
          <p:nvPr/>
        </p:nvSpPr>
        <p:spPr>
          <a:xfrm>
            <a:off x="281882" y="1472824"/>
            <a:ext cx="5623907" cy="1964131"/>
          </a:xfrm>
          <a:prstGeom prst="rect">
            <a:avLst/>
          </a:prstGeom>
          <a:noFill/>
          <a:ln cap="flat">
            <a:noFill/>
          </a:ln>
        </p:spPr>
        <p:txBody>
          <a:bodyPr vert="horz" wrap="square" lIns="91440" tIns="45720" rIns="91440" bIns="45720" anchor="t" anchorCtr="0" compatLnSpc="1">
            <a:spAutoFit/>
          </a:bodyPr>
          <a:lstStyle/>
          <a:p>
            <a:pPr marL="342900" marR="0" lvl="0" indent="-285750" algn="l" defTabSz="914400" rtl="0" fontAlgn="auto" hangingPunct="1">
              <a:lnSpc>
                <a:spcPct val="90000"/>
              </a:lnSpc>
              <a:spcBef>
                <a:spcPts val="520"/>
              </a:spcBef>
              <a:spcAft>
                <a:spcPts val="0"/>
              </a:spcAft>
              <a:buClr>
                <a:srgbClr val="1E2D31"/>
              </a:buClr>
              <a:buSzPts val="169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Calibri"/>
                <a:cs typeface="Calibri"/>
              </a:rPr>
              <a:t>Silver Diamine Fluoride has been used safely for years</a:t>
            </a:r>
          </a:p>
          <a:p>
            <a:pPr marL="342900" marR="0" lvl="0" indent="-285750" algn="l" defTabSz="914400" rtl="0" fontAlgn="auto" hangingPunct="1">
              <a:lnSpc>
                <a:spcPct val="90000"/>
              </a:lnSpc>
              <a:spcBef>
                <a:spcPts val="520"/>
              </a:spcBef>
              <a:spcAft>
                <a:spcPts val="0"/>
              </a:spcAft>
              <a:buClr>
                <a:srgbClr val="1E2D31"/>
              </a:buClr>
              <a:buSzPts val="169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Calibri"/>
                <a:cs typeface="Calibri"/>
              </a:rPr>
              <a:t>Approved by the FDA in 2014 to treat tooth hypersensitivity</a:t>
            </a:r>
          </a:p>
          <a:p>
            <a:pPr marL="342900" marR="0" lvl="0" indent="-285750" algn="l" defTabSz="914400" rtl="0" fontAlgn="auto" hangingPunct="1">
              <a:lnSpc>
                <a:spcPct val="90000"/>
              </a:lnSpc>
              <a:spcBef>
                <a:spcPts val="520"/>
              </a:spcBef>
              <a:spcAft>
                <a:spcPts val="0"/>
              </a:spcAft>
              <a:buClr>
                <a:srgbClr val="1E2D31"/>
              </a:buClr>
              <a:buSzPts val="169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Calibri"/>
                <a:cs typeface="Calibri"/>
              </a:rPr>
              <a:t>Currently approved for caries treatment in Canada and other countries</a:t>
            </a:r>
            <a:endParaRPr lang="en-US" sz="1800" b="0" i="0" u="none" strike="noStrike" kern="0" cap="none" spc="0" baseline="0">
              <a:solidFill>
                <a:srgbClr val="000000"/>
              </a:solidFill>
              <a:uFillTx/>
              <a:latin typeface="Arial"/>
              <a:ea typeface="Calibri"/>
              <a:cs typeface="Calibri"/>
            </a:endParaRPr>
          </a:p>
          <a:p>
            <a:pPr marL="342900" marR="0" lvl="0" indent="-285750" algn="l" defTabSz="914400" rtl="0" fontAlgn="auto" hangingPunct="1">
              <a:lnSpc>
                <a:spcPct val="90000"/>
              </a:lnSpc>
              <a:spcBef>
                <a:spcPts val="520"/>
              </a:spcBef>
              <a:spcAft>
                <a:spcPts val="0"/>
              </a:spcAft>
              <a:buClr>
                <a:srgbClr val="1E2D31"/>
              </a:buClr>
              <a:buSzPts val="169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Calibri"/>
                <a:cs typeface="Calibri"/>
              </a:rPr>
              <a:t>Off label use for caries treatment in the United States</a:t>
            </a:r>
            <a:endParaRPr lang="en-US" sz="1800" b="0" i="0" u="none" strike="noStrike" kern="0" cap="none" spc="0" baseline="0">
              <a:solidFill>
                <a:srgbClr val="000000"/>
              </a:solidFill>
              <a:uFillTx/>
              <a:latin typeface="Arial"/>
              <a:ea typeface="Calibri"/>
              <a:cs typeface="Calibri"/>
            </a:endParaRPr>
          </a:p>
          <a:p>
            <a:pPr marL="342900" marR="0" lvl="0" indent="-285750" algn="l" defTabSz="914400" rtl="0" fontAlgn="auto" hangingPunct="1">
              <a:lnSpc>
                <a:spcPct val="90000"/>
              </a:lnSpc>
              <a:spcBef>
                <a:spcPts val="520"/>
              </a:spcBef>
              <a:spcAft>
                <a:spcPts val="0"/>
              </a:spcAft>
              <a:buClr>
                <a:srgbClr val="1E2D31"/>
              </a:buClr>
              <a:buSzPts val="169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Calibri"/>
                <a:cs typeface="Calibri"/>
              </a:rPr>
              <a:t>Designated Breakthrough Therapy by FDA &amp; currently in Phase III trials to become the first drug approved for caries treatment</a:t>
            </a:r>
          </a:p>
          <a:p>
            <a:pPr marL="342900" marR="0" lvl="0" indent="-285750" algn="l" defTabSz="914400" rtl="0" fontAlgn="auto" hangingPunct="1">
              <a:lnSpc>
                <a:spcPct val="90000"/>
              </a:lnSpc>
              <a:spcBef>
                <a:spcPts val="520"/>
              </a:spcBef>
              <a:spcAft>
                <a:spcPts val="0"/>
              </a:spcAft>
              <a:buClr>
                <a:srgbClr val="1E2D31"/>
              </a:buClr>
              <a:buSzPts val="169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Calibri"/>
                <a:cs typeface="Calibri"/>
              </a:rPr>
              <a:t>Included on the WHO Lists of Essential Medicines (2021)</a:t>
            </a:r>
            <a:endParaRPr lang="en-US" sz="8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A1E0F3FD-BBAE-5151-2897-90DBCC0D600A}"/>
              </a:ext>
            </a:extLst>
          </p:cNvPr>
          <p:cNvPicPr>
            <a:picLocks noChangeAspect="1"/>
          </p:cNvPicPr>
          <p:nvPr/>
        </p:nvPicPr>
        <p:blipFill>
          <a:blip r:embed="rId3"/>
          <a:stretch>
            <a:fillRect/>
          </a:stretch>
        </p:blipFill>
        <p:spPr>
          <a:xfrm>
            <a:off x="8595" y="722"/>
            <a:ext cx="9144000" cy="5168700"/>
          </a:xfrm>
          <a:prstGeom prst="rect">
            <a:avLst/>
          </a:prstGeom>
          <a:noFill/>
          <a:ln cap="flat">
            <a:noFill/>
          </a:ln>
        </p:spPr>
      </p:pic>
      <p:sp>
        <p:nvSpPr>
          <p:cNvPr id="3" name="TextBox 4">
            <a:extLst>
              <a:ext uri="{FF2B5EF4-FFF2-40B4-BE49-F238E27FC236}">
                <a16:creationId xmlns:a16="http://schemas.microsoft.com/office/drawing/2014/main" id="{7649F2E4-30C6-6BAF-9766-4BCE59F0EBAE}"/>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C5556D20-0253-03AC-F811-E4DB73A1B3DD}"/>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2D5C8D81-2C90-AFF8-0313-03DE12368ED8}"/>
              </a:ext>
            </a:extLst>
          </p:cNvPr>
          <p:cNvSpPr txBox="1"/>
          <p:nvPr/>
        </p:nvSpPr>
        <p:spPr>
          <a:xfrm>
            <a:off x="106564" y="817793"/>
            <a:ext cx="894806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Comparison of Silver Diamine Fluoride and Fluoride Varnish</a:t>
            </a:r>
          </a:p>
        </p:txBody>
      </p:sp>
      <p:sp>
        <p:nvSpPr>
          <p:cNvPr id="6" name="TextBox 7">
            <a:extLst>
              <a:ext uri="{FF2B5EF4-FFF2-40B4-BE49-F238E27FC236}">
                <a16:creationId xmlns:a16="http://schemas.microsoft.com/office/drawing/2014/main" id="{F52CD8E4-612C-D98E-34F5-817DD0FA3A71}"/>
              </a:ext>
            </a:extLst>
          </p:cNvPr>
          <p:cNvSpPr txBox="1"/>
          <p:nvPr/>
        </p:nvSpPr>
        <p:spPr>
          <a:xfrm>
            <a:off x="1034716" y="1898797"/>
            <a:ext cx="4572000" cy="2283384"/>
          </a:xfrm>
          <a:prstGeom prst="rect">
            <a:avLst/>
          </a:prstGeom>
          <a:noFill/>
          <a:ln cap="flat">
            <a:noFill/>
          </a:ln>
        </p:spPr>
        <p:txBody>
          <a:bodyPr vert="horz" wrap="square" lIns="91440" tIns="45720" rIns="91440" bIns="45720" anchor="t" anchorCtr="0" compatLnSpc="1">
            <a:spAutoFit/>
          </a:bodyPr>
          <a:lstStyle/>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Apply to caries-affected surfaces (pre-cavitated lesions, cavities)</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Treats cavities</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Prevents cavities</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Contains silver, cavity turns black permanently</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Hardens cavity surface</a:t>
            </a:r>
          </a:p>
          <a:p>
            <a:pPr marL="457200" marR="0" lvl="0" indent="-311152" algn="l" defTabSz="914400" rtl="0" fontAlgn="auto" hangingPunct="1">
              <a:lnSpc>
                <a:spcPct val="100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Re-apply ~every 6 months</a:t>
            </a:r>
            <a:endParaRPr lang="en-US" sz="1700" b="0" i="0" u="none" strike="noStrike" kern="0" cap="none" spc="0" baseline="0">
              <a:solidFill>
                <a:srgbClr val="000000"/>
              </a:solidFill>
              <a:uFillTx/>
              <a:latin typeface="Arial"/>
              <a:ea typeface="Arial"/>
              <a:cs typeface="Arial"/>
            </a:endParaRPr>
          </a:p>
          <a:p>
            <a:pPr marL="914400" marR="0" lvl="1" indent="-311152" algn="l" defTabSz="914400" rtl="0" fontAlgn="auto" hangingPunct="1">
              <a:lnSpc>
                <a:spcPct val="100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More frequent application with worse caries activity.</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Tastes metallic/unpleasant</a:t>
            </a:r>
          </a:p>
        </p:txBody>
      </p:sp>
      <p:sp>
        <p:nvSpPr>
          <p:cNvPr id="7" name="TextBox 11">
            <a:extLst>
              <a:ext uri="{FF2B5EF4-FFF2-40B4-BE49-F238E27FC236}">
                <a16:creationId xmlns:a16="http://schemas.microsoft.com/office/drawing/2014/main" id="{F61C637A-3679-D944-50A5-CADF1C4E8BC1}"/>
              </a:ext>
            </a:extLst>
          </p:cNvPr>
          <p:cNvSpPr txBox="1"/>
          <p:nvPr/>
        </p:nvSpPr>
        <p:spPr>
          <a:xfrm>
            <a:off x="1203158" y="1526810"/>
            <a:ext cx="407698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1AFD1"/>
                </a:solidFill>
                <a:uFillTx/>
                <a:latin typeface="Arial"/>
                <a:ea typeface="Arial"/>
                <a:cs typeface="Arial"/>
              </a:rPr>
              <a:t>Silver Diamine Fluoride for Caries Arrest</a:t>
            </a:r>
          </a:p>
        </p:txBody>
      </p:sp>
      <p:sp>
        <p:nvSpPr>
          <p:cNvPr id="8" name="TextBox 13">
            <a:extLst>
              <a:ext uri="{FF2B5EF4-FFF2-40B4-BE49-F238E27FC236}">
                <a16:creationId xmlns:a16="http://schemas.microsoft.com/office/drawing/2014/main" id="{8FDB4C6A-9925-11A7-A600-FE65112E3C54}"/>
              </a:ext>
            </a:extLst>
          </p:cNvPr>
          <p:cNvSpPr txBox="1"/>
          <p:nvPr/>
        </p:nvSpPr>
        <p:spPr>
          <a:xfrm>
            <a:off x="5328272" y="1488350"/>
            <a:ext cx="462012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1AFD1"/>
                </a:solidFill>
                <a:uFillTx/>
                <a:latin typeface="Arial"/>
                <a:ea typeface="Arial"/>
                <a:cs typeface="Arial"/>
              </a:rPr>
              <a:t>Fluoride Varnish</a:t>
            </a:r>
          </a:p>
        </p:txBody>
      </p:sp>
      <p:sp>
        <p:nvSpPr>
          <p:cNvPr id="9" name="TextBox 15">
            <a:extLst>
              <a:ext uri="{FF2B5EF4-FFF2-40B4-BE49-F238E27FC236}">
                <a16:creationId xmlns:a16="http://schemas.microsoft.com/office/drawing/2014/main" id="{531E924F-0F61-8B91-E719-B628CC3803AA}"/>
              </a:ext>
            </a:extLst>
          </p:cNvPr>
          <p:cNvSpPr txBox="1"/>
          <p:nvPr/>
        </p:nvSpPr>
        <p:spPr>
          <a:xfrm>
            <a:off x="5183889" y="1796128"/>
            <a:ext cx="3870728" cy="2373407"/>
          </a:xfrm>
          <a:prstGeom prst="rect">
            <a:avLst/>
          </a:prstGeom>
          <a:noFill/>
          <a:ln cap="flat">
            <a:noFill/>
          </a:ln>
        </p:spPr>
        <p:txBody>
          <a:bodyPr vert="horz" wrap="square" lIns="91440" tIns="45720" rIns="91440" bIns="45720" anchor="t" anchorCtr="0" compatLnSpc="1">
            <a:spAutoFit/>
          </a:bodyPr>
          <a:lstStyle/>
          <a:p>
            <a:pPr marL="457200" marR="0" lvl="0" indent="-336554" algn="l" defTabSz="914400" rtl="0" fontAlgn="auto" hangingPunct="1">
              <a:lnSpc>
                <a:spcPct val="115000"/>
              </a:lnSpc>
              <a:spcBef>
                <a:spcPts val="0"/>
              </a:spcBef>
              <a:spcAft>
                <a:spcPts val="0"/>
              </a:spcAft>
              <a:buClr>
                <a:srgbClr val="000000"/>
              </a:buClr>
              <a:buSzPts val="17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Apply to all tooth surfaces</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Doesn’t arrest cavities</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Arrests pre-cavitated lesions</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Prevents cavities</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No silver, no tooth staining</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Re-apply ~every 6 months</a:t>
            </a:r>
            <a:endParaRPr lang="en-US" sz="1700" b="0" i="0" u="none" strike="noStrike" kern="0" cap="none" spc="0" baseline="0">
              <a:solidFill>
                <a:srgbClr val="000000"/>
              </a:solidFill>
              <a:uFillTx/>
              <a:latin typeface="Arial"/>
              <a:ea typeface="Arial"/>
              <a:cs typeface="Arial"/>
            </a:endParaRPr>
          </a:p>
          <a:p>
            <a:pPr marL="914400" marR="0" lvl="1"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More frequent application with worse caries activity.</a:t>
            </a: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Comes in tasty flavors</a:t>
            </a:r>
            <a:endParaRPr lang="en-US" sz="1700" b="0" i="0" u="none" strike="noStrike" kern="0" cap="none" spc="0" baseline="0">
              <a:solidFill>
                <a:srgbClr val="000000"/>
              </a:solidFill>
              <a:uFillTx/>
              <a:latin typeface="Arial"/>
              <a:ea typeface="Arial"/>
              <a:cs typeface="Arial"/>
            </a:endParaRPr>
          </a:p>
          <a:p>
            <a:pPr marL="457200" marR="0" lvl="0" indent="-311152" algn="l" defTabSz="914400" rtl="0" fontAlgn="auto" hangingPunct="1">
              <a:lnSpc>
                <a:spcPct val="115000"/>
              </a:lnSpc>
              <a:spcBef>
                <a:spcPts val="0"/>
              </a:spcBef>
              <a:spcAft>
                <a:spcPts val="0"/>
              </a:spcAft>
              <a:buClr>
                <a:srgbClr val="000000"/>
              </a:buClr>
              <a:buSzPts val="1300"/>
              <a:buFont typeface="Arial"/>
              <a:buChar char="●"/>
              <a:tabLst/>
              <a:defRPr sz="1800" b="0" i="0" u="none" strike="noStrike" kern="0" cap="none" spc="0" baseline="0">
                <a:solidFill>
                  <a:srgbClr val="000000"/>
                </a:solidFill>
                <a:uFillTx/>
              </a:defRPr>
            </a:pPr>
            <a:r>
              <a:rPr lang="en-US" sz="1300" b="0" i="0" u="none" strike="noStrike" kern="0" cap="none" spc="0" baseline="0">
                <a:solidFill>
                  <a:srgbClr val="000000"/>
                </a:solidFill>
                <a:uFillTx/>
                <a:latin typeface="Arial"/>
                <a:ea typeface="Arial"/>
                <a:cs typeface="Arial"/>
              </a:rPr>
              <a:t>Texture unpleasant</a:t>
            </a: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ADE44AB5-D800-CD3C-194D-E2497A8C7A18}"/>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3637F196-22ED-CE24-4CE3-CC2197D5D982}"/>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25B5378C-31AF-7C4E-2262-778173A414D7}"/>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EAA9F02A-3CC4-C520-28DE-CE67D08D0484}"/>
              </a:ext>
            </a:extLst>
          </p:cNvPr>
          <p:cNvSpPr txBox="1"/>
          <p:nvPr/>
        </p:nvSpPr>
        <p:spPr>
          <a:xfrm>
            <a:off x="175317" y="863641"/>
            <a:ext cx="45720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Efficacy of Silver Diamine Fluoride</a:t>
            </a:r>
          </a:p>
        </p:txBody>
      </p:sp>
      <p:sp>
        <p:nvSpPr>
          <p:cNvPr id="6" name="TextBox 5">
            <a:extLst>
              <a:ext uri="{FF2B5EF4-FFF2-40B4-BE49-F238E27FC236}">
                <a16:creationId xmlns:a16="http://schemas.microsoft.com/office/drawing/2014/main" id="{3C244F5C-BAFA-26E9-B263-D90517EAECEF}"/>
              </a:ext>
            </a:extLst>
          </p:cNvPr>
          <p:cNvSpPr txBox="1"/>
          <p:nvPr/>
        </p:nvSpPr>
        <p:spPr>
          <a:xfrm>
            <a:off x="302510" y="1410992"/>
            <a:ext cx="4620124" cy="2343396"/>
          </a:xfrm>
          <a:prstGeom prst="rect">
            <a:avLst/>
          </a:prstGeom>
          <a:noFill/>
          <a:ln cap="flat">
            <a:noFill/>
          </a:ln>
        </p:spPr>
        <p:txBody>
          <a:bodyPr vert="horz" wrap="square" lIns="91440" tIns="45720" rIns="91440" bIns="45720" anchor="t" anchorCtr="0" compatLnSpc="1">
            <a:spAutoFit/>
          </a:bodyPr>
          <a:lstStyle/>
          <a:p>
            <a:pPr marL="114300" marR="0" lvl="0" indent="0" algn="l" defTabSz="914400" rtl="0" fontAlgn="auto" hangingPunct="1">
              <a:lnSpc>
                <a:spcPct val="105000"/>
              </a:lnSpc>
              <a:spcBef>
                <a:spcPts val="0"/>
              </a:spcBef>
              <a:spcAft>
                <a:spcPts val="60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Caries Arrest</a:t>
            </a:r>
          </a:p>
          <a:p>
            <a:pPr marL="285750" marR="0" lvl="0" indent="-285750" algn="l" defTabSz="914400" rtl="0" fontAlgn="auto" hangingPunct="1">
              <a:lnSpc>
                <a:spcPct val="105000"/>
              </a:lnSpc>
              <a:spcBef>
                <a:spcPts val="0"/>
              </a:spcBef>
              <a:spcAft>
                <a:spcPts val="600"/>
              </a:spcAft>
              <a:buClr>
                <a:srgbClr val="1E2D31"/>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Arrest is a stable condition where a cavity is no longer growing and the surface is hard</a:t>
            </a:r>
          </a:p>
          <a:p>
            <a:pPr marL="285750" marR="0" lvl="0" indent="-285750" algn="l" defTabSz="914400" rtl="0" fontAlgn="auto" hangingPunct="1">
              <a:lnSpc>
                <a:spcPct val="105000"/>
              </a:lnSpc>
              <a:spcBef>
                <a:spcPts val="0"/>
              </a:spcBef>
              <a:spcAft>
                <a:spcPts val="600"/>
              </a:spcAft>
              <a:buClr>
                <a:srgbClr val="1E2D31"/>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Many trials on SDF efficacy for caries arrest have been completed among different populations and with various protocols</a:t>
            </a:r>
          </a:p>
          <a:p>
            <a:pPr marL="285750" marR="0" lvl="0" indent="-285750" algn="l" defTabSz="914400" rtl="0" fontAlgn="auto" hangingPunct="1">
              <a:lnSpc>
                <a:spcPct val="105000"/>
              </a:lnSpc>
              <a:spcBef>
                <a:spcPts val="0"/>
              </a:spcBef>
              <a:spcAft>
                <a:spcPts val="600"/>
              </a:spcAft>
              <a:buClr>
                <a:srgbClr val="1E2D31"/>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Overall, SDF is 81% effective for caries arrest, based on a meta-analysis of multiple randomized trials.</a:t>
            </a:r>
          </a:p>
        </p:txBody>
      </p:sp>
      <p:pic>
        <p:nvPicPr>
          <p:cNvPr id="7" name="Picture 6" descr="Photo with permission, R Bernstein MD&#10;Application of SDF for caries treatment">
            <a:extLst>
              <a:ext uri="{FF2B5EF4-FFF2-40B4-BE49-F238E27FC236}">
                <a16:creationId xmlns:a16="http://schemas.microsoft.com/office/drawing/2014/main" id="{4545ABF0-E305-BE1C-9BA0-36A87A6E0DC3}"/>
              </a:ext>
            </a:extLst>
          </p:cNvPr>
          <p:cNvPicPr>
            <a:picLocks noChangeAspect="1"/>
          </p:cNvPicPr>
          <p:nvPr/>
        </p:nvPicPr>
        <p:blipFill>
          <a:blip r:embed="rId5"/>
          <a:srcRect t="10829" r="-3" b="39450"/>
          <a:stretch>
            <a:fillRect/>
          </a:stretch>
        </p:blipFill>
        <p:spPr>
          <a:xfrm>
            <a:off x="5049828" y="1031196"/>
            <a:ext cx="3668673" cy="2942667"/>
          </a:xfrm>
          <a:prstGeom prst="rect">
            <a:avLst/>
          </a:prstGeom>
          <a:noFill/>
          <a:ln cap="flat">
            <a:noFill/>
          </a:ln>
        </p:spPr>
      </p:pic>
      <p:sp>
        <p:nvSpPr>
          <p:cNvPr id="8" name="TextBox 11">
            <a:extLst>
              <a:ext uri="{FF2B5EF4-FFF2-40B4-BE49-F238E27FC236}">
                <a16:creationId xmlns:a16="http://schemas.microsoft.com/office/drawing/2014/main" id="{16A5B57A-67F1-611C-1E32-1650ABC4C9F8}"/>
              </a:ext>
            </a:extLst>
          </p:cNvPr>
          <p:cNvSpPr txBox="1"/>
          <p:nvPr/>
        </p:nvSpPr>
        <p:spPr>
          <a:xfrm>
            <a:off x="5675470" y="4061581"/>
            <a:ext cx="4572000"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with permission, R Bernstein, MD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Application of SDF for caries treatment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D8427002-9140-8C42-5B19-0B7191D249CC}"/>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0805A1AD-A3BD-7F73-CF6E-197F4283316A}"/>
              </a:ext>
            </a:extLst>
          </p:cNvPr>
          <p:cNvSpPr txBox="1"/>
          <p:nvPr/>
        </p:nvSpPr>
        <p:spPr>
          <a:xfrm>
            <a:off x="175317" y="79324"/>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FA83D0B2-E12A-5845-B975-5C0D9214281E}"/>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728A295B-76F5-37A4-30EE-4F36A9C58B1E}"/>
              </a:ext>
            </a:extLst>
          </p:cNvPr>
          <p:cNvSpPr txBox="1"/>
          <p:nvPr/>
        </p:nvSpPr>
        <p:spPr>
          <a:xfrm>
            <a:off x="175317" y="891137"/>
            <a:ext cx="6521116"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Efficacy of Silver Diamine Fluoride</a:t>
            </a:r>
          </a:p>
        </p:txBody>
      </p:sp>
      <p:sp>
        <p:nvSpPr>
          <p:cNvPr id="6" name="TextBox 5">
            <a:extLst>
              <a:ext uri="{FF2B5EF4-FFF2-40B4-BE49-F238E27FC236}">
                <a16:creationId xmlns:a16="http://schemas.microsoft.com/office/drawing/2014/main" id="{F1018397-759F-E1A2-587E-6B465A4FA622}"/>
              </a:ext>
            </a:extLst>
          </p:cNvPr>
          <p:cNvSpPr txBox="1"/>
          <p:nvPr/>
        </p:nvSpPr>
        <p:spPr>
          <a:xfrm>
            <a:off x="319692" y="1438488"/>
            <a:ext cx="4572000" cy="203132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Patients whose cavities are treated with SDF get approximately 77% fewer new cavities compared to placebo or no treatment control groups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SDF-treated caries lesions act as reservoirs for silver and fluoride, decreasing caries activity throughout the mouth</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 has twice the fluoride concentration as fluoride varnish, and therefore 8 times higher fluoride absorption potential (diffusion coefficient)</a:t>
            </a:r>
          </a:p>
        </p:txBody>
      </p:sp>
      <p:pic>
        <p:nvPicPr>
          <p:cNvPr id="7" name="Picture 6" descr="Photo with permission: J Horst-Keeper, DDS&#10;Example of a patient with severe early childhood caries, treated with SDF and never developed new decay.">
            <a:extLst>
              <a:ext uri="{FF2B5EF4-FFF2-40B4-BE49-F238E27FC236}">
                <a16:creationId xmlns:a16="http://schemas.microsoft.com/office/drawing/2014/main" id="{FF50A814-EC69-0285-45B1-AD8A197F4CBB}"/>
              </a:ext>
            </a:extLst>
          </p:cNvPr>
          <p:cNvPicPr>
            <a:picLocks noChangeAspect="1"/>
          </p:cNvPicPr>
          <p:nvPr/>
        </p:nvPicPr>
        <p:blipFill>
          <a:blip r:embed="rId5"/>
          <a:stretch>
            <a:fillRect/>
          </a:stretch>
        </p:blipFill>
        <p:spPr>
          <a:xfrm>
            <a:off x="5667652" y="1422294"/>
            <a:ext cx="2181228" cy="1162046"/>
          </a:xfrm>
          <a:prstGeom prst="rect">
            <a:avLst/>
          </a:prstGeom>
          <a:noFill/>
          <a:ln cap="flat">
            <a:noFill/>
          </a:ln>
        </p:spPr>
      </p:pic>
      <p:sp>
        <p:nvSpPr>
          <p:cNvPr id="8" name="TextBox 9">
            <a:extLst>
              <a:ext uri="{FF2B5EF4-FFF2-40B4-BE49-F238E27FC236}">
                <a16:creationId xmlns:a16="http://schemas.microsoft.com/office/drawing/2014/main" id="{DBF47746-9828-3896-7FC5-66B3BE4F9128}"/>
              </a:ext>
            </a:extLst>
          </p:cNvPr>
          <p:cNvSpPr txBox="1"/>
          <p:nvPr/>
        </p:nvSpPr>
        <p:spPr>
          <a:xfrm>
            <a:off x="5809530" y="2713546"/>
            <a:ext cx="1966307"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with permission: J Horst-Keeper, DDS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Example of a patient with severe early childhood caries, treated with SDF and never developed new decay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Picture 4" descr="A blue and white screen&#10;&#10;AI-generated content may be incorrect.">
            <a:extLst>
              <a:ext uri="{FF2B5EF4-FFF2-40B4-BE49-F238E27FC236}">
                <a16:creationId xmlns:a16="http://schemas.microsoft.com/office/drawing/2014/main" id="{67B6DECC-2838-A814-A5FE-8B22F67F9613}"/>
              </a:ext>
            </a:extLst>
          </p:cNvPr>
          <p:cNvPicPr>
            <a:picLocks noChangeAspect="1"/>
          </p:cNvPicPr>
          <p:nvPr/>
        </p:nvPicPr>
        <p:blipFill>
          <a:blip r:embed="rId3"/>
          <a:stretch>
            <a:fillRect/>
          </a:stretch>
        </p:blipFill>
        <p:spPr>
          <a:xfrm>
            <a:off x="22293" y="0"/>
            <a:ext cx="9099423" cy="5143500"/>
          </a:xfrm>
          <a:prstGeom prst="rect">
            <a:avLst/>
          </a:prstGeom>
          <a:noFill/>
          <a:ln cap="flat">
            <a:noFill/>
          </a:ln>
        </p:spPr>
      </p:pic>
      <p:sp>
        <p:nvSpPr>
          <p:cNvPr id="3" name="Google Shape;293;p43">
            <a:extLst>
              <a:ext uri="{FF2B5EF4-FFF2-40B4-BE49-F238E27FC236}">
                <a16:creationId xmlns:a16="http://schemas.microsoft.com/office/drawing/2014/main" id="{60964217-08A1-552B-F682-9C9381777A80}"/>
              </a:ext>
            </a:extLst>
          </p:cNvPr>
          <p:cNvSpPr txBox="1"/>
          <p:nvPr/>
        </p:nvSpPr>
        <p:spPr>
          <a:xfrm>
            <a:off x="-1578199" y="677881"/>
            <a:ext cx="7320302" cy="538581"/>
          </a:xfrm>
          <a:prstGeom prst="rect">
            <a:avLst/>
          </a:prstGeom>
          <a:noFill/>
          <a:ln cap="flat">
            <a:noFill/>
          </a:ln>
        </p:spPr>
        <p:txBody>
          <a:bodyPr vert="horz" wrap="square" lIns="91421" tIns="91421" rIns="91421" bIns="91421" anchor="t" anchorCtr="1" compatLnSpc="1">
            <a:spAutoFit/>
          </a:bodyPr>
          <a:lstStyle/>
          <a:p>
            <a:pPr marL="0" marR="0" lvl="0" indent="0" algn="ct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1E2D31"/>
                </a:solidFill>
                <a:uFillTx/>
                <a:latin typeface="Arial"/>
                <a:ea typeface="Calibri"/>
                <a:cs typeface="Calibri"/>
              </a:rPr>
              <a:t>Likelihood of SDF caries arrest</a:t>
            </a:r>
          </a:p>
        </p:txBody>
      </p:sp>
      <p:pic>
        <p:nvPicPr>
          <p:cNvPr id="4" name="Google Shape;294;p43">
            <a:extLst>
              <a:ext uri="{FF2B5EF4-FFF2-40B4-BE49-F238E27FC236}">
                <a16:creationId xmlns:a16="http://schemas.microsoft.com/office/drawing/2014/main" id="{EC12AE32-08E1-5A04-29B9-E6C2A47C88F0}"/>
              </a:ext>
            </a:extLst>
          </p:cNvPr>
          <p:cNvPicPr>
            <a:picLocks noChangeAspect="1"/>
          </p:cNvPicPr>
          <p:nvPr/>
        </p:nvPicPr>
        <p:blipFill>
          <a:blip r:embed="rId4">
            <a:alphaModFix/>
          </a:blip>
          <a:stretch>
            <a:fillRect/>
          </a:stretch>
        </p:blipFill>
        <p:spPr>
          <a:xfrm>
            <a:off x="1944828" y="1191746"/>
            <a:ext cx="5859895" cy="2626101"/>
          </a:xfrm>
          <a:prstGeom prst="rect">
            <a:avLst/>
          </a:prstGeom>
          <a:noFill/>
          <a:ln cap="flat">
            <a:noFill/>
          </a:ln>
        </p:spPr>
      </p:pic>
      <p:sp>
        <p:nvSpPr>
          <p:cNvPr id="5" name="Google Shape;295;p43">
            <a:extLst>
              <a:ext uri="{FF2B5EF4-FFF2-40B4-BE49-F238E27FC236}">
                <a16:creationId xmlns:a16="http://schemas.microsoft.com/office/drawing/2014/main" id="{A1FF2565-AB52-1D5D-D6BC-4BD4BF40BFE0}"/>
              </a:ext>
            </a:extLst>
          </p:cNvPr>
          <p:cNvSpPr txBox="1"/>
          <p:nvPr/>
        </p:nvSpPr>
        <p:spPr>
          <a:xfrm>
            <a:off x="2401863" y="4652256"/>
            <a:ext cx="5080004" cy="326212"/>
          </a:xfrm>
          <a:prstGeom prst="rect">
            <a:avLst/>
          </a:prstGeom>
          <a:noFill/>
          <a:ln cap="flat">
            <a:noFill/>
          </a:ln>
        </p:spPr>
        <p:txBody>
          <a:bodyPr vert="horz" wrap="square" lIns="91421" tIns="91421" rIns="91421" bIns="91421"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1E2D31"/>
                </a:solidFill>
                <a:uFillTx/>
                <a:latin typeface="Calibri"/>
                <a:ea typeface="Calibri"/>
                <a:cs typeface="Calibri"/>
              </a:rPr>
              <a:t>Craig &amp; Powell, </a:t>
            </a:r>
            <a:r>
              <a:rPr lang="en-US" sz="800" b="0" i="1" u="none" strike="noStrike" kern="0" cap="none" spc="0" baseline="0">
                <a:solidFill>
                  <a:srgbClr val="1E2D31"/>
                </a:solidFill>
                <a:uFillTx/>
                <a:latin typeface="Calibri"/>
                <a:ea typeface="Calibri"/>
                <a:cs typeface="Calibri"/>
              </a:rPr>
              <a:t>Dental Outlook</a:t>
            </a:r>
            <a:r>
              <a:rPr lang="en-US" sz="800" b="0" i="0" u="none" strike="noStrike" kern="0" cap="none" spc="0" baseline="0">
                <a:solidFill>
                  <a:srgbClr val="1E2D31"/>
                </a:solidFill>
                <a:uFillTx/>
                <a:latin typeface="Calibri"/>
                <a:ea typeface="Calibri"/>
                <a:cs typeface="Calibri"/>
              </a:rPr>
              <a:t>. </a:t>
            </a:r>
            <a:r>
              <a:rPr lang="en-US" sz="800" b="0" i="1" u="none" strike="noStrike" kern="0" cap="none" spc="0" baseline="0">
                <a:solidFill>
                  <a:srgbClr val="1E2D31"/>
                </a:solidFill>
                <a:uFillTx/>
                <a:latin typeface="Calibri"/>
                <a:ea typeface="Calibri"/>
                <a:cs typeface="Calibri"/>
              </a:rPr>
              <a:t>2013</a:t>
            </a:r>
            <a:endParaRPr lang="en-US" sz="800" b="0" i="0" u="none" strike="noStrike" kern="0" cap="none" spc="0" baseline="0">
              <a:solidFill>
                <a:srgbClr val="1E2D31"/>
              </a:solidFill>
              <a:uFillTx/>
              <a:latin typeface="Lato"/>
              <a:ea typeface="Lato"/>
              <a:cs typeface="Lato"/>
            </a:endParaRPr>
          </a:p>
        </p:txBody>
      </p:sp>
      <p:sp>
        <p:nvSpPr>
          <p:cNvPr id="6" name="Google Shape;296;p43">
            <a:extLst>
              <a:ext uri="{FF2B5EF4-FFF2-40B4-BE49-F238E27FC236}">
                <a16:creationId xmlns:a16="http://schemas.microsoft.com/office/drawing/2014/main" id="{B309E793-C3EE-4985-7E48-D557C909769A}"/>
              </a:ext>
            </a:extLst>
          </p:cNvPr>
          <p:cNvSpPr txBox="1"/>
          <p:nvPr/>
        </p:nvSpPr>
        <p:spPr>
          <a:xfrm>
            <a:off x="1944828" y="3761878"/>
            <a:ext cx="3577800" cy="615601"/>
          </a:xfrm>
          <a:prstGeom prst="rect">
            <a:avLst/>
          </a:prstGeom>
          <a:noFill/>
          <a:ln cap="flat">
            <a:noFill/>
          </a:ln>
        </p:spPr>
        <p:txBody>
          <a:bodyPr vert="horz" wrap="square" lIns="91421" tIns="91421" rIns="91421" bIns="9142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Lato"/>
                <a:ea typeface="Lato"/>
                <a:cs typeface="Lato"/>
              </a:rPr>
              <a:t>Smaller tooth-to-tooth contacts have less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Lato"/>
                <a:ea typeface="Lato"/>
                <a:cs typeface="Lato"/>
              </a:rPr>
              <a:t>disease activity and respond better to SDF.</a:t>
            </a:r>
          </a:p>
        </p:txBody>
      </p:sp>
      <p:sp>
        <p:nvSpPr>
          <p:cNvPr id="7" name="Google Shape;297;p43">
            <a:extLst>
              <a:ext uri="{FF2B5EF4-FFF2-40B4-BE49-F238E27FC236}">
                <a16:creationId xmlns:a16="http://schemas.microsoft.com/office/drawing/2014/main" id="{ECA90A8A-B994-A75F-AC52-F5455FCDAA2E}"/>
              </a:ext>
            </a:extLst>
          </p:cNvPr>
          <p:cNvSpPr txBox="1"/>
          <p:nvPr/>
        </p:nvSpPr>
        <p:spPr>
          <a:xfrm>
            <a:off x="104863" y="1768714"/>
            <a:ext cx="1757403" cy="831299"/>
          </a:xfrm>
          <a:prstGeom prst="rect">
            <a:avLst/>
          </a:prstGeom>
          <a:solidFill>
            <a:srgbClr val="FFFFFF"/>
          </a:solidFill>
          <a:ln cap="flat">
            <a:noFill/>
          </a:ln>
        </p:spPr>
        <p:txBody>
          <a:bodyPr vert="horz" wrap="square" lIns="91421" tIns="91421" rIns="91421" bIns="9142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Lato"/>
                <a:ea typeface="Lato"/>
                <a:cs typeface="Lato"/>
              </a:rPr>
              <a:t>Smaller point of tooth-to-tooth contact</a:t>
            </a:r>
          </a:p>
        </p:txBody>
      </p:sp>
      <p:sp>
        <p:nvSpPr>
          <p:cNvPr id="8" name="Google Shape;298;p43">
            <a:extLst>
              <a:ext uri="{FF2B5EF4-FFF2-40B4-BE49-F238E27FC236}">
                <a16:creationId xmlns:a16="http://schemas.microsoft.com/office/drawing/2014/main" id="{2DA3E852-F906-55FA-A7DC-BA49C3848D6B}"/>
              </a:ext>
            </a:extLst>
          </p:cNvPr>
          <p:cNvSpPr txBox="1"/>
          <p:nvPr/>
        </p:nvSpPr>
        <p:spPr>
          <a:xfrm>
            <a:off x="5742102" y="3690783"/>
            <a:ext cx="2009997" cy="1046704"/>
          </a:xfrm>
          <a:prstGeom prst="rect">
            <a:avLst/>
          </a:prstGeom>
          <a:noFill/>
          <a:ln cap="flat">
            <a:noFill/>
          </a:ln>
        </p:spPr>
        <p:txBody>
          <a:bodyPr vert="horz" wrap="square" lIns="91421" tIns="91421" rIns="91421" bIns="9142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Lato"/>
                <a:ea typeface="Lato"/>
                <a:cs typeface="Lato"/>
              </a:rPr>
              <a:t>Areas that don’t trap food have less disease activity and respond better to SDF.</a:t>
            </a:r>
          </a:p>
        </p:txBody>
      </p:sp>
      <p:sp>
        <p:nvSpPr>
          <p:cNvPr id="9" name="Google Shape;299;p43">
            <a:extLst>
              <a:ext uri="{FF2B5EF4-FFF2-40B4-BE49-F238E27FC236}">
                <a16:creationId xmlns:a16="http://schemas.microsoft.com/office/drawing/2014/main" id="{CE2018D1-3D3C-E32F-91DC-FECB651F881B}"/>
              </a:ext>
            </a:extLst>
          </p:cNvPr>
          <p:cNvSpPr txBox="1"/>
          <p:nvPr/>
        </p:nvSpPr>
        <p:spPr>
          <a:xfrm>
            <a:off x="22293" y="2806266"/>
            <a:ext cx="1757403" cy="831299"/>
          </a:xfrm>
          <a:prstGeom prst="rect">
            <a:avLst/>
          </a:prstGeom>
          <a:solidFill>
            <a:srgbClr val="FFFFFF"/>
          </a:solidFill>
          <a:ln cap="flat">
            <a:noFill/>
          </a:ln>
        </p:spPr>
        <p:txBody>
          <a:bodyPr vert="horz" wrap="square" lIns="91421" tIns="91421" rIns="91421" bIns="9142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Lato"/>
                <a:ea typeface="Lato"/>
                <a:cs typeface="Lato"/>
              </a:rPr>
              <a:t>Wider point of tooth-to-tooth contact</a:t>
            </a:r>
          </a:p>
        </p:txBody>
      </p:sp>
      <p:cxnSp>
        <p:nvCxnSpPr>
          <p:cNvPr id="10" name="Google Shape;300;p43">
            <a:extLst>
              <a:ext uri="{FF2B5EF4-FFF2-40B4-BE49-F238E27FC236}">
                <a16:creationId xmlns:a16="http://schemas.microsoft.com/office/drawing/2014/main" id="{2A683746-E593-AF02-81EC-4448F51DD8FA}"/>
              </a:ext>
            </a:extLst>
          </p:cNvPr>
          <p:cNvCxnSpPr/>
          <p:nvPr/>
        </p:nvCxnSpPr>
        <p:spPr>
          <a:xfrm rot="10800009" flipH="1">
            <a:off x="1598225" y="1929776"/>
            <a:ext cx="1146603" cy="53702"/>
          </a:xfrm>
          <a:prstGeom prst="straightConnector1">
            <a:avLst/>
          </a:prstGeom>
          <a:noFill/>
          <a:ln w="9528" cap="flat">
            <a:solidFill>
              <a:srgbClr val="1E2D31"/>
            </a:solidFill>
            <a:prstDash val="solid"/>
            <a:round/>
            <a:tailEnd type="arrow"/>
          </a:ln>
        </p:spPr>
      </p:cxnSp>
      <p:cxnSp>
        <p:nvCxnSpPr>
          <p:cNvPr id="11" name="Google Shape;301;p43">
            <a:extLst>
              <a:ext uri="{FF2B5EF4-FFF2-40B4-BE49-F238E27FC236}">
                <a16:creationId xmlns:a16="http://schemas.microsoft.com/office/drawing/2014/main" id="{1D4E93E5-47C6-B5C5-6D91-EB0CFC75B795}"/>
              </a:ext>
            </a:extLst>
          </p:cNvPr>
          <p:cNvCxnSpPr/>
          <p:nvPr/>
        </p:nvCxnSpPr>
        <p:spPr>
          <a:xfrm rot="10800009" flipH="1">
            <a:off x="1546149" y="2856632"/>
            <a:ext cx="1514100" cy="339306"/>
          </a:xfrm>
          <a:prstGeom prst="straightConnector1">
            <a:avLst/>
          </a:prstGeom>
          <a:noFill/>
          <a:ln w="9528" cap="flat">
            <a:solidFill>
              <a:srgbClr val="1E2D31"/>
            </a:solidFill>
            <a:prstDash val="solid"/>
            <a:round/>
            <a:tailEnd type="arrow"/>
          </a:ln>
        </p:spPr>
      </p:cxnSp>
      <p:sp>
        <p:nvSpPr>
          <p:cNvPr id="12" name="Google Shape;302;p43">
            <a:extLst>
              <a:ext uri="{FF2B5EF4-FFF2-40B4-BE49-F238E27FC236}">
                <a16:creationId xmlns:a16="http://schemas.microsoft.com/office/drawing/2014/main" id="{031B65EC-EC47-586A-9591-30749BFAE347}"/>
              </a:ext>
            </a:extLst>
          </p:cNvPr>
          <p:cNvSpPr txBox="1"/>
          <p:nvPr/>
        </p:nvSpPr>
        <p:spPr>
          <a:xfrm>
            <a:off x="7656097" y="1154420"/>
            <a:ext cx="973552" cy="1538852"/>
          </a:xfrm>
          <a:prstGeom prst="rect">
            <a:avLst/>
          </a:prstGeom>
          <a:noFill/>
          <a:ln cap="flat">
            <a:noFill/>
          </a:ln>
        </p:spPr>
        <p:txBody>
          <a:bodyPr vert="horz" wrap="square" lIns="91421" tIns="91421" rIns="91421" bIns="9142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FFFFFF"/>
                </a:solidFill>
                <a:uFillTx/>
                <a:latin typeface="Lato"/>
                <a:ea typeface="Lato"/>
                <a:cs typeface="Lato"/>
              </a:rPr>
              <a:t>Lesions that trap food  and plaque may respond with more applications, e.g. 3-5 in 6 months</a:t>
            </a:r>
          </a:p>
        </p:txBody>
      </p:sp>
      <p:sp>
        <p:nvSpPr>
          <p:cNvPr id="13" name="TextBox 6">
            <a:extLst>
              <a:ext uri="{FF2B5EF4-FFF2-40B4-BE49-F238E27FC236}">
                <a16:creationId xmlns:a16="http://schemas.microsoft.com/office/drawing/2014/main" id="{4E0668CF-46B8-22C6-E450-8A8D268E3B44}"/>
              </a:ext>
            </a:extLst>
          </p:cNvPr>
          <p:cNvSpPr txBox="1"/>
          <p:nvPr/>
        </p:nvSpPr>
        <p:spPr>
          <a:xfrm>
            <a:off x="104863" y="85752"/>
            <a:ext cx="5372100"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14" name="Picture 7" descr="A young child getting her teeth checked&#10;&#10;AI-generated content may be incorrect.">
            <a:extLst>
              <a:ext uri="{FF2B5EF4-FFF2-40B4-BE49-F238E27FC236}">
                <a16:creationId xmlns:a16="http://schemas.microsoft.com/office/drawing/2014/main" id="{A5D13BA2-75AF-41BA-7D73-FC72A4C2E82E}"/>
              </a:ext>
            </a:extLst>
          </p:cNvPr>
          <p:cNvPicPr>
            <a:picLocks noChangeAspect="1"/>
          </p:cNvPicPr>
          <p:nvPr/>
        </p:nvPicPr>
        <p:blipFill>
          <a:blip r:embed="rId5"/>
          <a:stretch>
            <a:fillRect/>
          </a:stretch>
        </p:blipFill>
        <p:spPr>
          <a:xfrm>
            <a:off x="8236796" y="0"/>
            <a:ext cx="907203" cy="604921"/>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6F347E40-7B0A-BDA4-74C2-C88B46D307B4}"/>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124FA25D-8DFA-598F-4428-430EBBDA0817}"/>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F10B7CBA-CB9B-618D-F52D-2445AC451E5F}"/>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224EE05B-EA41-457F-C9C3-A41093B763C8}"/>
              </a:ext>
            </a:extLst>
          </p:cNvPr>
          <p:cNvSpPr txBox="1"/>
          <p:nvPr/>
        </p:nvSpPr>
        <p:spPr>
          <a:xfrm>
            <a:off x="231498" y="893615"/>
            <a:ext cx="742603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SDF Reduces the Need for More Invasive Treatment</a:t>
            </a:r>
          </a:p>
        </p:txBody>
      </p:sp>
      <p:sp>
        <p:nvSpPr>
          <p:cNvPr id="6" name="TextBox 6">
            <a:extLst>
              <a:ext uri="{FF2B5EF4-FFF2-40B4-BE49-F238E27FC236}">
                <a16:creationId xmlns:a16="http://schemas.microsoft.com/office/drawing/2014/main" id="{E2BC9AF9-44F6-44E8-3C03-561816E8E963}"/>
              </a:ext>
            </a:extLst>
          </p:cNvPr>
          <p:cNvSpPr txBox="1"/>
          <p:nvPr/>
        </p:nvSpPr>
        <p:spPr>
          <a:xfrm>
            <a:off x="775859" y="1537856"/>
            <a:ext cx="5251426" cy="2339099"/>
          </a:xfrm>
          <a:prstGeom prst="rect">
            <a:avLst/>
          </a:prstGeom>
          <a:noFill/>
          <a:ln cap="flat">
            <a:noFill/>
          </a:ln>
        </p:spPr>
        <p:txBody>
          <a:bodyPr vert="horz" wrap="square" lIns="91440" tIns="45720" rIns="91440" bIns="45720" anchor="t" anchorCtr="0" compatLnSpc="1">
            <a:spAutoFit/>
          </a:bodyPr>
          <a:lstStyle/>
          <a:p>
            <a:pPr marL="11430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Patient Outcomes with SDF Use</a:t>
            </a:r>
          </a:p>
          <a:p>
            <a:pPr marL="171450" marR="0" lvl="0" indent="-1714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Reduced emergency visits</a:t>
            </a:r>
          </a:p>
          <a:p>
            <a:pPr marL="171450" marR="0" lvl="0" indent="-1714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SDF reduced emergencies by 80% in young Floridian children waiting for treatment under general anesthesia</a:t>
            </a:r>
          </a:p>
          <a:p>
            <a:pPr marL="171450" marR="0" lvl="0" indent="-1714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Decrease in need for treatment under general anesthesia</a:t>
            </a:r>
          </a:p>
          <a:p>
            <a:pPr marL="171450" marR="0" lvl="5" indent="-1714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SDF and prevention provided by hygienists in WICs and HeadStarts reduced general anesthesia referral by 67% across &gt;100k Oregonian children</a:t>
            </a:r>
          </a:p>
          <a:p>
            <a:pPr marL="171450" marR="0" lvl="1" indent="-1714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SDF eliminated general anesthesia use in an Oregonian dental practice</a:t>
            </a:r>
          </a:p>
          <a:p>
            <a:pPr marL="171450" marR="0" lvl="1" indent="-171450" algn="l" defTabSz="64008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Offering SDF as an alternate to general anesthesia use decreased these referrals by 88% after 6 months in an Australian pediatric dentistry residency</a:t>
            </a:r>
          </a:p>
        </p:txBody>
      </p:sp>
      <p:pic>
        <p:nvPicPr>
          <p:cNvPr id="7" name="Picture 3" descr="A person wearing a mask and gloves&#10;&#10;AI-generated content may be incorrect.">
            <a:extLst>
              <a:ext uri="{FF2B5EF4-FFF2-40B4-BE49-F238E27FC236}">
                <a16:creationId xmlns:a16="http://schemas.microsoft.com/office/drawing/2014/main" id="{36157CC2-39CC-2B05-E36D-998ECC9FCA94}"/>
              </a:ext>
            </a:extLst>
          </p:cNvPr>
          <p:cNvPicPr>
            <a:picLocks noChangeAspect="1"/>
          </p:cNvPicPr>
          <p:nvPr/>
        </p:nvPicPr>
        <p:blipFill>
          <a:blip r:embed="rId5"/>
          <a:stretch>
            <a:fillRect/>
          </a:stretch>
        </p:blipFill>
        <p:spPr>
          <a:xfrm>
            <a:off x="6167591" y="1313142"/>
            <a:ext cx="2623651" cy="1748415"/>
          </a:xfrm>
          <a:prstGeom prst="rect">
            <a:avLst/>
          </a:prstGeom>
          <a:noFill/>
          <a:ln cap="flat">
            <a:noFill/>
          </a:ln>
        </p:spPr>
      </p:pic>
      <p:sp>
        <p:nvSpPr>
          <p:cNvPr id="8" name="TextBox 5">
            <a:extLst>
              <a:ext uri="{FF2B5EF4-FFF2-40B4-BE49-F238E27FC236}">
                <a16:creationId xmlns:a16="http://schemas.microsoft.com/office/drawing/2014/main" id="{151432D5-661F-94A4-BF82-3FAABB0EEC6B}"/>
              </a:ext>
            </a:extLst>
          </p:cNvPr>
          <p:cNvSpPr txBox="1"/>
          <p:nvPr/>
        </p:nvSpPr>
        <p:spPr>
          <a:xfrm>
            <a:off x="7479417" y="3080961"/>
            <a:ext cx="1367686"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credit: Shutterstock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C25E6EDE-0FB1-127A-A047-F18F0BF62286}"/>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8B53F011-751E-B7F6-3820-4F7D88BBB7DA}"/>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DDE14DBF-ED27-F289-64C8-85C244BAE8C5}"/>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DAA8CD41-3EFE-0DFF-94E2-1EAA47C6658A}"/>
              </a:ext>
            </a:extLst>
          </p:cNvPr>
          <p:cNvSpPr txBox="1"/>
          <p:nvPr/>
        </p:nvSpPr>
        <p:spPr>
          <a:xfrm>
            <a:off x="152403" y="829781"/>
            <a:ext cx="772390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Pros and Cons of Silver Diamine Fluoride Application</a:t>
            </a:r>
          </a:p>
        </p:txBody>
      </p:sp>
      <p:sp>
        <p:nvSpPr>
          <p:cNvPr id="6" name="TextBox 5">
            <a:extLst>
              <a:ext uri="{FF2B5EF4-FFF2-40B4-BE49-F238E27FC236}">
                <a16:creationId xmlns:a16="http://schemas.microsoft.com/office/drawing/2014/main" id="{EB1244C9-61D4-1FF2-1576-7687488E5921}"/>
              </a:ext>
            </a:extLst>
          </p:cNvPr>
          <p:cNvSpPr txBox="1"/>
          <p:nvPr/>
        </p:nvSpPr>
        <p:spPr>
          <a:xfrm>
            <a:off x="311728" y="1181395"/>
            <a:ext cx="4100946" cy="2999798"/>
          </a:xfrm>
          <a:prstGeom prst="rect">
            <a:avLst/>
          </a:prstGeom>
          <a:noFill/>
          <a:ln cap="flat">
            <a:noFill/>
          </a:ln>
        </p:spPr>
        <p:txBody>
          <a:bodyPr vert="horz" wrap="square" lIns="91440" tIns="45720" rIns="91440" bIns="45720" anchor="t" anchorCtr="0" compatLnSpc="1">
            <a:spAutoFit/>
          </a:bodyPr>
          <a:lstStyle/>
          <a:p>
            <a:pPr marL="298451" marR="0" lvl="0" indent="-285750" algn="l" defTabSz="914400" rtl="0" fontAlgn="auto" hangingPunct="1">
              <a:lnSpc>
                <a:spcPct val="90000"/>
              </a:lnSpc>
              <a:spcBef>
                <a:spcPts val="0"/>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ea typeface="Arial"/>
                <a:cs typeface="Arial"/>
              </a:rPr>
              <a:t>Pros</a:t>
            </a:r>
          </a:p>
          <a:p>
            <a:pPr marL="298451" marR="0" lvl="0" indent="-285750" algn="l" defTabSz="914400" rtl="0" fontAlgn="auto" hangingPunct="1">
              <a:lnSpc>
                <a:spcPct val="90000"/>
              </a:lnSpc>
              <a:spcBef>
                <a:spcPts val="0"/>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No numbing or drilling needed</a:t>
            </a:r>
          </a:p>
          <a:p>
            <a:pPr marL="298451" marR="0" lvl="0" indent="-285750"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Stops cavity from progressing</a:t>
            </a:r>
          </a:p>
          <a:p>
            <a:pPr marL="298451" marR="0" lvl="0" indent="-285750"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Avoids sedation/ GA for young children and people with special healthcare needs</a:t>
            </a:r>
          </a:p>
          <a:p>
            <a:pPr marL="298451" marR="0" lvl="0" indent="-285750"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Enables access to care for adults by overcoming financial, logistical, and trust barriers</a:t>
            </a:r>
          </a:p>
          <a:p>
            <a:pPr marL="298451" marR="0" lvl="0" indent="-285750"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Helps prevent more cavities from forming</a:t>
            </a:r>
          </a:p>
          <a:p>
            <a:pPr marL="298451" marR="0" lvl="0" indent="-285750"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Gives profound control of tooth sensitivity</a:t>
            </a:r>
          </a:p>
          <a:p>
            <a:pPr marL="298451" marR="0" lvl="0" indent="-285750"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Enables primary care clinicians to help treat patients that do not have a dentist</a:t>
            </a:r>
          </a:p>
          <a:p>
            <a:pPr marL="312423" marR="0" lvl="0" indent="-285750" algn="l" defTabSz="914400" rtl="0" fontAlgn="auto" hangingPunct="1">
              <a:lnSpc>
                <a:spcPct val="90000"/>
              </a:lnSpc>
              <a:spcBef>
                <a:spcPts val="445"/>
              </a:spcBef>
              <a:spcAft>
                <a:spcPts val="0"/>
              </a:spcAft>
              <a:buClr>
                <a:srgbClr val="1E2D31"/>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Cost effective</a:t>
            </a:r>
          </a:p>
        </p:txBody>
      </p:sp>
      <p:sp>
        <p:nvSpPr>
          <p:cNvPr id="7" name="TextBox 7">
            <a:extLst>
              <a:ext uri="{FF2B5EF4-FFF2-40B4-BE49-F238E27FC236}">
                <a16:creationId xmlns:a16="http://schemas.microsoft.com/office/drawing/2014/main" id="{14EE9CD5-33B4-56BF-2D2D-22994D46BBA0}"/>
              </a:ext>
            </a:extLst>
          </p:cNvPr>
          <p:cNvSpPr txBox="1"/>
          <p:nvPr/>
        </p:nvSpPr>
        <p:spPr>
          <a:xfrm>
            <a:off x="4524067" y="1301392"/>
            <a:ext cx="4447312" cy="2093902"/>
          </a:xfrm>
          <a:prstGeom prst="rect">
            <a:avLst/>
          </a:prstGeom>
          <a:noFill/>
          <a:ln cap="flat">
            <a:noFill/>
          </a:ln>
        </p:spPr>
        <p:txBody>
          <a:bodyPr vert="horz" wrap="square" lIns="91440" tIns="45720" rIns="91440" bIns="45720" anchor="t" anchorCtr="0" compatLnSpc="1">
            <a:spAutoFit/>
          </a:bodyPr>
          <a:lstStyle/>
          <a:p>
            <a:pPr marL="12701"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Cons</a:t>
            </a:r>
          </a:p>
          <a:p>
            <a:pPr marL="342900" marR="0" lvl="0" indent="-330198" algn="l" defTabSz="914400" rtl="0" fontAlgn="auto" hangingPunct="1">
              <a:lnSpc>
                <a:spcPct val="90000"/>
              </a:lnSpc>
              <a:spcBef>
                <a:spcPts val="0"/>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Turns the cavity black</a:t>
            </a:r>
          </a:p>
          <a:p>
            <a:pPr marL="342900" marR="0" lvl="0" indent="-330198"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Needs to be reapplied </a:t>
            </a:r>
          </a:p>
          <a:p>
            <a:pPr marL="342900" marR="0" lvl="0" indent="-330198"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Doesn’t fill the cavity (hole)</a:t>
            </a:r>
          </a:p>
          <a:p>
            <a:pPr marL="342900" marR="0" lvl="0" indent="-330198"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Doesn’t restore form and function of the tooth (but can make restoration easier later)</a:t>
            </a:r>
          </a:p>
          <a:p>
            <a:pPr marL="342900" marR="0" lvl="0" indent="-330198" algn="l" defTabSz="914400" rtl="0" fontAlgn="auto" hangingPunct="1">
              <a:lnSpc>
                <a:spcPct val="90000"/>
              </a:lnSpc>
              <a:spcBef>
                <a:spcPts val="445"/>
              </a:spcBef>
              <a:spcAft>
                <a:spcPts val="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Doesn’t prevent food impaction resulting from open contact areas that are cavitated</a:t>
            </a:r>
          </a:p>
          <a:p>
            <a:pPr marL="342900" marR="0" lvl="0" indent="-330198" algn="l" defTabSz="914400" rtl="0" fontAlgn="auto" hangingPunct="1">
              <a:lnSpc>
                <a:spcPct val="90000"/>
              </a:lnSpc>
              <a:spcBef>
                <a:spcPts val="445"/>
              </a:spcBef>
              <a:spcAft>
                <a:spcPts val="1600"/>
              </a:spcAft>
              <a:buClr>
                <a:srgbClr val="1E2D31"/>
              </a:buClr>
              <a:buSzPts val="202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 alone does not comprise a dental home</a:t>
            </a:r>
          </a:p>
        </p:txBody>
      </p:sp>
      <p:pic>
        <p:nvPicPr>
          <p:cNvPr id="8" name="Google Shape;404;p54">
            <a:extLst>
              <a:ext uri="{FF2B5EF4-FFF2-40B4-BE49-F238E27FC236}">
                <a16:creationId xmlns:a16="http://schemas.microsoft.com/office/drawing/2014/main" id="{CBD9BA24-A467-EAE6-CF17-E211FD58CFBD}"/>
              </a:ext>
            </a:extLst>
          </p:cNvPr>
          <p:cNvPicPr>
            <a:picLocks noChangeAspect="1"/>
          </p:cNvPicPr>
          <p:nvPr/>
        </p:nvPicPr>
        <p:blipFill>
          <a:blip r:embed="rId5">
            <a:alphaModFix/>
          </a:blip>
          <a:srcRect/>
          <a:stretch>
            <a:fillRect/>
          </a:stretch>
        </p:blipFill>
        <p:spPr>
          <a:xfrm>
            <a:off x="4524067" y="3408179"/>
            <a:ext cx="2334490" cy="1183626"/>
          </a:xfrm>
          <a:prstGeom prst="rect">
            <a:avLst/>
          </a:prstGeom>
          <a:noFill/>
          <a:ln cap="flat">
            <a:noFill/>
          </a:ln>
        </p:spPr>
      </p:pic>
      <p:sp>
        <p:nvSpPr>
          <p:cNvPr id="9" name="TextBox 11">
            <a:extLst>
              <a:ext uri="{FF2B5EF4-FFF2-40B4-BE49-F238E27FC236}">
                <a16:creationId xmlns:a16="http://schemas.microsoft.com/office/drawing/2014/main" id="{7E62CD06-4AE4-7327-97E1-9EA3532F37A3}"/>
              </a:ext>
            </a:extLst>
          </p:cNvPr>
          <p:cNvSpPr txBox="1"/>
          <p:nvPr/>
        </p:nvSpPr>
        <p:spPr>
          <a:xfrm>
            <a:off x="4723543" y="4583027"/>
            <a:ext cx="478011"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before</a:t>
            </a:r>
          </a:p>
        </p:txBody>
      </p:sp>
      <p:sp>
        <p:nvSpPr>
          <p:cNvPr id="10" name="TextBox 12">
            <a:extLst>
              <a:ext uri="{FF2B5EF4-FFF2-40B4-BE49-F238E27FC236}">
                <a16:creationId xmlns:a16="http://schemas.microsoft.com/office/drawing/2014/main" id="{64D3DED4-5721-EB82-45BD-81C1FF97AF1F}"/>
              </a:ext>
            </a:extLst>
          </p:cNvPr>
          <p:cNvSpPr txBox="1"/>
          <p:nvPr/>
        </p:nvSpPr>
        <p:spPr>
          <a:xfrm>
            <a:off x="5440259" y="4575127"/>
            <a:ext cx="587017"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24 hours</a:t>
            </a:r>
          </a:p>
        </p:txBody>
      </p:sp>
      <p:sp>
        <p:nvSpPr>
          <p:cNvPr id="11" name="TextBox 13">
            <a:extLst>
              <a:ext uri="{FF2B5EF4-FFF2-40B4-BE49-F238E27FC236}">
                <a16:creationId xmlns:a16="http://schemas.microsoft.com/office/drawing/2014/main" id="{BB40D6D9-12B5-3390-7F1A-2F1E6C34C723}"/>
              </a:ext>
            </a:extLst>
          </p:cNvPr>
          <p:cNvSpPr txBox="1"/>
          <p:nvPr/>
        </p:nvSpPr>
        <p:spPr>
          <a:xfrm>
            <a:off x="6273963" y="4588011"/>
            <a:ext cx="489231"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7 days</a:t>
            </a:r>
          </a:p>
        </p:txBody>
      </p:sp>
      <p:sp>
        <p:nvSpPr>
          <p:cNvPr id="12" name="TextBox 14">
            <a:extLst>
              <a:ext uri="{FF2B5EF4-FFF2-40B4-BE49-F238E27FC236}">
                <a16:creationId xmlns:a16="http://schemas.microsoft.com/office/drawing/2014/main" id="{09A7606B-00DC-4A75-A389-415BF47559B9}"/>
              </a:ext>
            </a:extLst>
          </p:cNvPr>
          <p:cNvSpPr txBox="1"/>
          <p:nvPr/>
        </p:nvSpPr>
        <p:spPr>
          <a:xfrm>
            <a:off x="4170221" y="4731955"/>
            <a:ext cx="2943435"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Illustration showing the progression of staining with SDF use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6304CF39-AEB4-C717-183D-DBB1EE2F0458}"/>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EB4AE263-0DC8-F60A-BCBD-88A49F711969}"/>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A19A4867-1A41-4384-D2E8-84B45A21B7FB}"/>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DC5FD550-D6B6-54AA-4927-8AD3BF394EAC}"/>
              </a:ext>
            </a:extLst>
          </p:cNvPr>
          <p:cNvSpPr txBox="1"/>
          <p:nvPr/>
        </p:nvSpPr>
        <p:spPr>
          <a:xfrm>
            <a:off x="1264834" y="863440"/>
            <a:ext cx="4620490" cy="244067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0000"/>
                </a:solidFill>
                <a:uFillTx/>
                <a:latin typeface="Arial"/>
                <a:ea typeface="Arial"/>
                <a:cs typeface="Arial"/>
              </a:rPr>
              <a:t>Course Steering Committee Authors</a:t>
            </a:r>
          </a:p>
          <a:p>
            <a:pPr marL="0" marR="0" lvl="3" indent="0" algn="l"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ea typeface="Arial"/>
                <a:cs typeface="Arial"/>
              </a:rPr>
              <a:t>      Jeremy Horst Keeper, DDS, PhD</a:t>
            </a:r>
          </a:p>
          <a:p>
            <a:pPr marL="0" marR="0" lvl="2" indent="0" algn="l"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ea typeface="Arial"/>
                <a:cs typeface="Arial"/>
              </a:rPr>
              <a:t>      Rebecca Bernstein, MD, MS</a:t>
            </a:r>
          </a:p>
          <a:p>
            <a:pPr marL="0" marR="0" lvl="0" indent="0" algn="l"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0000"/>
                </a:solidFill>
                <a:uFillTx/>
                <a:latin typeface="Arial"/>
                <a:ea typeface="Arial"/>
                <a:cs typeface="Arial"/>
              </a:rPr>
              <a:t>Smiles for Life Editor</a:t>
            </a:r>
            <a:endParaRPr lang="en-US" sz="1800" b="0" i="0" u="none" strike="noStrike" kern="0" cap="none" spc="0" baseline="0">
              <a:solidFill>
                <a:srgbClr val="000000"/>
              </a:solidFill>
              <a:uFillTx/>
              <a:latin typeface="Arial"/>
              <a:ea typeface="Arial"/>
              <a:cs typeface="Arial"/>
            </a:endParaRPr>
          </a:p>
          <a:p>
            <a:pPr marL="0" marR="0" lvl="1" indent="0" algn="l"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ea typeface="Arial"/>
                <a:cs typeface="Arial"/>
              </a:rPr>
              <a:t>      Karlynn Sievers, M.D.</a:t>
            </a:r>
          </a:p>
          <a:p>
            <a:pPr marL="0" marR="0" lvl="0" indent="0" algn="l"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0000"/>
                </a:solidFill>
                <a:uFillTx/>
                <a:latin typeface="Arial"/>
                <a:ea typeface="Arial"/>
                <a:cs typeface="Arial"/>
              </a:rPr>
              <a:t>Funded By</a:t>
            </a:r>
          </a:p>
        </p:txBody>
      </p:sp>
      <p:pic>
        <p:nvPicPr>
          <p:cNvPr id="6" name="Picture 5" descr="A blue sign with white text&#10;&#10;AI-generated content may be incorrect.">
            <a:extLst>
              <a:ext uri="{FF2B5EF4-FFF2-40B4-BE49-F238E27FC236}">
                <a16:creationId xmlns:a16="http://schemas.microsoft.com/office/drawing/2014/main" id="{C80943BA-F9AF-9D9B-D236-0279A2D4C83A}"/>
              </a:ext>
            </a:extLst>
          </p:cNvPr>
          <p:cNvPicPr>
            <a:picLocks noChangeAspect="1"/>
          </p:cNvPicPr>
          <p:nvPr/>
        </p:nvPicPr>
        <p:blipFill>
          <a:blip r:embed="rId5"/>
          <a:stretch>
            <a:fillRect/>
          </a:stretch>
        </p:blipFill>
        <p:spPr>
          <a:xfrm>
            <a:off x="2205724" y="3236134"/>
            <a:ext cx="2543531" cy="1000262"/>
          </a:xfrm>
          <a:prstGeom prst="rect">
            <a:avLst/>
          </a:prstGeom>
          <a:noFill/>
          <a:ln cap="flat">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4173CDEA-4024-D3D5-BC22-A98C5F6DF9FB}"/>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2B3CE6B2-41E9-FDDB-B20A-EC9FB512AD39}"/>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758E3480-0533-4FFB-3307-993E659413B5}"/>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5076CB7E-08F5-2A8C-E193-807189E972D6}"/>
              </a:ext>
            </a:extLst>
          </p:cNvPr>
          <p:cNvSpPr txBox="1"/>
          <p:nvPr/>
        </p:nvSpPr>
        <p:spPr>
          <a:xfrm>
            <a:off x="180109" y="926762"/>
            <a:ext cx="646314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How do you apply silver diamine fluoride?</a:t>
            </a:r>
          </a:p>
        </p:txBody>
      </p:sp>
      <p:sp>
        <p:nvSpPr>
          <p:cNvPr id="6" name="TextBox 5">
            <a:extLst>
              <a:ext uri="{FF2B5EF4-FFF2-40B4-BE49-F238E27FC236}">
                <a16:creationId xmlns:a16="http://schemas.microsoft.com/office/drawing/2014/main" id="{FDE5CA3E-E14A-E98A-6CAB-7B6CA8D7B0F5}"/>
              </a:ext>
            </a:extLst>
          </p:cNvPr>
          <p:cNvSpPr txBox="1"/>
          <p:nvPr/>
        </p:nvSpPr>
        <p:spPr>
          <a:xfrm>
            <a:off x="308262" y="1326876"/>
            <a:ext cx="4620490" cy="2709970"/>
          </a:xfrm>
          <a:prstGeom prst="rect">
            <a:avLst/>
          </a:prstGeom>
          <a:noFill/>
          <a:ln cap="flat">
            <a:noFill/>
          </a:ln>
        </p:spPr>
        <p:txBody>
          <a:bodyPr vert="horz" wrap="square" lIns="91440" tIns="45720" rIns="91440" bIns="45720" anchor="t" anchorCtr="0" compatLnSpc="1">
            <a:spAutoFit/>
          </a:bodyPr>
          <a:lstStyle/>
          <a:p>
            <a:pPr marL="114300" marR="0" lvl="1"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Preparation</a:t>
            </a:r>
          </a:p>
          <a:p>
            <a:pPr marL="285750" marR="0" lvl="6" indent="-285750" algn="l" defTabSz="914400" rtl="0" fontAlgn="auto" hangingPunct="1">
              <a:lnSpc>
                <a:spcPct val="100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Identify caries lesions (pre-cavities and cavities)</a:t>
            </a:r>
          </a:p>
          <a:p>
            <a:pPr marL="285750" marR="0" lvl="4" indent="-285750" algn="l" defTabSz="914400" rtl="0" fontAlgn="auto" hangingPunct="1">
              <a:lnSpc>
                <a:spcPct val="100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Assess for conditions that would not be treated by SDF</a:t>
            </a:r>
          </a:p>
          <a:p>
            <a:pPr marL="285750" marR="0" lvl="4" indent="-285750" algn="l" defTabSz="914400" rtl="0" fontAlgn="auto" hangingPunct="1">
              <a:lnSpc>
                <a:spcPct val="100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Have consent discussion with patient/parent</a:t>
            </a:r>
          </a:p>
          <a:p>
            <a:pPr marL="285750" marR="0" lvl="4" indent="-285750" algn="l" defTabSz="914400" rtl="0" fontAlgn="auto" hangingPunct="1">
              <a:lnSpc>
                <a:spcPct val="100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0" marR="0" lvl="4"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Application</a:t>
            </a:r>
          </a:p>
          <a:p>
            <a:pPr marL="285750" marR="0" lvl="2" indent="-285750" algn="l" defTabSz="914400" rtl="0" fontAlgn="auto" hangingPunct="1">
              <a:lnSpc>
                <a:spcPct val="100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Apply the SDF</a:t>
            </a:r>
          </a:p>
          <a:p>
            <a:pPr marL="285750" marR="0" lvl="2" indent="-285750" algn="l" defTabSz="914400" rtl="0" fontAlgn="auto" hangingPunct="1">
              <a:lnSpc>
                <a:spcPct val="100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0" marR="0" lvl="2"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Follow-up</a:t>
            </a:r>
          </a:p>
          <a:p>
            <a:pPr marL="285750" marR="0" lvl="2" indent="-285750" algn="l" defTabSz="914400" rtl="0" fontAlgn="auto" hangingPunct="1">
              <a:lnSpc>
                <a:spcPct val="100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Ensure follow up with medical care and facilitate dental referral</a:t>
            </a:r>
          </a:p>
        </p:txBody>
      </p:sp>
      <p:pic>
        <p:nvPicPr>
          <p:cNvPr id="7" name="Picture 7" descr="A person pointing at a child's teeth&#10;&#10;AI-generated content may be incorrect.">
            <a:extLst>
              <a:ext uri="{FF2B5EF4-FFF2-40B4-BE49-F238E27FC236}">
                <a16:creationId xmlns:a16="http://schemas.microsoft.com/office/drawing/2014/main" id="{CEA3AE7F-AB15-EDC4-2761-65D782867458}"/>
              </a:ext>
            </a:extLst>
          </p:cNvPr>
          <p:cNvPicPr>
            <a:picLocks noChangeAspect="1"/>
          </p:cNvPicPr>
          <p:nvPr/>
        </p:nvPicPr>
        <p:blipFill>
          <a:blip r:embed="rId5"/>
          <a:stretch>
            <a:fillRect/>
          </a:stretch>
        </p:blipFill>
        <p:spPr>
          <a:xfrm>
            <a:off x="4882575" y="1365281"/>
            <a:ext cx="4246034" cy="2239118"/>
          </a:xfrm>
          <a:prstGeom prst="rect">
            <a:avLst/>
          </a:prstGeom>
          <a:noFill/>
          <a:ln cap="flat">
            <a:noFill/>
          </a:ln>
        </p:spPr>
      </p:pic>
      <p:sp>
        <p:nvSpPr>
          <p:cNvPr id="8" name="TextBox 9">
            <a:extLst>
              <a:ext uri="{FF2B5EF4-FFF2-40B4-BE49-F238E27FC236}">
                <a16:creationId xmlns:a16="http://schemas.microsoft.com/office/drawing/2014/main" id="{02ADBA90-E3AA-62F9-F71D-F1A53AA0B835}"/>
              </a:ext>
            </a:extLst>
          </p:cNvPr>
          <p:cNvSpPr txBox="1"/>
          <p:nvPr/>
        </p:nvSpPr>
        <p:spPr>
          <a:xfrm>
            <a:off x="7678884" y="3613544"/>
            <a:ext cx="1395840"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credit: Shutterstock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8499D6FB-4594-1CBD-E5EA-AE7003F13405}"/>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F5B2B255-346E-A606-9504-D18F957CB3CB}"/>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CE2F4798-AD81-492C-6BBA-DE17BD9BABC9}"/>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1B051CF9-4855-CC77-20D3-79A753EDA960}"/>
              </a:ext>
            </a:extLst>
          </p:cNvPr>
          <p:cNvSpPr txBox="1"/>
          <p:nvPr/>
        </p:nvSpPr>
        <p:spPr>
          <a:xfrm>
            <a:off x="113733" y="843634"/>
            <a:ext cx="45720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Review of Caries Identification</a:t>
            </a:r>
          </a:p>
        </p:txBody>
      </p:sp>
      <p:sp>
        <p:nvSpPr>
          <p:cNvPr id="6" name="TextBox 5">
            <a:extLst>
              <a:ext uri="{FF2B5EF4-FFF2-40B4-BE49-F238E27FC236}">
                <a16:creationId xmlns:a16="http://schemas.microsoft.com/office/drawing/2014/main" id="{8EE6D1AC-6826-DFDC-2C39-CEAD7483F3AE}"/>
              </a:ext>
            </a:extLst>
          </p:cNvPr>
          <p:cNvSpPr txBox="1"/>
          <p:nvPr/>
        </p:nvSpPr>
        <p:spPr>
          <a:xfrm>
            <a:off x="113733" y="1297442"/>
            <a:ext cx="8884785" cy="1557799"/>
          </a:xfrm>
          <a:prstGeom prst="rect">
            <a:avLst/>
          </a:prstGeom>
          <a:noFill/>
          <a:ln cap="flat">
            <a:noFill/>
          </a:ln>
        </p:spPr>
        <p:txBody>
          <a:bodyPr vert="horz" wrap="square" lIns="91440" tIns="45720" rIns="91440" bIns="45720" anchor="t" anchorCtr="0" compatLnSpc="1">
            <a:spAutoFit/>
          </a:bodyPr>
          <a:lstStyle/>
          <a:p>
            <a:pPr marL="11430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Identify caries lesions (cavities and pre-cavities)</a:t>
            </a:r>
          </a:p>
          <a:p>
            <a:pPr marL="457200" marR="0" lvl="0" indent="-342900" algn="l" defTabSz="914400" rtl="0" fontAlgn="auto" hangingPunct="1">
              <a:lnSpc>
                <a:spcPct val="115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Many cavities can be seen on visual inspection</a:t>
            </a:r>
          </a:p>
          <a:p>
            <a:pPr marL="457200" marR="0" lvl="0" indent="-342900" algn="l" defTabSz="914400" rtl="0" fontAlgn="auto" hangingPunct="1">
              <a:lnSpc>
                <a:spcPct val="115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Be sure to inspect all tooth surfaces, including back of front teeth, where early childhood caries often form.</a:t>
            </a:r>
          </a:p>
          <a:p>
            <a:pPr marL="457200" marR="0" lvl="0" indent="-342900" algn="l" defTabSz="914400" rtl="0" fontAlgn="auto" hangingPunct="1">
              <a:lnSpc>
                <a:spcPct val="115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Early lesions may be small defects in the enamel</a:t>
            </a:r>
          </a:p>
          <a:p>
            <a:pPr marL="457200" marR="0" lvl="0" indent="-342900" algn="l" defTabSz="914400" rtl="0" fontAlgn="auto" hangingPunct="1">
              <a:lnSpc>
                <a:spcPct val="115000"/>
              </a:lnSpc>
              <a:spcBef>
                <a:spcPts val="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Underlying dentin can be yellow, tan, or darker brown over time</a:t>
            </a:r>
          </a:p>
        </p:txBody>
      </p:sp>
      <p:pic>
        <p:nvPicPr>
          <p:cNvPr id="7" name="Google Shape;357;p49">
            <a:extLst>
              <a:ext uri="{FF2B5EF4-FFF2-40B4-BE49-F238E27FC236}">
                <a16:creationId xmlns:a16="http://schemas.microsoft.com/office/drawing/2014/main" id="{D0BF7856-2CD2-E61D-9AAC-161C8C1E11FE}"/>
              </a:ext>
            </a:extLst>
          </p:cNvPr>
          <p:cNvPicPr>
            <a:picLocks noChangeAspect="1"/>
          </p:cNvPicPr>
          <p:nvPr/>
        </p:nvPicPr>
        <p:blipFill>
          <a:blip r:embed="rId5">
            <a:alphaModFix/>
          </a:blip>
          <a:stretch>
            <a:fillRect/>
          </a:stretch>
        </p:blipFill>
        <p:spPr>
          <a:xfrm>
            <a:off x="231498" y="2908925"/>
            <a:ext cx="2426625" cy="1468050"/>
          </a:xfrm>
          <a:prstGeom prst="rect">
            <a:avLst/>
          </a:prstGeom>
          <a:noFill/>
          <a:ln cap="flat">
            <a:noFill/>
          </a:ln>
        </p:spPr>
      </p:pic>
      <p:pic>
        <p:nvPicPr>
          <p:cNvPr id="8" name="Google Shape;358;p49">
            <a:extLst>
              <a:ext uri="{FF2B5EF4-FFF2-40B4-BE49-F238E27FC236}">
                <a16:creationId xmlns:a16="http://schemas.microsoft.com/office/drawing/2014/main" id="{6EB1CB10-BE75-5266-FE76-198C56D46E48}"/>
              </a:ext>
            </a:extLst>
          </p:cNvPr>
          <p:cNvPicPr>
            <a:picLocks noChangeAspect="1"/>
          </p:cNvPicPr>
          <p:nvPr/>
        </p:nvPicPr>
        <p:blipFill>
          <a:blip r:embed="rId6">
            <a:alphaModFix/>
          </a:blip>
          <a:stretch>
            <a:fillRect/>
          </a:stretch>
        </p:blipFill>
        <p:spPr>
          <a:xfrm>
            <a:off x="2762804" y="2954024"/>
            <a:ext cx="3264472" cy="1468050"/>
          </a:xfrm>
          <a:prstGeom prst="rect">
            <a:avLst/>
          </a:prstGeom>
          <a:noFill/>
          <a:ln cap="flat">
            <a:noFill/>
          </a:ln>
        </p:spPr>
      </p:pic>
      <p:pic>
        <p:nvPicPr>
          <p:cNvPr id="9" name="Google Shape;359;p49">
            <a:extLst>
              <a:ext uri="{FF2B5EF4-FFF2-40B4-BE49-F238E27FC236}">
                <a16:creationId xmlns:a16="http://schemas.microsoft.com/office/drawing/2014/main" id="{B4E448EA-632B-17A6-00B7-9F423B9609A7}"/>
              </a:ext>
            </a:extLst>
          </p:cNvPr>
          <p:cNvPicPr>
            <a:picLocks noChangeAspect="1"/>
          </p:cNvPicPr>
          <p:nvPr/>
        </p:nvPicPr>
        <p:blipFill>
          <a:blip r:embed="rId7">
            <a:alphaModFix/>
          </a:blip>
          <a:stretch>
            <a:fillRect/>
          </a:stretch>
        </p:blipFill>
        <p:spPr>
          <a:xfrm>
            <a:off x="6131966" y="2908925"/>
            <a:ext cx="2426625" cy="1649358"/>
          </a:xfrm>
          <a:prstGeom prst="rect">
            <a:avLst/>
          </a:prstGeom>
          <a:noFill/>
          <a:ln cap="flat">
            <a:noFill/>
          </a:ln>
        </p:spPr>
      </p:pic>
      <p:sp>
        <p:nvSpPr>
          <p:cNvPr id="10" name="TextBox 12">
            <a:extLst>
              <a:ext uri="{FF2B5EF4-FFF2-40B4-BE49-F238E27FC236}">
                <a16:creationId xmlns:a16="http://schemas.microsoft.com/office/drawing/2014/main" id="{32729D27-66D6-5AE7-0872-A8D59F844661}"/>
              </a:ext>
            </a:extLst>
          </p:cNvPr>
          <p:cNvSpPr txBox="1"/>
          <p:nvPr/>
        </p:nvSpPr>
        <p:spPr>
          <a:xfrm>
            <a:off x="2724783" y="4520857"/>
            <a:ext cx="4620490"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1E2D31"/>
                </a:solidFill>
                <a:uFillTx/>
                <a:latin typeface="Lato"/>
                <a:ea typeface="Lato"/>
                <a:cs typeface="Lato"/>
              </a:rPr>
              <a:t>Examples of dental caries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1E2D31"/>
                </a:solidFill>
                <a:uFillTx/>
                <a:latin typeface="Lato"/>
                <a:ea typeface="Lato"/>
                <a:cs typeface="Lato"/>
              </a:rPr>
              <a:t>Photos (with permission): Meenakshi Kher, MDS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586D84CC-08B8-E528-866E-8A8C0EE2C9EB}"/>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B717CD45-4285-8CFB-EE4F-0C5F109626AF}"/>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D82FFEA4-4AD4-43B2-78FA-C53C27B8BECA}"/>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872EF80A-2357-CCE3-6C34-F1D9B9FAE4C5}"/>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Assess for conditions not treatable by SDF</a:t>
            </a:r>
          </a:p>
        </p:txBody>
      </p:sp>
      <p:sp>
        <p:nvSpPr>
          <p:cNvPr id="6" name="TextBox 5">
            <a:extLst>
              <a:ext uri="{FF2B5EF4-FFF2-40B4-BE49-F238E27FC236}">
                <a16:creationId xmlns:a16="http://schemas.microsoft.com/office/drawing/2014/main" id="{6702BA32-7FA9-8358-9B7E-488B76B06E99}"/>
              </a:ext>
            </a:extLst>
          </p:cNvPr>
          <p:cNvSpPr txBox="1"/>
          <p:nvPr/>
        </p:nvSpPr>
        <p:spPr>
          <a:xfrm>
            <a:off x="162790" y="1318692"/>
            <a:ext cx="8385459" cy="138499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Silver Diamine Fluoride will not adequately treat the following conditions: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Dental abscesses (with or without fistula)</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Abscesses with associated cellulitis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Irreversible pulpitis</a:t>
            </a:r>
            <a:br>
              <a:rPr lang="en-US" sz="1400" b="0" i="0" u="none" strike="noStrike" kern="0" cap="none" spc="0" baseline="0">
                <a:solidFill>
                  <a:srgbClr val="000000"/>
                </a:solidFill>
                <a:uFillTx/>
                <a:latin typeface="Arial"/>
                <a:ea typeface="Arial"/>
                <a:cs typeface="Arial"/>
              </a:rPr>
            </a:b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85">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20A8F3CB-7E12-5DD6-B91C-C42F2D0155AD}"/>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E97E9DD9-3551-CEA5-18BE-9F66D9940C6D}"/>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B9B0C0F0-3CB7-87D5-1BBD-B3716D974727}"/>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9DCDB15F-2BDD-4296-97DB-5BE24F6FFEF5}"/>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Assess for conditions not treatable by SDF</a:t>
            </a:r>
          </a:p>
        </p:txBody>
      </p:sp>
      <p:sp>
        <p:nvSpPr>
          <p:cNvPr id="6" name="TextBox 5">
            <a:extLst>
              <a:ext uri="{FF2B5EF4-FFF2-40B4-BE49-F238E27FC236}">
                <a16:creationId xmlns:a16="http://schemas.microsoft.com/office/drawing/2014/main" id="{41EE018C-D167-4DCC-29EC-CB4EF881D78F}"/>
              </a:ext>
            </a:extLst>
          </p:cNvPr>
          <p:cNvSpPr txBox="1"/>
          <p:nvPr/>
        </p:nvSpPr>
        <p:spPr>
          <a:xfrm>
            <a:off x="162790" y="1318692"/>
            <a:ext cx="838545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Dental Abscess</a:t>
            </a:r>
          </a:p>
        </p:txBody>
      </p:sp>
      <p:sp>
        <p:nvSpPr>
          <p:cNvPr id="7" name="TextBox 3">
            <a:extLst>
              <a:ext uri="{FF2B5EF4-FFF2-40B4-BE49-F238E27FC236}">
                <a16:creationId xmlns:a16="http://schemas.microsoft.com/office/drawing/2014/main" id="{53BC9CCD-170C-AFFB-5C20-BF0604539791}"/>
              </a:ext>
            </a:extLst>
          </p:cNvPr>
          <p:cNvSpPr txBox="1"/>
          <p:nvPr/>
        </p:nvSpPr>
        <p:spPr>
          <a:xfrm>
            <a:off x="384459" y="1618103"/>
            <a:ext cx="8475518" cy="954103"/>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Dental abscesses, with or without fistula, require operative dental management with extraction or root canal therapy </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Pain elicited by pushing down firmly on a tooth helps to identify non-draining abscess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Abscesses with associated cellulitis usually require antibiotics</a:t>
            </a:r>
            <a:endParaRPr lang="en-US" sz="1400" b="0" i="0" u="none" strike="sngStrike" kern="0" cap="none" spc="0" baseline="0">
              <a:solidFill>
                <a:srgbClr val="000000"/>
              </a:solidFill>
              <a:highlight>
                <a:srgbClr val="F6CD4C"/>
              </a:highlight>
              <a:uFillTx/>
              <a:latin typeface="Arial"/>
              <a:ea typeface="Arial"/>
              <a:cs typeface="Arial"/>
            </a:endParaRPr>
          </a:p>
        </p:txBody>
      </p:sp>
      <p:sp>
        <p:nvSpPr>
          <p:cNvPr id="8" name="TextBox 7">
            <a:extLst>
              <a:ext uri="{FF2B5EF4-FFF2-40B4-BE49-F238E27FC236}">
                <a16:creationId xmlns:a16="http://schemas.microsoft.com/office/drawing/2014/main" id="{F35CAB6D-8CE5-0CE2-1BE6-7E279E6BDFE7}"/>
              </a:ext>
            </a:extLst>
          </p:cNvPr>
          <p:cNvSpPr txBox="1"/>
          <p:nvPr/>
        </p:nvSpPr>
        <p:spPr>
          <a:xfrm>
            <a:off x="2379515" y="4568744"/>
            <a:ext cx="4620490"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Photos with permission, S. Stille, DMD</a:t>
            </a:r>
          </a:p>
        </p:txBody>
      </p:sp>
      <p:pic>
        <p:nvPicPr>
          <p:cNvPr id="9" name="Picture 6" descr="A person's mouth with a toothache&#10;&#10;AI-generated content may be incorrect.">
            <a:extLst>
              <a:ext uri="{FF2B5EF4-FFF2-40B4-BE49-F238E27FC236}">
                <a16:creationId xmlns:a16="http://schemas.microsoft.com/office/drawing/2014/main" id="{91DB86E7-8E94-B2AB-CF49-622747F37313}"/>
              </a:ext>
            </a:extLst>
          </p:cNvPr>
          <p:cNvPicPr>
            <a:picLocks noChangeAspect="1"/>
          </p:cNvPicPr>
          <p:nvPr/>
        </p:nvPicPr>
        <p:blipFill>
          <a:blip r:embed="rId5"/>
          <a:stretch>
            <a:fillRect/>
          </a:stretch>
        </p:blipFill>
        <p:spPr>
          <a:xfrm>
            <a:off x="231498" y="2600443"/>
            <a:ext cx="2668155" cy="1709287"/>
          </a:xfrm>
          <a:prstGeom prst="rect">
            <a:avLst/>
          </a:prstGeom>
          <a:noFill/>
          <a:ln cap="flat">
            <a:noFill/>
          </a:ln>
        </p:spPr>
      </p:pic>
      <p:pic>
        <p:nvPicPr>
          <p:cNvPr id="10" name="Picture 11" descr="A person in a beanie with black tape over his eyes&#10;&#10;AI-generated content may be incorrect.">
            <a:extLst>
              <a:ext uri="{FF2B5EF4-FFF2-40B4-BE49-F238E27FC236}">
                <a16:creationId xmlns:a16="http://schemas.microsoft.com/office/drawing/2014/main" id="{1671A7B1-09A3-3B72-C494-19F3ABB2EB14}"/>
              </a:ext>
            </a:extLst>
          </p:cNvPr>
          <p:cNvPicPr>
            <a:picLocks noChangeAspect="1"/>
          </p:cNvPicPr>
          <p:nvPr/>
        </p:nvPicPr>
        <p:blipFill>
          <a:blip r:embed="rId6"/>
          <a:stretch>
            <a:fillRect/>
          </a:stretch>
        </p:blipFill>
        <p:spPr>
          <a:xfrm>
            <a:off x="6234562" y="2340242"/>
            <a:ext cx="2002243" cy="2140473"/>
          </a:xfrm>
          <a:prstGeom prst="rect">
            <a:avLst/>
          </a:prstGeom>
          <a:noFill/>
          <a:ln cap="flat">
            <a:noFill/>
          </a:ln>
        </p:spPr>
      </p:pic>
      <p:pic>
        <p:nvPicPr>
          <p:cNvPr id="11" name="Picture 13" descr="A close-up of a person's mouth&#10;&#10;AI-generated content may be incorrect.">
            <a:extLst>
              <a:ext uri="{FF2B5EF4-FFF2-40B4-BE49-F238E27FC236}">
                <a16:creationId xmlns:a16="http://schemas.microsoft.com/office/drawing/2014/main" id="{F38F5974-DD40-5E48-6812-9DFA2D9B3C9D}"/>
              </a:ext>
            </a:extLst>
          </p:cNvPr>
          <p:cNvPicPr>
            <a:picLocks noChangeAspect="1"/>
          </p:cNvPicPr>
          <p:nvPr/>
        </p:nvPicPr>
        <p:blipFill>
          <a:blip r:embed="rId7"/>
          <a:stretch>
            <a:fillRect/>
          </a:stretch>
        </p:blipFill>
        <p:spPr>
          <a:xfrm>
            <a:off x="3527855" y="2628671"/>
            <a:ext cx="2499430" cy="1709287"/>
          </a:xfrm>
          <a:prstGeom prst="rect">
            <a:avLst/>
          </a:prstGeom>
          <a:noFill/>
          <a:ln cap="flat">
            <a:noFill/>
          </a:ln>
        </p:spPr>
      </p:pic>
      <p:sp>
        <p:nvSpPr>
          <p:cNvPr id="12" name="TextBox 14">
            <a:extLst>
              <a:ext uri="{FF2B5EF4-FFF2-40B4-BE49-F238E27FC236}">
                <a16:creationId xmlns:a16="http://schemas.microsoft.com/office/drawing/2014/main" id="{FF3941A1-B248-D920-C990-6E7DBED38C07}"/>
              </a:ext>
            </a:extLst>
          </p:cNvPr>
          <p:cNvSpPr txBox="1"/>
          <p:nvPr/>
        </p:nvSpPr>
        <p:spPr>
          <a:xfrm>
            <a:off x="257385" y="4299463"/>
            <a:ext cx="1795680"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Dental abscess with draining fistula</a:t>
            </a:r>
          </a:p>
        </p:txBody>
      </p:sp>
      <p:sp>
        <p:nvSpPr>
          <p:cNvPr id="13" name="TextBox 15">
            <a:extLst>
              <a:ext uri="{FF2B5EF4-FFF2-40B4-BE49-F238E27FC236}">
                <a16:creationId xmlns:a16="http://schemas.microsoft.com/office/drawing/2014/main" id="{CAD05CBA-BA0E-8653-56A7-974A69ED07E8}"/>
              </a:ext>
            </a:extLst>
          </p:cNvPr>
          <p:cNvSpPr txBox="1"/>
          <p:nvPr/>
        </p:nvSpPr>
        <p:spPr>
          <a:xfrm>
            <a:off x="3527855" y="4314770"/>
            <a:ext cx="889985"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Dental abscess</a:t>
            </a:r>
          </a:p>
        </p:txBody>
      </p:sp>
      <p:sp>
        <p:nvSpPr>
          <p:cNvPr id="14" name="TextBox 16">
            <a:extLst>
              <a:ext uri="{FF2B5EF4-FFF2-40B4-BE49-F238E27FC236}">
                <a16:creationId xmlns:a16="http://schemas.microsoft.com/office/drawing/2014/main" id="{56B156B1-2538-2D49-E9BC-BA21D099D72C}"/>
              </a:ext>
            </a:extLst>
          </p:cNvPr>
          <p:cNvSpPr txBox="1"/>
          <p:nvPr/>
        </p:nvSpPr>
        <p:spPr>
          <a:xfrm>
            <a:off x="6128391" y="4482370"/>
            <a:ext cx="2012091"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Dental abscess with associated cellulitis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4340634A-FAE1-F40D-6DC9-6934B606FE22}"/>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31D4160A-0A00-4ED5-0813-F6019DAC7E78}"/>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8C35BDCF-A3CD-58F8-1AB1-EDB109F1179F}"/>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0D485DC0-55B4-56D1-8B80-BB60E5F0F821}"/>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Assess for conditions not treatable by SDF</a:t>
            </a:r>
          </a:p>
        </p:txBody>
      </p:sp>
      <p:sp>
        <p:nvSpPr>
          <p:cNvPr id="6" name="TextBox 5">
            <a:extLst>
              <a:ext uri="{FF2B5EF4-FFF2-40B4-BE49-F238E27FC236}">
                <a16:creationId xmlns:a16="http://schemas.microsoft.com/office/drawing/2014/main" id="{26CD9B74-FB0E-728E-890B-2413B32B252F}"/>
              </a:ext>
            </a:extLst>
          </p:cNvPr>
          <p:cNvSpPr txBox="1"/>
          <p:nvPr/>
        </p:nvSpPr>
        <p:spPr>
          <a:xfrm>
            <a:off x="162790" y="1318692"/>
            <a:ext cx="838545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Irreversible pulpitis</a:t>
            </a:r>
          </a:p>
        </p:txBody>
      </p:sp>
      <p:sp>
        <p:nvSpPr>
          <p:cNvPr id="7" name="TextBox 3">
            <a:extLst>
              <a:ext uri="{FF2B5EF4-FFF2-40B4-BE49-F238E27FC236}">
                <a16:creationId xmlns:a16="http://schemas.microsoft.com/office/drawing/2014/main" id="{6E9A285A-6C7E-3E19-A2CE-2787EBBEEEDC}"/>
              </a:ext>
            </a:extLst>
          </p:cNvPr>
          <p:cNvSpPr txBox="1"/>
          <p:nvPr/>
        </p:nvSpPr>
        <p:spPr>
          <a:xfrm>
            <a:off x="329046" y="1526261"/>
            <a:ext cx="8652162" cy="181587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Irreversible pulpitis requires operative dental management with extraction or root canal therapy</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Silver diamine fluoride can cause irritation of directly exposed live pulp and teeth with irreversible pulpitis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If patient has clinical findings of irreversible pulpitis, avoid SDF application on that tooth, and attempt to facilitate timely dental referral</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 will improve pain and sensitivity if there is no direct pulp exposures or irreversible pulpitis, and is cleared by the FDA for this indication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Application to necrotic teeth (with no live pulp) should cause no pain and may help improve surrounding gum health and prevent cavities on other teeth.</a:t>
            </a:r>
          </a:p>
        </p:txBody>
      </p:sp>
      <p:pic>
        <p:nvPicPr>
          <p:cNvPr id="8" name="Google Shape;379;p51">
            <a:extLst>
              <a:ext uri="{FF2B5EF4-FFF2-40B4-BE49-F238E27FC236}">
                <a16:creationId xmlns:a16="http://schemas.microsoft.com/office/drawing/2014/main" id="{CA1D4BEB-2421-EA9C-D103-7AFF8846FA85}"/>
              </a:ext>
            </a:extLst>
          </p:cNvPr>
          <p:cNvPicPr>
            <a:picLocks noChangeAspect="1"/>
          </p:cNvPicPr>
          <p:nvPr/>
        </p:nvPicPr>
        <p:blipFill>
          <a:blip r:embed="rId5">
            <a:alphaModFix/>
          </a:blip>
          <a:stretch>
            <a:fillRect/>
          </a:stretch>
        </p:blipFill>
        <p:spPr>
          <a:xfrm>
            <a:off x="879058" y="3302529"/>
            <a:ext cx="1621148" cy="1135849"/>
          </a:xfrm>
          <a:prstGeom prst="rect">
            <a:avLst/>
          </a:prstGeom>
          <a:noFill/>
          <a:ln cap="flat">
            <a:noFill/>
          </a:ln>
        </p:spPr>
      </p:pic>
      <p:pic>
        <p:nvPicPr>
          <p:cNvPr id="9" name="Google Shape;380;p51">
            <a:extLst>
              <a:ext uri="{FF2B5EF4-FFF2-40B4-BE49-F238E27FC236}">
                <a16:creationId xmlns:a16="http://schemas.microsoft.com/office/drawing/2014/main" id="{B6A146CA-20C6-7A6D-AECD-7EC218D7CDC5}"/>
              </a:ext>
            </a:extLst>
          </p:cNvPr>
          <p:cNvPicPr>
            <a:picLocks noChangeAspect="1"/>
          </p:cNvPicPr>
          <p:nvPr/>
        </p:nvPicPr>
        <p:blipFill>
          <a:blip r:embed="rId6">
            <a:alphaModFix/>
          </a:blip>
          <a:stretch>
            <a:fillRect/>
          </a:stretch>
        </p:blipFill>
        <p:spPr>
          <a:xfrm>
            <a:off x="3629546" y="3302529"/>
            <a:ext cx="939043" cy="1288252"/>
          </a:xfrm>
          <a:prstGeom prst="rect">
            <a:avLst/>
          </a:prstGeom>
          <a:noFill/>
          <a:ln cap="flat">
            <a:noFill/>
          </a:ln>
        </p:spPr>
      </p:pic>
      <p:pic>
        <p:nvPicPr>
          <p:cNvPr id="10" name="Google Shape;381;p51">
            <a:extLst>
              <a:ext uri="{FF2B5EF4-FFF2-40B4-BE49-F238E27FC236}">
                <a16:creationId xmlns:a16="http://schemas.microsoft.com/office/drawing/2014/main" id="{5042AC00-0EDC-E081-8F21-9307C74F854D}"/>
              </a:ext>
            </a:extLst>
          </p:cNvPr>
          <p:cNvPicPr>
            <a:picLocks noChangeAspect="1"/>
          </p:cNvPicPr>
          <p:nvPr/>
        </p:nvPicPr>
        <p:blipFill>
          <a:blip r:embed="rId7">
            <a:alphaModFix/>
          </a:blip>
          <a:stretch>
            <a:fillRect/>
          </a:stretch>
        </p:blipFill>
        <p:spPr>
          <a:xfrm>
            <a:off x="5697928" y="3231004"/>
            <a:ext cx="2183678" cy="1297423"/>
          </a:xfrm>
          <a:prstGeom prst="rect">
            <a:avLst/>
          </a:prstGeom>
          <a:noFill/>
          <a:ln cap="flat">
            <a:noFill/>
          </a:ln>
        </p:spPr>
      </p:pic>
      <p:sp>
        <p:nvSpPr>
          <p:cNvPr id="11" name="TextBox 12">
            <a:extLst>
              <a:ext uri="{FF2B5EF4-FFF2-40B4-BE49-F238E27FC236}">
                <a16:creationId xmlns:a16="http://schemas.microsoft.com/office/drawing/2014/main" id="{A41CB631-98D1-38AE-7008-CA14A217C9C1}"/>
              </a:ext>
            </a:extLst>
          </p:cNvPr>
          <p:cNvSpPr txBox="1"/>
          <p:nvPr/>
        </p:nvSpPr>
        <p:spPr>
          <a:xfrm>
            <a:off x="3129387" y="4618396"/>
            <a:ext cx="4620490"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1E2D31"/>
                </a:solidFill>
                <a:uFillTx/>
                <a:latin typeface="Lato"/>
                <a:ea typeface="Lato"/>
                <a:cs typeface="Lato"/>
              </a:rPr>
              <a:t>Examples of irreversible pulpitis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1E2D31"/>
                </a:solidFill>
                <a:uFillTx/>
                <a:latin typeface="Lato"/>
                <a:ea typeface="Lato"/>
                <a:cs typeface="Lato"/>
              </a:rPr>
              <a:t>Photos (with permission): Meenakshi Kher, MDS</a:t>
            </a:r>
            <a:endParaRPr lang="en-US" sz="800" b="0" i="0" u="none" strike="noStrike" kern="0" cap="none" spc="0" baseline="0">
              <a:solidFill>
                <a:srgbClr val="1E2D31"/>
              </a:solidFill>
              <a:uFillTx/>
              <a:latin typeface="Arial"/>
              <a:ea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315C296E-9BAE-B20A-4887-8D14F4D83B6A}"/>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26D6E4B8-4A11-4E4F-C22A-5B88035856AC}"/>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19F2F990-BF04-D12C-6643-89CB3E343E2B}"/>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B8638B25-07E9-02DF-3459-ECF6FC34A76A}"/>
              </a:ext>
            </a:extLst>
          </p:cNvPr>
          <p:cNvSpPr txBox="1"/>
          <p:nvPr/>
        </p:nvSpPr>
        <p:spPr>
          <a:xfrm>
            <a:off x="162790" y="805540"/>
            <a:ext cx="821921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Discussing Silver Diamine Fluoride with patients/caregivers</a:t>
            </a:r>
          </a:p>
        </p:txBody>
      </p:sp>
      <p:sp>
        <p:nvSpPr>
          <p:cNvPr id="6" name="TextBox 3">
            <a:extLst>
              <a:ext uri="{FF2B5EF4-FFF2-40B4-BE49-F238E27FC236}">
                <a16:creationId xmlns:a16="http://schemas.microsoft.com/office/drawing/2014/main" id="{6A80D3AF-8637-C151-2FAA-9DC8E0967F05}"/>
              </a:ext>
            </a:extLst>
          </p:cNvPr>
          <p:cNvSpPr txBox="1"/>
          <p:nvPr/>
        </p:nvSpPr>
        <p:spPr>
          <a:xfrm>
            <a:off x="4384959" y="2185992"/>
            <a:ext cx="4620490" cy="24314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Benefits</a:t>
            </a:r>
            <a:r>
              <a:rPr lang="en-US" sz="1400" b="0" i="0" u="none" strike="noStrike" kern="0" cap="none" spc="0" baseline="0">
                <a:solidFill>
                  <a:srgbClr val="000000"/>
                </a:solidFill>
                <a:uFillTx/>
                <a:latin typeface="Arial"/>
                <a:ea typeface="Arial"/>
                <a:cs typeface="Arial"/>
              </a:rPr>
              <a:t>: </a:t>
            </a:r>
          </a:p>
          <a:p>
            <a:pPr marL="285750" marR="0" lvl="0" indent="-285750" algn="l" defTabSz="914400" rtl="0" fontAlgn="auto" hangingPunct="1">
              <a:lnSpc>
                <a:spcPct val="100000"/>
              </a:lnSpc>
              <a:spcBef>
                <a:spcPts val="80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Most efficient treatment for cavities</a:t>
            </a:r>
          </a:p>
          <a:p>
            <a:pPr marL="285750" marR="0" lvl="0" indent="-285750" algn="l" defTabSz="914400" rtl="0" fontAlgn="auto" hangingPunct="1">
              <a:lnSpc>
                <a:spcPct val="100000"/>
              </a:lnSpc>
              <a:spcBef>
                <a:spcPts val="80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Most effective disease control for cavities</a:t>
            </a:r>
          </a:p>
          <a:p>
            <a:pPr marL="285750" marR="0" lvl="0" indent="-285750" algn="l" defTabSz="914400" rtl="0" fontAlgn="auto" hangingPunct="1">
              <a:lnSpc>
                <a:spcPct val="100000"/>
              </a:lnSpc>
              <a:spcBef>
                <a:spcPts val="80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Dental fillings are usually simpler and less painful after SDF treatment</a:t>
            </a:r>
          </a:p>
          <a:p>
            <a:pPr marL="0" marR="0" lvl="0" indent="0" algn="l"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Alternatives:</a:t>
            </a:r>
          </a:p>
          <a:p>
            <a:pPr marL="285750" marR="0" lvl="0" indent="-285750" algn="l" defTabSz="914400" rtl="0" fontAlgn="auto" hangingPunct="1">
              <a:lnSpc>
                <a:spcPct val="100000"/>
              </a:lnSpc>
              <a:spcBef>
                <a:spcPts val="80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Dental fillings or other dental treatment</a:t>
            </a:r>
          </a:p>
          <a:p>
            <a:pPr marL="285750" marR="0" lvl="0" indent="-285750" algn="l" defTabSz="914400" rtl="0" fontAlgn="auto" hangingPunct="1">
              <a:lnSpc>
                <a:spcPct val="100000"/>
              </a:lnSpc>
              <a:spcBef>
                <a:spcPts val="80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No cavity treatment</a:t>
            </a:r>
          </a:p>
        </p:txBody>
      </p:sp>
      <p:sp>
        <p:nvSpPr>
          <p:cNvPr id="7" name="TextBox 6">
            <a:extLst>
              <a:ext uri="{FF2B5EF4-FFF2-40B4-BE49-F238E27FC236}">
                <a16:creationId xmlns:a16="http://schemas.microsoft.com/office/drawing/2014/main" id="{7596EEBB-2A90-720D-4AD8-243E00BB4A49}"/>
              </a:ext>
            </a:extLst>
          </p:cNvPr>
          <p:cNvSpPr txBox="1"/>
          <p:nvPr/>
        </p:nvSpPr>
        <p:spPr>
          <a:xfrm>
            <a:off x="162790" y="1463835"/>
            <a:ext cx="4145971" cy="28930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Risks: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Dark stain to cavities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Three day to two week brown stain if applied to skin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One to two day light or dark stain if applied to gums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Strong metallic taste for 2-15 minutes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Cavities treated with SDF twice per year in clinical trials have increased risk of abscess (5%) or irreversible pulpitis (8%) compared to fillings (3%)</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pic>
        <p:nvPicPr>
          <p:cNvPr id="8" name="Picture 5" descr="A doctor and patient sitting on a bench&#10;&#10;AI-generated content may be incorrect.">
            <a:extLst>
              <a:ext uri="{FF2B5EF4-FFF2-40B4-BE49-F238E27FC236}">
                <a16:creationId xmlns:a16="http://schemas.microsoft.com/office/drawing/2014/main" id="{636A753C-FF4E-E6CB-6A2D-9BC6BAD3AAAC}"/>
              </a:ext>
            </a:extLst>
          </p:cNvPr>
          <p:cNvPicPr>
            <a:picLocks noChangeAspect="1"/>
          </p:cNvPicPr>
          <p:nvPr/>
        </p:nvPicPr>
        <p:blipFill>
          <a:blip r:embed="rId5"/>
          <a:stretch>
            <a:fillRect/>
          </a:stretch>
        </p:blipFill>
        <p:spPr>
          <a:xfrm>
            <a:off x="6981617" y="1130664"/>
            <a:ext cx="1708785" cy="1139406"/>
          </a:xfrm>
          <a:prstGeom prst="rect">
            <a:avLst/>
          </a:prstGeom>
          <a:noFill/>
          <a:ln cap="flat">
            <a:noFill/>
          </a:ln>
        </p:spPr>
      </p:pic>
      <p:sp>
        <p:nvSpPr>
          <p:cNvPr id="9" name="TextBox 7">
            <a:extLst>
              <a:ext uri="{FF2B5EF4-FFF2-40B4-BE49-F238E27FC236}">
                <a16:creationId xmlns:a16="http://schemas.microsoft.com/office/drawing/2014/main" id="{BCE35DC9-041D-6BAD-18E2-0D8C77B75FCB}"/>
              </a:ext>
            </a:extLst>
          </p:cNvPr>
          <p:cNvSpPr txBox="1"/>
          <p:nvPr/>
        </p:nvSpPr>
        <p:spPr>
          <a:xfrm>
            <a:off x="7532516" y="2260972"/>
            <a:ext cx="1408569"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credit: Shutterstock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A8F184F2-5090-C869-6BE2-C6561DFA4723}"/>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6F799682-70F6-28F4-968B-9CD3DC85B68F}"/>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608B648A-865A-CE1A-397E-9EDE26CF96AA}"/>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A6312F73-1493-3C61-8101-4329D2987F5E}"/>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How to think/talk about staining</a:t>
            </a:r>
          </a:p>
        </p:txBody>
      </p:sp>
      <p:sp>
        <p:nvSpPr>
          <p:cNvPr id="6" name="TextBox 5">
            <a:extLst>
              <a:ext uri="{FF2B5EF4-FFF2-40B4-BE49-F238E27FC236}">
                <a16:creationId xmlns:a16="http://schemas.microsoft.com/office/drawing/2014/main" id="{DB9E68E3-FD72-6ED7-E7CF-12EE1EDF92E0}"/>
              </a:ext>
            </a:extLst>
          </p:cNvPr>
          <p:cNvSpPr txBox="1"/>
          <p:nvPr/>
        </p:nvSpPr>
        <p:spPr>
          <a:xfrm>
            <a:off x="162790" y="1205645"/>
            <a:ext cx="6279568" cy="3594826"/>
          </a:xfrm>
          <a:prstGeom prst="rect">
            <a:avLst/>
          </a:prstGeom>
          <a:noFill/>
          <a:ln cap="flat">
            <a:noFill/>
          </a:ln>
        </p:spPr>
        <p:txBody>
          <a:bodyPr vert="horz" wrap="square" lIns="91440" tIns="45720" rIns="91440" bIns="45720" anchor="t" anchorCtr="0" compatLnSpc="1">
            <a:spAutoFit/>
          </a:bodyPr>
          <a:lstStyle/>
          <a:p>
            <a:pPr marL="43726"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Patient/caregiver education and autonomy are key</a:t>
            </a:r>
            <a:endParaRPr lang="en-US" sz="1400" b="0" i="0" u="none" strike="noStrike" kern="0" cap="none" spc="0" baseline="0">
              <a:solidFill>
                <a:srgbClr val="000000"/>
              </a:solidFill>
              <a:uFillTx/>
              <a:latin typeface="Arial"/>
              <a:ea typeface="Arial"/>
              <a:cs typeface="Arial"/>
            </a:endParaRPr>
          </a:p>
          <a:p>
            <a:pPr marL="329476" marR="0" lvl="0" indent="-285750" algn="l" defTabSz="914400" rtl="0" fontAlgn="auto" hangingPunct="1">
              <a:lnSpc>
                <a:spcPct val="115000"/>
              </a:lnSpc>
              <a:spcBef>
                <a:spcPts val="945"/>
              </a:spcBef>
              <a:spcAft>
                <a:spcPts val="0"/>
              </a:spcAft>
              <a:buClr>
                <a:srgbClr val="1E2D31"/>
              </a:buClr>
              <a:buSzPts val="14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Studies show high levels of comfort with staining in parents of children who were treated with SDF</a:t>
            </a:r>
          </a:p>
          <a:p>
            <a:pPr marL="329476" marR="0" lvl="0" indent="-285750" algn="l" defTabSz="914400" rtl="0" fontAlgn="auto" hangingPunct="1">
              <a:lnSpc>
                <a:spcPct val="115000"/>
              </a:lnSpc>
              <a:spcBef>
                <a:spcPts val="945"/>
              </a:spcBef>
              <a:spcAft>
                <a:spcPts val="0"/>
              </a:spcAft>
              <a:buClr>
                <a:srgbClr val="1E2D31"/>
              </a:buClr>
              <a:buSzPts val="14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Studies on hypothetical acceptability of staining from any parent show varied responses</a:t>
            </a:r>
          </a:p>
          <a:p>
            <a:pPr marL="667612" marR="0" lvl="1" indent="-171450" algn="l" defTabSz="914400" rtl="0" fontAlgn="auto" hangingPunct="1">
              <a:lnSpc>
                <a:spcPct val="115000"/>
              </a:lnSpc>
              <a:spcBef>
                <a:spcPts val="875"/>
              </a:spcBef>
              <a:spcAft>
                <a:spcPts val="0"/>
              </a:spcAft>
              <a:buClr>
                <a:srgbClr val="1E2D31"/>
              </a:buClr>
              <a:buSzPts val="12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Treatment of back teeth is widely accepted by patients / caregivers</a:t>
            </a:r>
          </a:p>
          <a:p>
            <a:pPr marL="667612" marR="0" lvl="1" indent="-171450" algn="l" defTabSz="914400" rtl="0" fontAlgn="auto" hangingPunct="1">
              <a:lnSpc>
                <a:spcPct val="115000"/>
              </a:lnSpc>
              <a:spcBef>
                <a:spcPts val="875"/>
              </a:spcBef>
              <a:spcAft>
                <a:spcPts val="0"/>
              </a:spcAft>
              <a:buClr>
                <a:srgbClr val="1E2D31"/>
              </a:buClr>
              <a:buSzPts val="12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Avoiding needles and surgical intervention often outweighs cosmetic concerns</a:t>
            </a:r>
            <a:endParaRPr lang="en-US" sz="1100" b="0" i="0" u="none" strike="noStrike" kern="0" cap="none" spc="0" baseline="0">
              <a:solidFill>
                <a:srgbClr val="1E2D31"/>
              </a:solidFill>
              <a:highlight>
                <a:srgbClr val="0000FF"/>
              </a:highlight>
              <a:uFillTx/>
              <a:latin typeface="Arial"/>
              <a:ea typeface="Arial"/>
              <a:cs typeface="Arial"/>
            </a:endParaRPr>
          </a:p>
          <a:p>
            <a:pPr marL="667612" marR="0" lvl="1" indent="-171450" algn="l" defTabSz="914400" rtl="0" fontAlgn="auto" hangingPunct="1">
              <a:lnSpc>
                <a:spcPct val="115000"/>
              </a:lnSpc>
              <a:spcBef>
                <a:spcPts val="875"/>
              </a:spcBef>
              <a:spcAft>
                <a:spcPts val="0"/>
              </a:spcAft>
              <a:buClr>
                <a:srgbClr val="1E2D31"/>
              </a:buClr>
              <a:buSzPts val="12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Treating baby teeth that will be lost may be more acceptable</a:t>
            </a:r>
          </a:p>
          <a:p>
            <a:pPr marL="667612" marR="0" lvl="1" indent="-171450" algn="l" defTabSz="914400" rtl="0" fontAlgn="auto" hangingPunct="1">
              <a:lnSpc>
                <a:spcPct val="115000"/>
              </a:lnSpc>
              <a:spcBef>
                <a:spcPts val="875"/>
              </a:spcBef>
              <a:spcAft>
                <a:spcPts val="0"/>
              </a:spcAft>
              <a:buClr>
                <a:srgbClr val="1E2D31"/>
              </a:buClr>
              <a:buSzPts val="12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People who do not have regular dental encounters are more likely to accept SDF than surgical interventions</a:t>
            </a:r>
          </a:p>
          <a:p>
            <a:pPr marL="330473" marR="0" lvl="0" indent="-285750" algn="l" defTabSz="914400" rtl="0" fontAlgn="auto" hangingPunct="1">
              <a:lnSpc>
                <a:spcPct val="100000"/>
              </a:lnSpc>
              <a:spcBef>
                <a:spcPts val="945"/>
              </a:spcBef>
              <a:spcAft>
                <a:spcPts val="0"/>
              </a:spcAft>
              <a:buClr>
                <a:srgbClr val="1E2D31"/>
              </a:buClr>
              <a:buSzPts val="14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Blackening may start right away (depending on lighting) and is complete by 1 week</a:t>
            </a:r>
          </a:p>
          <a:p>
            <a:pPr marL="330473" marR="0" lvl="0" indent="-285750" algn="l" defTabSz="914400" rtl="0" fontAlgn="auto" hangingPunct="1">
              <a:lnSpc>
                <a:spcPct val="115000"/>
              </a:lnSpc>
              <a:spcBef>
                <a:spcPts val="945"/>
              </a:spcBef>
              <a:spcAft>
                <a:spcPts val="0"/>
              </a:spcAft>
              <a:buClr>
                <a:srgbClr val="1E2D31"/>
              </a:buClr>
              <a:buSzPts val="1400"/>
              <a:buFont typeface="Arial" pitchFamily="34"/>
              <a:buChar char="•"/>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Arial"/>
                <a:ea typeface="Arial"/>
                <a:cs typeface="Arial"/>
              </a:rPr>
              <a:t>Standard restorative dental procedures can cover the stain (with opaquers and/or by removal of stain at the external part of the tooth).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pic>
        <p:nvPicPr>
          <p:cNvPr id="7" name="Picture 3" descr="Close-up of teeth&#10;&#10;AI-generated content may be incorrect.">
            <a:extLst>
              <a:ext uri="{FF2B5EF4-FFF2-40B4-BE49-F238E27FC236}">
                <a16:creationId xmlns:a16="http://schemas.microsoft.com/office/drawing/2014/main" id="{5BE5EEE1-E696-8DE3-A8C9-489558DF6246}"/>
              </a:ext>
            </a:extLst>
          </p:cNvPr>
          <p:cNvPicPr>
            <a:picLocks noChangeAspect="1"/>
          </p:cNvPicPr>
          <p:nvPr/>
        </p:nvPicPr>
        <p:blipFill>
          <a:blip r:embed="rId5"/>
          <a:stretch>
            <a:fillRect/>
          </a:stretch>
        </p:blipFill>
        <p:spPr>
          <a:xfrm>
            <a:off x="7343537" y="1410553"/>
            <a:ext cx="1124108" cy="971687"/>
          </a:xfrm>
          <a:prstGeom prst="rect">
            <a:avLst/>
          </a:prstGeom>
          <a:noFill/>
          <a:ln cap="flat">
            <a:noFill/>
          </a:ln>
        </p:spPr>
      </p:pic>
      <p:pic>
        <p:nvPicPr>
          <p:cNvPr id="8" name="Picture 7" descr="A close up of a person's mouth&#10;&#10;AI-generated content may be incorrect.">
            <a:extLst>
              <a:ext uri="{FF2B5EF4-FFF2-40B4-BE49-F238E27FC236}">
                <a16:creationId xmlns:a16="http://schemas.microsoft.com/office/drawing/2014/main" id="{6959EE03-EB6E-464B-E1E4-4D1BC95A1856}"/>
              </a:ext>
            </a:extLst>
          </p:cNvPr>
          <p:cNvPicPr>
            <a:picLocks noChangeAspect="1"/>
          </p:cNvPicPr>
          <p:nvPr/>
        </p:nvPicPr>
        <p:blipFill>
          <a:blip r:embed="rId6"/>
          <a:stretch>
            <a:fillRect/>
          </a:stretch>
        </p:blipFill>
        <p:spPr>
          <a:xfrm>
            <a:off x="7180719" y="2958577"/>
            <a:ext cx="1609947" cy="790681"/>
          </a:xfrm>
          <a:prstGeom prst="rect">
            <a:avLst/>
          </a:prstGeom>
          <a:noFill/>
          <a:ln cap="flat">
            <a:noFill/>
          </a:ln>
        </p:spPr>
      </p:pic>
      <p:sp>
        <p:nvSpPr>
          <p:cNvPr id="9" name="TextBox 9">
            <a:extLst>
              <a:ext uri="{FF2B5EF4-FFF2-40B4-BE49-F238E27FC236}">
                <a16:creationId xmlns:a16="http://schemas.microsoft.com/office/drawing/2014/main" id="{34176D79-DEC4-98D3-872A-C11EB974524B}"/>
              </a:ext>
            </a:extLst>
          </p:cNvPr>
          <p:cNvSpPr txBox="1"/>
          <p:nvPr/>
        </p:nvSpPr>
        <p:spPr>
          <a:xfrm>
            <a:off x="7176814" y="2382240"/>
            <a:ext cx="1617747"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with permission, S Duffin</a:t>
            </a:r>
          </a:p>
        </p:txBody>
      </p:sp>
      <p:sp>
        <p:nvSpPr>
          <p:cNvPr id="10" name="TextBox 11">
            <a:extLst>
              <a:ext uri="{FF2B5EF4-FFF2-40B4-BE49-F238E27FC236}">
                <a16:creationId xmlns:a16="http://schemas.microsoft.com/office/drawing/2014/main" id="{F7306663-0C84-2091-F3BC-AB6CEA2397F9}"/>
              </a:ext>
            </a:extLst>
          </p:cNvPr>
          <p:cNvSpPr txBox="1"/>
          <p:nvPr/>
        </p:nvSpPr>
        <p:spPr>
          <a:xfrm>
            <a:off x="6970827" y="3775466"/>
            <a:ext cx="2029721"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with permission, J MacLean, DDS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89">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4B036366-9C1A-884D-6E43-8AE0C87D5F5B}"/>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59E35F16-3369-02D2-3CA6-B9D88E1248FD}"/>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4D3FC3B1-7683-3CA6-C8F9-0365B2B6E11F}"/>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2DDCD9B4-CE7D-115E-13AD-6882721C247B}"/>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Dosing and Application Considerations</a:t>
            </a:r>
          </a:p>
        </p:txBody>
      </p:sp>
      <p:sp>
        <p:nvSpPr>
          <p:cNvPr id="6" name="TextBox 5">
            <a:extLst>
              <a:ext uri="{FF2B5EF4-FFF2-40B4-BE49-F238E27FC236}">
                <a16:creationId xmlns:a16="http://schemas.microsoft.com/office/drawing/2014/main" id="{357157E9-FEAA-9495-6E77-7E1320022476}"/>
              </a:ext>
            </a:extLst>
          </p:cNvPr>
          <p:cNvSpPr txBox="1"/>
          <p:nvPr/>
        </p:nvSpPr>
        <p:spPr>
          <a:xfrm>
            <a:off x="-383910" y="1205645"/>
            <a:ext cx="6334990" cy="3026471"/>
          </a:xfrm>
          <a:prstGeom prst="rect">
            <a:avLst/>
          </a:prstGeom>
          <a:noFill/>
          <a:ln cap="flat">
            <a:noFill/>
          </a:ln>
        </p:spPr>
        <p:txBody>
          <a:bodyPr vert="horz" wrap="square" lIns="91440" tIns="45720" rIns="91440" bIns="45720" anchor="t" anchorCtr="0" compatLnSpc="1">
            <a:spAutoFit/>
          </a:bodyPr>
          <a:lstStyle/>
          <a:p>
            <a:pPr marL="546097"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0" baseline="0">
                <a:solidFill>
                  <a:srgbClr val="000000"/>
                </a:solidFill>
                <a:uFillTx/>
                <a:latin typeface="Calibri"/>
                <a:ea typeface="Calibri"/>
                <a:cs typeface="Calibri"/>
              </a:rPr>
              <a:t>How much should you use?</a:t>
            </a:r>
          </a:p>
          <a:p>
            <a:pPr marL="888997" marR="0" lvl="0" indent="-342900" algn="l" defTabSz="914400" rtl="0" fontAlgn="auto" hangingPunct="1">
              <a:lnSpc>
                <a:spcPct val="100000"/>
              </a:lnSpc>
              <a:spcBef>
                <a:spcPts val="0"/>
              </a:spcBef>
              <a:spcAft>
                <a:spcPts val="0"/>
              </a:spcAft>
              <a:buClr>
                <a:srgbClr val="000000"/>
              </a:buClr>
              <a:buSzPts val="2200"/>
              <a:buFont typeface="Arial" pitchFamily="34"/>
              <a:buChar char="•"/>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Calibri"/>
                <a:ea typeface="Calibri"/>
                <a:cs typeface="Calibri"/>
              </a:rPr>
              <a:t>Dosing: the maximum dose set by the FDA for the phase III drug trial in young children is 260 µL, or eight 32.5 µL drops, per visit</a:t>
            </a:r>
            <a:endParaRPr lang="en-US" sz="1600" b="0" i="0" u="none" strike="noStrike" kern="0" cap="none" spc="0" baseline="0">
              <a:solidFill>
                <a:srgbClr val="000000"/>
              </a:solidFill>
              <a:uFillTx/>
              <a:latin typeface="Arial"/>
              <a:ea typeface="Arial"/>
              <a:cs typeface="Arial"/>
            </a:endParaRPr>
          </a:p>
          <a:p>
            <a:pPr marL="1371600" marR="0" lvl="1" indent="-368302" algn="l" defTabSz="914400" rtl="0" fontAlgn="auto" hangingPunct="1">
              <a:lnSpc>
                <a:spcPct val="100000"/>
              </a:lnSpc>
              <a:spcBef>
                <a:spcPts val="0"/>
              </a:spcBef>
              <a:spcAft>
                <a:spcPts val="0"/>
              </a:spcAft>
              <a:buClr>
                <a:srgbClr val="000000"/>
              </a:buClr>
              <a:buSzPts val="2200"/>
              <a:buFont typeface="Arial" pitchFamily="34"/>
              <a:buChar char="•"/>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Calibri"/>
                <a:ea typeface="Calibri"/>
                <a:cs typeface="Calibri"/>
              </a:rPr>
              <a:t>1 to 4 drops per patient is almost always sufficient</a:t>
            </a:r>
          </a:p>
          <a:p>
            <a:pPr marL="914400" marR="0" lvl="0" indent="-368302" algn="l" defTabSz="914400" rtl="0" fontAlgn="auto" hangingPunct="1">
              <a:lnSpc>
                <a:spcPct val="100000"/>
              </a:lnSpc>
              <a:spcBef>
                <a:spcPts val="520"/>
              </a:spcBef>
              <a:spcAft>
                <a:spcPts val="0"/>
              </a:spcAft>
              <a:buClr>
                <a:srgbClr val="000000"/>
              </a:buClr>
              <a:buSzPts val="2200"/>
              <a:buFont typeface="Arial" pitchFamily="34"/>
              <a:buChar char="•"/>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Calibri"/>
                <a:ea typeface="Calibri"/>
                <a:cs typeface="Calibri"/>
              </a:rPr>
              <a:t>Consider postponing if active mucositis/oral ulcers, viral disease</a:t>
            </a:r>
            <a:endParaRPr lang="en-US" sz="1600" b="0" i="0" u="none" strike="noStrike" kern="0" cap="none" spc="0" baseline="0">
              <a:solidFill>
                <a:srgbClr val="000000"/>
              </a:solidFill>
              <a:uFillTx/>
              <a:latin typeface="Arial"/>
              <a:ea typeface="Arial"/>
              <a:cs typeface="Arial"/>
            </a:endParaRPr>
          </a:p>
          <a:p>
            <a:pPr marL="1371600" marR="0" lvl="1" indent="-368302" algn="l" defTabSz="914400" rtl="0" fontAlgn="auto" hangingPunct="1">
              <a:lnSpc>
                <a:spcPct val="100000"/>
              </a:lnSpc>
              <a:spcBef>
                <a:spcPts val="520"/>
              </a:spcBef>
              <a:spcAft>
                <a:spcPts val="0"/>
              </a:spcAft>
              <a:buClr>
                <a:srgbClr val="000000"/>
              </a:buClr>
              <a:buSzPts val="2200"/>
              <a:buFont typeface="Arial" pitchFamily="34"/>
              <a:buChar char="•"/>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Calibri"/>
                <a:ea typeface="Calibri"/>
                <a:cs typeface="Calibri"/>
              </a:rPr>
              <a:t>If treating, cover ulcers well with petroleum jelly</a:t>
            </a:r>
          </a:p>
          <a:p>
            <a:pPr marL="914400" marR="0" lvl="0" indent="-368302" algn="l" defTabSz="914400" rtl="0" fontAlgn="auto" hangingPunct="1">
              <a:lnSpc>
                <a:spcPct val="100000"/>
              </a:lnSpc>
              <a:spcBef>
                <a:spcPts val="520"/>
              </a:spcBef>
              <a:spcAft>
                <a:spcPts val="0"/>
              </a:spcAft>
              <a:buClr>
                <a:srgbClr val="000000"/>
              </a:buClr>
              <a:buSzPts val="2200"/>
              <a:buFont typeface="Arial" pitchFamily="34"/>
              <a:buChar char="•"/>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Calibri"/>
                <a:ea typeface="Calibri"/>
                <a:cs typeface="Calibri"/>
              </a:rPr>
              <a:t>Contraindications: silver allergy (rule out nickel sensitivity)</a:t>
            </a:r>
          </a:p>
          <a:p>
            <a:pPr marL="914400" marR="0" lvl="0" indent="-368302" algn="l" defTabSz="914400" rtl="0" fontAlgn="auto" hangingPunct="1">
              <a:lnSpc>
                <a:spcPct val="100000"/>
              </a:lnSpc>
              <a:spcBef>
                <a:spcPts val="520"/>
              </a:spcBef>
              <a:spcAft>
                <a:spcPts val="0"/>
              </a:spcAft>
              <a:buClr>
                <a:srgbClr val="000000"/>
              </a:buClr>
              <a:buSzPts val="2200"/>
              <a:buFont typeface="Arial" pitchFamily="34"/>
              <a:buChar char="•"/>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Calibri"/>
                <a:ea typeface="Calibri"/>
                <a:cs typeface="Calibri"/>
              </a:rPr>
              <a:t>Avoid getting SDF in the eyes. Using glasses decreases risk. If SDF gets into eyes, immediately flush with copious water.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pic>
        <p:nvPicPr>
          <p:cNvPr id="7" name="Picture 3" descr="A dropper dropping liquid into a brown bottle&#10;&#10;AI-generated content may be incorrect.">
            <a:extLst>
              <a:ext uri="{FF2B5EF4-FFF2-40B4-BE49-F238E27FC236}">
                <a16:creationId xmlns:a16="http://schemas.microsoft.com/office/drawing/2014/main" id="{2ADA6278-B841-9F76-5002-C5A2176F0A99}"/>
              </a:ext>
            </a:extLst>
          </p:cNvPr>
          <p:cNvPicPr>
            <a:picLocks noChangeAspect="1"/>
          </p:cNvPicPr>
          <p:nvPr/>
        </p:nvPicPr>
        <p:blipFill>
          <a:blip r:embed="rId5"/>
          <a:stretch>
            <a:fillRect/>
          </a:stretch>
        </p:blipFill>
        <p:spPr>
          <a:xfrm flipH="1">
            <a:off x="5868829" y="2101547"/>
            <a:ext cx="2946562" cy="1964762"/>
          </a:xfrm>
          <a:prstGeom prst="rect">
            <a:avLst/>
          </a:prstGeom>
          <a:noFill/>
          <a:ln cap="flat">
            <a:noFill/>
          </a:ln>
        </p:spPr>
      </p:pic>
      <p:sp>
        <p:nvSpPr>
          <p:cNvPr id="8" name="TextBox 6">
            <a:extLst>
              <a:ext uri="{FF2B5EF4-FFF2-40B4-BE49-F238E27FC236}">
                <a16:creationId xmlns:a16="http://schemas.microsoft.com/office/drawing/2014/main" id="{A6BC2E20-07B3-305A-B83B-06F13DCB4824}"/>
              </a:ext>
            </a:extLst>
          </p:cNvPr>
          <p:cNvSpPr txBox="1"/>
          <p:nvPr/>
        </p:nvSpPr>
        <p:spPr>
          <a:xfrm>
            <a:off x="7447714" y="4124401"/>
            <a:ext cx="1367686"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credit: Shutterstock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5F7BAD46-FFED-82B4-5D1B-72F89FC5CBF7}"/>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9D46F6A2-364F-9443-448A-A161305C1AF8}"/>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596E0C79-57E7-C63B-A08A-098D965E8375}"/>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79B8EBA4-98BD-C30A-8D09-88037105A202}"/>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Equipment for Application of SDF</a:t>
            </a:r>
          </a:p>
        </p:txBody>
      </p:sp>
      <p:pic>
        <p:nvPicPr>
          <p:cNvPr id="6" name="Google Shape;440;p58">
            <a:extLst>
              <a:ext uri="{FF2B5EF4-FFF2-40B4-BE49-F238E27FC236}">
                <a16:creationId xmlns:a16="http://schemas.microsoft.com/office/drawing/2014/main" id="{3EE0E12E-A77E-FF6E-1E94-E035FDC3A3B7}"/>
              </a:ext>
            </a:extLst>
          </p:cNvPr>
          <p:cNvPicPr>
            <a:picLocks noChangeAspect="1"/>
          </p:cNvPicPr>
          <p:nvPr/>
        </p:nvPicPr>
        <p:blipFill>
          <a:blip r:embed="rId5">
            <a:alphaModFix/>
          </a:blip>
          <a:srcRect/>
          <a:stretch>
            <a:fillRect/>
          </a:stretch>
        </p:blipFill>
        <p:spPr>
          <a:xfrm>
            <a:off x="355162" y="1180563"/>
            <a:ext cx="1963664" cy="1960217"/>
          </a:xfrm>
          <a:prstGeom prst="rect">
            <a:avLst/>
          </a:prstGeom>
          <a:noFill/>
          <a:ln cap="flat">
            <a:noFill/>
          </a:ln>
        </p:spPr>
      </p:pic>
      <p:pic>
        <p:nvPicPr>
          <p:cNvPr id="7" name="Google Shape;439;p58">
            <a:extLst>
              <a:ext uri="{FF2B5EF4-FFF2-40B4-BE49-F238E27FC236}">
                <a16:creationId xmlns:a16="http://schemas.microsoft.com/office/drawing/2014/main" id="{436EC245-43B3-2B76-4852-676D974CE4E2}"/>
              </a:ext>
            </a:extLst>
          </p:cNvPr>
          <p:cNvPicPr>
            <a:picLocks noChangeAspect="1"/>
          </p:cNvPicPr>
          <p:nvPr/>
        </p:nvPicPr>
        <p:blipFill>
          <a:blip r:embed="rId6">
            <a:alphaModFix/>
          </a:blip>
          <a:srcRect/>
          <a:stretch>
            <a:fillRect/>
          </a:stretch>
        </p:blipFill>
        <p:spPr>
          <a:xfrm>
            <a:off x="2872669" y="1160894"/>
            <a:ext cx="2255294" cy="1993821"/>
          </a:xfrm>
          <a:prstGeom prst="rect">
            <a:avLst/>
          </a:prstGeom>
          <a:noFill/>
          <a:ln cap="flat">
            <a:noFill/>
          </a:ln>
        </p:spPr>
      </p:pic>
      <p:pic>
        <p:nvPicPr>
          <p:cNvPr id="8" name="Google Shape;449;p59">
            <a:extLst>
              <a:ext uri="{FF2B5EF4-FFF2-40B4-BE49-F238E27FC236}">
                <a16:creationId xmlns:a16="http://schemas.microsoft.com/office/drawing/2014/main" id="{CC2E2AFD-53EC-8ED9-8CE9-72AF9CD4650A}"/>
              </a:ext>
            </a:extLst>
          </p:cNvPr>
          <p:cNvPicPr>
            <a:picLocks noChangeAspect="1"/>
          </p:cNvPicPr>
          <p:nvPr/>
        </p:nvPicPr>
        <p:blipFill>
          <a:blip r:embed="rId7">
            <a:alphaModFix/>
          </a:blip>
          <a:srcRect/>
          <a:stretch>
            <a:fillRect/>
          </a:stretch>
        </p:blipFill>
        <p:spPr>
          <a:xfrm>
            <a:off x="5636645" y="1205645"/>
            <a:ext cx="3096231" cy="1806845"/>
          </a:xfrm>
          <a:prstGeom prst="rect">
            <a:avLst/>
          </a:prstGeom>
          <a:noFill/>
          <a:ln cap="flat">
            <a:noFill/>
          </a:ln>
        </p:spPr>
      </p:pic>
      <p:sp>
        <p:nvSpPr>
          <p:cNvPr id="9" name="TextBox 9">
            <a:extLst>
              <a:ext uri="{FF2B5EF4-FFF2-40B4-BE49-F238E27FC236}">
                <a16:creationId xmlns:a16="http://schemas.microsoft.com/office/drawing/2014/main" id="{0101A101-3D49-B107-B72E-7BC5CFF68D22}"/>
              </a:ext>
            </a:extLst>
          </p:cNvPr>
          <p:cNvSpPr txBox="1"/>
          <p:nvPr/>
        </p:nvSpPr>
        <p:spPr>
          <a:xfrm>
            <a:off x="231498" y="3140781"/>
            <a:ext cx="4620490" cy="1569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Items to include: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Patient education materials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Intake form</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Consent form</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Silver Diamine Fluoride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Fluoride varnish</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Timer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a:solidFill>
                <a:srgbClr val="000000"/>
              </a:solidFill>
              <a:uFillTx/>
              <a:latin typeface="Arial"/>
              <a:ea typeface="Arial"/>
              <a:cs typeface="Arial"/>
            </a:endParaRPr>
          </a:p>
        </p:txBody>
      </p:sp>
      <p:sp>
        <p:nvSpPr>
          <p:cNvPr id="10" name="TextBox 12">
            <a:extLst>
              <a:ext uri="{FF2B5EF4-FFF2-40B4-BE49-F238E27FC236}">
                <a16:creationId xmlns:a16="http://schemas.microsoft.com/office/drawing/2014/main" id="{C992A819-91CF-EB05-519E-B2FA3AB674C6}"/>
              </a:ext>
            </a:extLst>
          </p:cNvPr>
          <p:cNvSpPr txBox="1"/>
          <p:nvPr/>
        </p:nvSpPr>
        <p:spPr>
          <a:xfrm>
            <a:off x="2797487" y="3154716"/>
            <a:ext cx="4572000" cy="156965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Vaseline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Cotton swab (or gauze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Glasses/sunglasses for the patient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Microbrush (small brush to apply SDF)</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Gloves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Tray cover</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Bib for patient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200" b="0" i="0" u="none" strike="noStrike" kern="0" cap="none" spc="0" baseline="0">
              <a:solidFill>
                <a:srgbClr val="000000"/>
              </a:solidFill>
              <a:uFillTx/>
              <a:latin typeface="Arial"/>
              <a:ea typeface="Arial"/>
              <a:cs typeface="Arial"/>
            </a:endParaRPr>
          </a:p>
        </p:txBody>
      </p:sp>
      <p:sp>
        <p:nvSpPr>
          <p:cNvPr id="11" name="TextBox 14">
            <a:extLst>
              <a:ext uri="{FF2B5EF4-FFF2-40B4-BE49-F238E27FC236}">
                <a16:creationId xmlns:a16="http://schemas.microsoft.com/office/drawing/2014/main" id="{3F5309FA-721E-42D3-8B8F-0F506E2A1134}"/>
              </a:ext>
            </a:extLst>
          </p:cNvPr>
          <p:cNvSpPr txBox="1"/>
          <p:nvPr/>
        </p:nvSpPr>
        <p:spPr>
          <a:xfrm>
            <a:off x="5830753" y="3154716"/>
            <a:ext cx="4572000"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Optional items: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Dental mirror</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Cotton swabs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Dental floss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Dappen dish (yellow dish in picture above)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Arial"/>
                <a:ea typeface="Arial"/>
                <a:cs typeface="Arial"/>
              </a:rPr>
              <a:t>Toys (for young children)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91">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74F17E11-5C69-807D-5A6F-653F529911A1}"/>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BB6A28F7-54EC-4108-FCD2-C6AD307E639C}"/>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56F0049D-E6D2-5A02-0648-2B6F67C9A4F3}"/>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40326A76-BF42-92B8-060B-A349203ACDB5}"/>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Procedure for Application of SDF </a:t>
            </a:r>
          </a:p>
        </p:txBody>
      </p:sp>
      <p:sp>
        <p:nvSpPr>
          <p:cNvPr id="6" name="TextBox 5">
            <a:extLst>
              <a:ext uri="{FF2B5EF4-FFF2-40B4-BE49-F238E27FC236}">
                <a16:creationId xmlns:a16="http://schemas.microsoft.com/office/drawing/2014/main" id="{14DD8889-8F9F-1748-893C-3C290B143BBC}"/>
              </a:ext>
            </a:extLst>
          </p:cNvPr>
          <p:cNvSpPr txBox="1"/>
          <p:nvPr/>
        </p:nvSpPr>
        <p:spPr>
          <a:xfrm>
            <a:off x="162790" y="1318692"/>
            <a:ext cx="8385459" cy="31085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How do you apply Silver Diamine Fluoride?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Use gloves and plastic-lined tray cover! Be careful not to stain surfaces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Use safety glasses for yourself. Use safety glasses or sunglasses for the patient.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Carefully drop SDF into reservoir or use individual ampule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Remove any debris from cavity with cotton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Dry treatment surface with cotton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Protect oral mucosa with Vaseline to avoid staining</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Dip applicator in SDF and remove excess inside container</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Touch applicator onto affected area until it is moist with SDF</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Leave mouth open for 60 seconds (use timer for timing)</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Dab with cotton to dry</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Cover with fluoride varnish (to mask taste)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pic>
        <p:nvPicPr>
          <p:cNvPr id="7" name="Picture 1" descr="A close-up of a child and child&#10;&#10;AI-generated content may be incorrect.">
            <a:extLst>
              <a:ext uri="{FF2B5EF4-FFF2-40B4-BE49-F238E27FC236}">
                <a16:creationId xmlns:a16="http://schemas.microsoft.com/office/drawing/2014/main" id="{0C3E6D44-BFA1-63FD-FE0F-7A36B41D0EF9}"/>
              </a:ext>
            </a:extLst>
          </p:cNvPr>
          <p:cNvPicPr>
            <a:picLocks noChangeAspect="1"/>
          </p:cNvPicPr>
          <p:nvPr/>
        </p:nvPicPr>
        <p:blipFill>
          <a:blip r:embed="rId5"/>
          <a:stretch>
            <a:fillRect/>
          </a:stretch>
        </p:blipFill>
        <p:spPr>
          <a:xfrm>
            <a:off x="5397300" y="2524338"/>
            <a:ext cx="3583908" cy="1578547"/>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2" name="Picture 6" descr="A blue and white screen&#10;&#10;AI-generated content may be incorrect.">
            <a:extLst>
              <a:ext uri="{FF2B5EF4-FFF2-40B4-BE49-F238E27FC236}">
                <a16:creationId xmlns:a16="http://schemas.microsoft.com/office/drawing/2014/main" id="{20A1B5EC-E895-4ED8-86C1-E3C32BE27C62}"/>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Google Shape;134;p28">
            <a:extLst>
              <a:ext uri="{FF2B5EF4-FFF2-40B4-BE49-F238E27FC236}">
                <a16:creationId xmlns:a16="http://schemas.microsoft.com/office/drawing/2014/main" id="{9E2001A4-8223-ADF5-8D47-D6AF58C873A4}"/>
              </a:ext>
            </a:extLst>
          </p:cNvPr>
          <p:cNvSpPr txBox="1">
            <a:spLocks noGrp="1"/>
          </p:cNvSpPr>
          <p:nvPr>
            <p:ph type="title"/>
          </p:nvPr>
        </p:nvSpPr>
        <p:spPr>
          <a:xfrm>
            <a:off x="289407" y="668362"/>
            <a:ext cx="8520598" cy="644999"/>
          </a:xfrm>
        </p:spPr>
        <p:txBody>
          <a:bodyPr>
            <a:normAutofit/>
          </a:bodyPr>
          <a:lstStyle/>
          <a:p>
            <a:pPr lvl="0"/>
            <a:r>
              <a:rPr lang="en-US" sz="2800">
                <a:solidFill>
                  <a:srgbClr val="1E2D31"/>
                </a:solidFill>
              </a:rPr>
              <a:t>Educational Objectives</a:t>
            </a:r>
          </a:p>
        </p:txBody>
      </p:sp>
      <p:sp>
        <p:nvSpPr>
          <p:cNvPr id="4" name="Google Shape;135;p28">
            <a:extLst>
              <a:ext uri="{FF2B5EF4-FFF2-40B4-BE49-F238E27FC236}">
                <a16:creationId xmlns:a16="http://schemas.microsoft.com/office/drawing/2014/main" id="{BBDF2091-30F6-DE0B-03CF-1098E70FA22C}"/>
              </a:ext>
            </a:extLst>
          </p:cNvPr>
          <p:cNvSpPr txBox="1">
            <a:spLocks noGrp="1"/>
          </p:cNvSpPr>
          <p:nvPr>
            <p:ph type="body" idx="1"/>
          </p:nvPr>
        </p:nvSpPr>
        <p:spPr>
          <a:xfrm>
            <a:off x="231498" y="1125470"/>
            <a:ext cx="8520598" cy="3150903"/>
          </a:xfrm>
        </p:spPr>
        <p:txBody>
          <a:bodyPr/>
          <a:lstStyle/>
          <a:p>
            <a:pPr lvl="0" indent="-330198">
              <a:buClr>
                <a:srgbClr val="1E2D31"/>
              </a:buClr>
              <a:buSzPts val="1600"/>
              <a:buFont typeface="Arial" pitchFamily="34"/>
              <a:buChar char="•"/>
            </a:pPr>
            <a:r>
              <a:rPr lang="en-US" sz="1400">
                <a:solidFill>
                  <a:srgbClr val="1E2D31"/>
                </a:solidFill>
              </a:rPr>
              <a:t>Recognize the presence and impact of dental professional access gaps on equitable access to oral healthcare, and where medical access can mitigate these gaps</a:t>
            </a:r>
          </a:p>
          <a:p>
            <a:pPr lvl="0" indent="-330198">
              <a:buClr>
                <a:srgbClr val="1E2D31"/>
              </a:buClr>
              <a:buSzPts val="1600"/>
              <a:buFont typeface="Arial" pitchFamily="34"/>
              <a:buChar char="•"/>
            </a:pPr>
            <a:r>
              <a:rPr lang="en-US" sz="1400">
                <a:solidFill>
                  <a:srgbClr val="1E2D31"/>
                </a:solidFill>
              </a:rPr>
              <a:t>Describe the prevalence of dental caries (cavities)</a:t>
            </a:r>
          </a:p>
          <a:p>
            <a:pPr lvl="0" indent="-330198">
              <a:buClr>
                <a:srgbClr val="1E2D31"/>
              </a:buClr>
              <a:buSzPts val="1600"/>
              <a:buFont typeface="Arial" pitchFamily="34"/>
              <a:buChar char="•"/>
            </a:pPr>
            <a:r>
              <a:rPr lang="en-US" sz="1400">
                <a:solidFill>
                  <a:srgbClr val="1E2D31"/>
                </a:solidFill>
              </a:rPr>
              <a:t>Explain the cause and basic mechanisms of dental caries</a:t>
            </a:r>
          </a:p>
          <a:p>
            <a:pPr lvl="0" indent="-330198">
              <a:buClr>
                <a:srgbClr val="1E2D31"/>
              </a:buClr>
              <a:buSzPts val="1600"/>
              <a:buFont typeface="Arial" pitchFamily="34"/>
              <a:buChar char="•"/>
            </a:pPr>
            <a:r>
              <a:rPr lang="en-US" sz="1400">
                <a:solidFill>
                  <a:srgbClr val="1E2D31"/>
                </a:solidFill>
              </a:rPr>
              <a:t>Describe how silver diamine fluoride acts to arrest dental caries</a:t>
            </a:r>
          </a:p>
          <a:p>
            <a:pPr lvl="0" indent="-330198">
              <a:buClr>
                <a:srgbClr val="1E2D31"/>
              </a:buClr>
              <a:buSzPts val="1600"/>
              <a:buFont typeface="Arial" pitchFamily="34"/>
              <a:buChar char="•"/>
            </a:pPr>
            <a:r>
              <a:rPr lang="en-US" sz="1400">
                <a:solidFill>
                  <a:srgbClr val="1E2D31"/>
                </a:solidFill>
              </a:rPr>
              <a:t>Compare the mechanism of action and clinical indications for fluoride varnish and silver diamine fluoride</a:t>
            </a:r>
          </a:p>
          <a:p>
            <a:pPr lvl="0" indent="-330198">
              <a:buClr>
                <a:srgbClr val="1E2D31"/>
              </a:buClr>
              <a:buSzPts val="1600"/>
              <a:buFont typeface="Arial" pitchFamily="34"/>
              <a:buChar char="•"/>
            </a:pPr>
            <a:r>
              <a:rPr lang="en-US" sz="1400">
                <a:solidFill>
                  <a:srgbClr val="1E2D31"/>
                </a:solidFill>
              </a:rPr>
              <a:t>Identify clinical indications and contraindications to silver diamine fluoride application</a:t>
            </a:r>
          </a:p>
          <a:p>
            <a:pPr lvl="0" indent="-330198">
              <a:buClr>
                <a:srgbClr val="1E2D31"/>
              </a:buClr>
              <a:buSzPts val="1600"/>
              <a:buFont typeface="Arial" pitchFamily="34"/>
              <a:buChar char="•"/>
            </a:pPr>
            <a:r>
              <a:rPr lang="en-US" sz="1400">
                <a:solidFill>
                  <a:srgbClr val="1E2D31"/>
                </a:solidFill>
              </a:rPr>
              <a:t>Summarize the risks, benefits, and alternatives to silver diamine fluoride to provide informed consent for patients</a:t>
            </a:r>
          </a:p>
          <a:p>
            <a:pPr lvl="0" indent="-330198">
              <a:buClr>
                <a:srgbClr val="1E2D31"/>
              </a:buClr>
              <a:buSzPts val="1600"/>
              <a:buFont typeface="Arial" pitchFamily="34"/>
              <a:buChar char="•"/>
            </a:pPr>
            <a:r>
              <a:rPr lang="en-US" sz="1400">
                <a:solidFill>
                  <a:srgbClr val="1E2D31"/>
                </a:solidFill>
              </a:rPr>
              <a:t>Demonstrate the application of silver diamine fluoride for treatment of dental caries (cavities)</a:t>
            </a:r>
          </a:p>
          <a:p>
            <a:pPr lvl="0" indent="-330198">
              <a:buClr>
                <a:srgbClr val="1E2D31"/>
              </a:buClr>
              <a:buSzPts val="1600"/>
              <a:buFont typeface="Arial" pitchFamily="34"/>
              <a:buChar char="•"/>
            </a:pPr>
            <a:r>
              <a:rPr lang="en-US" sz="1400">
                <a:solidFill>
                  <a:srgbClr val="1E2D31"/>
                </a:solidFill>
              </a:rPr>
              <a:t>Outline the follow up care and monitoring recommendations after silver diamine fluoride treatment</a:t>
            </a:r>
          </a:p>
        </p:txBody>
      </p:sp>
      <p:sp>
        <p:nvSpPr>
          <p:cNvPr id="5" name="TextBox 4">
            <a:extLst>
              <a:ext uri="{FF2B5EF4-FFF2-40B4-BE49-F238E27FC236}">
                <a16:creationId xmlns:a16="http://schemas.microsoft.com/office/drawing/2014/main" id="{06100247-407E-E6FF-E08C-9676F29FF4F6}"/>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Silver Diamine Fluoride</a:t>
            </a:r>
          </a:p>
        </p:txBody>
      </p:sp>
      <p:pic>
        <p:nvPicPr>
          <p:cNvPr id="6" name="Picture 10" descr="A young child getting her teeth checked&#10;&#10;AI-generated content may be incorrect.">
            <a:extLst>
              <a:ext uri="{FF2B5EF4-FFF2-40B4-BE49-F238E27FC236}">
                <a16:creationId xmlns:a16="http://schemas.microsoft.com/office/drawing/2014/main" id="{AED4AEDD-65F8-1F21-3B2E-3CA33F67FEFF}"/>
              </a:ext>
            </a:extLst>
          </p:cNvPr>
          <p:cNvPicPr>
            <a:picLocks noChangeAspect="1"/>
          </p:cNvPicPr>
          <p:nvPr/>
        </p:nvPicPr>
        <p:blipFill>
          <a:blip r:embed="rId4"/>
          <a:stretch>
            <a:fillRect/>
          </a:stretch>
        </p:blipFill>
        <p:spPr>
          <a:xfrm>
            <a:off x="8250219" y="42272"/>
            <a:ext cx="845646" cy="56387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A4FDC28D-FE96-2F1B-0B71-FDAD1D3DD8EA}"/>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69B9BC86-EF06-055A-0A15-35DFB017D65B}"/>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A3472223-E985-F201-3241-F672FEDF4942}"/>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6BD1F0FC-4DA1-56C5-ED4F-4992B34BA163}"/>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Use of Fluoride Varnish after SDF Application</a:t>
            </a:r>
          </a:p>
        </p:txBody>
      </p:sp>
      <p:sp>
        <p:nvSpPr>
          <p:cNvPr id="6" name="TextBox 5">
            <a:extLst>
              <a:ext uri="{FF2B5EF4-FFF2-40B4-BE49-F238E27FC236}">
                <a16:creationId xmlns:a16="http://schemas.microsoft.com/office/drawing/2014/main" id="{2657703A-8437-916A-EA87-85AE3D4F3393}"/>
              </a:ext>
            </a:extLst>
          </p:cNvPr>
          <p:cNvSpPr txBox="1"/>
          <p:nvPr/>
        </p:nvSpPr>
        <p:spPr>
          <a:xfrm>
            <a:off x="231498" y="1286368"/>
            <a:ext cx="5725954" cy="160043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Why apply fluoride varnish after SDF?</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 is not tasty</a:t>
            </a:r>
          </a:p>
          <a:p>
            <a:pPr marL="285750" marR="0" lvl="4"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Applying fluoride varnish over SDF will help mask the taste of SDF</a:t>
            </a:r>
          </a:p>
          <a:p>
            <a:pPr marL="285750" marR="0" lvl="4"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The fluoride may also be helpful in preventing new cavities</a:t>
            </a:r>
          </a:p>
          <a:p>
            <a:pPr marL="285750" marR="0" lvl="4"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Toothpaste may also be used to mask the flavor of SDF</a:t>
            </a:r>
            <a:br>
              <a:rPr lang="en-US" sz="1400" b="0" i="0" u="none" strike="noStrike" kern="0" cap="none" spc="0" baseline="0">
                <a:solidFill>
                  <a:srgbClr val="000000"/>
                </a:solidFill>
                <a:uFillTx/>
                <a:latin typeface="Arial"/>
                <a:ea typeface="Arial"/>
                <a:cs typeface="Arial"/>
              </a:rPr>
            </a:br>
            <a:endParaRPr lang="en-US" sz="1400" b="0" i="0" u="none" strike="noStrike" kern="0" cap="none" spc="0" baseline="0">
              <a:solidFill>
                <a:srgbClr val="000000"/>
              </a:solidFill>
              <a:uFillTx/>
              <a:latin typeface="Arial"/>
              <a:ea typeface="Arial"/>
              <a:cs typeface="Arial"/>
            </a:endParaRPr>
          </a:p>
        </p:txBody>
      </p:sp>
      <p:pic>
        <p:nvPicPr>
          <p:cNvPr id="7" name="Picture 3" descr="A person wearing gloves and holding a toothbrush&#10;&#10;AI-generated content may be incorrect.">
            <a:extLst>
              <a:ext uri="{FF2B5EF4-FFF2-40B4-BE49-F238E27FC236}">
                <a16:creationId xmlns:a16="http://schemas.microsoft.com/office/drawing/2014/main" id="{FB66DBD3-BCF5-6F1A-4F8D-33CE74842345}"/>
              </a:ext>
            </a:extLst>
          </p:cNvPr>
          <p:cNvPicPr>
            <a:picLocks noChangeAspect="1"/>
          </p:cNvPicPr>
          <p:nvPr/>
        </p:nvPicPr>
        <p:blipFill>
          <a:blip r:embed="rId5"/>
          <a:stretch>
            <a:fillRect/>
          </a:stretch>
        </p:blipFill>
        <p:spPr>
          <a:xfrm>
            <a:off x="5840126" y="2763984"/>
            <a:ext cx="2562221" cy="1181103"/>
          </a:xfrm>
          <a:prstGeom prst="rect">
            <a:avLst/>
          </a:prstGeom>
          <a:noFill/>
          <a:ln cap="flat">
            <a:noFill/>
          </a:ln>
        </p:spPr>
      </p:pic>
      <p:sp>
        <p:nvSpPr>
          <p:cNvPr id="8" name="TextBox 6">
            <a:extLst>
              <a:ext uri="{FF2B5EF4-FFF2-40B4-BE49-F238E27FC236}">
                <a16:creationId xmlns:a16="http://schemas.microsoft.com/office/drawing/2014/main" id="{05685A02-63B1-D369-6B91-62277B224421}"/>
              </a:ext>
            </a:extLst>
          </p:cNvPr>
          <p:cNvSpPr txBox="1"/>
          <p:nvPr/>
        </p:nvSpPr>
        <p:spPr>
          <a:xfrm>
            <a:off x="5781833" y="4122517"/>
            <a:ext cx="2860078"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with permission: ICOHP and J Douglass, BDS, DDS</a:t>
            </a:r>
          </a:p>
        </p:txBody>
      </p:sp>
      <p:sp>
        <p:nvSpPr>
          <p:cNvPr id="9" name="TextBox 7">
            <a:extLst>
              <a:ext uri="{FF2B5EF4-FFF2-40B4-BE49-F238E27FC236}">
                <a16:creationId xmlns:a16="http://schemas.microsoft.com/office/drawing/2014/main" id="{54917DF5-F534-2415-E3AD-ACEDD7631DA3}"/>
              </a:ext>
            </a:extLst>
          </p:cNvPr>
          <p:cNvSpPr txBox="1"/>
          <p:nvPr/>
        </p:nvSpPr>
        <p:spPr>
          <a:xfrm>
            <a:off x="6380015" y="3945078"/>
            <a:ext cx="1532790"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Application of fluoride varnish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F48D2652-62DE-E5E3-23F1-07250B8B3955}"/>
              </a:ext>
            </a:extLst>
          </p:cNvPr>
          <p:cNvPicPr>
            <a:picLocks noChangeAspect="1"/>
          </p:cNvPicPr>
          <p:nvPr/>
        </p:nvPicPr>
        <p:blipFill>
          <a:blip r:embed="rId3"/>
          <a:stretch>
            <a:fillRect/>
          </a:stretch>
        </p:blipFill>
        <p:spPr>
          <a:xfrm>
            <a:off x="0" y="2404"/>
            <a:ext cx="9144000" cy="5168700"/>
          </a:xfrm>
          <a:prstGeom prst="rect">
            <a:avLst/>
          </a:prstGeom>
          <a:noFill/>
          <a:ln cap="flat">
            <a:noFill/>
          </a:ln>
        </p:spPr>
      </p:pic>
      <p:sp>
        <p:nvSpPr>
          <p:cNvPr id="3" name="TextBox 4">
            <a:extLst>
              <a:ext uri="{FF2B5EF4-FFF2-40B4-BE49-F238E27FC236}">
                <a16:creationId xmlns:a16="http://schemas.microsoft.com/office/drawing/2014/main" id="{3E97D9FD-2D47-23C0-E24A-675E3AAF9F0D}"/>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FDF0D5DA-71B6-B310-5D1E-FFF533C1EC4E}"/>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7DDB36F2-274F-76E7-1645-11AE5AAF23C9}"/>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Cleanup after SDF application</a:t>
            </a:r>
          </a:p>
        </p:txBody>
      </p:sp>
      <p:sp>
        <p:nvSpPr>
          <p:cNvPr id="6" name="TextBox 5">
            <a:extLst>
              <a:ext uri="{FF2B5EF4-FFF2-40B4-BE49-F238E27FC236}">
                <a16:creationId xmlns:a16="http://schemas.microsoft.com/office/drawing/2014/main" id="{AE555900-9799-B88F-F2F6-B5819FCC101C}"/>
              </a:ext>
            </a:extLst>
          </p:cNvPr>
          <p:cNvSpPr txBox="1"/>
          <p:nvPr/>
        </p:nvSpPr>
        <p:spPr>
          <a:xfrm>
            <a:off x="640774" y="1270202"/>
            <a:ext cx="838545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 can stain clinic surfaces. Consider the following approaches to remove and minimize stains:</a:t>
            </a:r>
            <a:br>
              <a:rPr lang="en-US" sz="1400" b="0" i="0" u="none" strike="noStrike" kern="0" cap="none" spc="0" baseline="0">
                <a:solidFill>
                  <a:srgbClr val="000000"/>
                </a:solidFill>
                <a:uFillTx/>
                <a:latin typeface="Arial"/>
                <a:ea typeface="Arial"/>
                <a:cs typeface="Arial"/>
              </a:rPr>
            </a:br>
            <a:endParaRPr lang="en-US" sz="1400" b="0" i="0" u="none" strike="noStrike" kern="0" cap="none" spc="0" baseline="0">
              <a:solidFill>
                <a:srgbClr val="000000"/>
              </a:solidFill>
              <a:uFillTx/>
              <a:latin typeface="Arial"/>
              <a:ea typeface="Arial"/>
              <a:cs typeface="Arial"/>
            </a:endParaRPr>
          </a:p>
        </p:txBody>
      </p:sp>
      <p:sp>
        <p:nvSpPr>
          <p:cNvPr id="7" name="TextBox 1">
            <a:extLst>
              <a:ext uri="{FF2B5EF4-FFF2-40B4-BE49-F238E27FC236}">
                <a16:creationId xmlns:a16="http://schemas.microsoft.com/office/drawing/2014/main" id="{BB4D1B4B-0A06-D02A-816B-C5D9BBC9984F}"/>
              </a:ext>
            </a:extLst>
          </p:cNvPr>
          <p:cNvSpPr txBox="1"/>
          <p:nvPr/>
        </p:nvSpPr>
        <p:spPr>
          <a:xfrm>
            <a:off x="640774" y="1786499"/>
            <a:ext cx="1130436" cy="73866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Fabrics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Iodine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Napisan</a:t>
            </a:r>
          </a:p>
        </p:txBody>
      </p:sp>
      <p:sp>
        <p:nvSpPr>
          <p:cNvPr id="8" name="TextBox 3">
            <a:extLst>
              <a:ext uri="{FF2B5EF4-FFF2-40B4-BE49-F238E27FC236}">
                <a16:creationId xmlns:a16="http://schemas.microsoft.com/office/drawing/2014/main" id="{E97ADFDA-0EB1-1B6A-B0C3-E2157FC81244}"/>
              </a:ext>
            </a:extLst>
          </p:cNvPr>
          <p:cNvSpPr txBox="1"/>
          <p:nvPr/>
        </p:nvSpPr>
        <p:spPr>
          <a:xfrm>
            <a:off x="3311234" y="1727932"/>
            <a:ext cx="2353528" cy="116955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Surfaces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Bar Keeper’s Friend</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Mr. Clean Magic Eraser</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Comet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Bleach</a:t>
            </a:r>
          </a:p>
        </p:txBody>
      </p:sp>
      <p:sp>
        <p:nvSpPr>
          <p:cNvPr id="9" name="TextBox 6">
            <a:extLst>
              <a:ext uri="{FF2B5EF4-FFF2-40B4-BE49-F238E27FC236}">
                <a16:creationId xmlns:a16="http://schemas.microsoft.com/office/drawing/2014/main" id="{9C5F3343-9428-F753-C6A9-D1490ACE252C}"/>
              </a:ext>
            </a:extLst>
          </p:cNvPr>
          <p:cNvSpPr txBox="1"/>
          <p:nvPr/>
        </p:nvSpPr>
        <p:spPr>
          <a:xfrm>
            <a:off x="6573978" y="1727932"/>
            <a:ext cx="2283000" cy="95410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Skin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Hydrogen Peroxide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Salt Slurry</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Hair dye remover pads</a:t>
            </a:r>
          </a:p>
        </p:txBody>
      </p:sp>
      <p:sp>
        <p:nvSpPr>
          <p:cNvPr id="10" name="TextBox 7">
            <a:extLst>
              <a:ext uri="{FF2B5EF4-FFF2-40B4-BE49-F238E27FC236}">
                <a16:creationId xmlns:a16="http://schemas.microsoft.com/office/drawing/2014/main" id="{68654AB1-DF84-E70A-A5C6-4147E79AD53A}"/>
              </a:ext>
            </a:extLst>
          </p:cNvPr>
          <p:cNvSpPr txBox="1"/>
          <p:nvPr/>
        </p:nvSpPr>
        <p:spPr>
          <a:xfrm>
            <a:off x="2320637" y="4440381"/>
            <a:ext cx="4152098"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Remember – prevention is the best stain remover!</a:t>
            </a:r>
          </a:p>
        </p:txBody>
      </p:sp>
      <p:pic>
        <p:nvPicPr>
          <p:cNvPr id="11" name="Picture 13" descr="A bottle next to a box&#10;&#10;AI-generated content may be incorrect.">
            <a:extLst>
              <a:ext uri="{FF2B5EF4-FFF2-40B4-BE49-F238E27FC236}">
                <a16:creationId xmlns:a16="http://schemas.microsoft.com/office/drawing/2014/main" id="{383A7617-F1A8-6BCE-38F0-1411733F13C3}"/>
              </a:ext>
            </a:extLst>
          </p:cNvPr>
          <p:cNvPicPr>
            <a:picLocks noChangeAspect="1"/>
          </p:cNvPicPr>
          <p:nvPr/>
        </p:nvPicPr>
        <p:blipFill>
          <a:blip r:embed="rId5"/>
          <a:stretch>
            <a:fillRect/>
          </a:stretch>
        </p:blipFill>
        <p:spPr>
          <a:xfrm>
            <a:off x="1103479" y="2682044"/>
            <a:ext cx="2025908" cy="1581518"/>
          </a:xfrm>
          <a:prstGeom prst="rect">
            <a:avLst/>
          </a:prstGeom>
          <a:noFill/>
          <a:ln cap="flat">
            <a:noFill/>
          </a:ln>
        </p:spPr>
      </p:pic>
      <p:pic>
        <p:nvPicPr>
          <p:cNvPr id="12" name="Picture 15" descr="A white container with blue text&#10;&#10;AI-generated content may be incorrect.">
            <a:extLst>
              <a:ext uri="{FF2B5EF4-FFF2-40B4-BE49-F238E27FC236}">
                <a16:creationId xmlns:a16="http://schemas.microsoft.com/office/drawing/2014/main" id="{C435FF30-ABBE-4E4A-B266-B30CB99DC2C8}"/>
              </a:ext>
            </a:extLst>
          </p:cNvPr>
          <p:cNvPicPr>
            <a:picLocks noChangeAspect="1"/>
          </p:cNvPicPr>
          <p:nvPr/>
        </p:nvPicPr>
        <p:blipFill>
          <a:blip r:embed="rId6"/>
          <a:stretch>
            <a:fillRect/>
          </a:stretch>
        </p:blipFill>
        <p:spPr>
          <a:xfrm>
            <a:off x="7204786" y="2824947"/>
            <a:ext cx="1267001" cy="1314632"/>
          </a:xfrm>
          <a:prstGeom prst="rect">
            <a:avLst/>
          </a:prstGeom>
          <a:noFill/>
          <a:ln cap="flat">
            <a:noFill/>
          </a:ln>
        </p:spPr>
      </p:pic>
      <p:pic>
        <p:nvPicPr>
          <p:cNvPr id="13" name="Picture 17" descr="A box of cleaning products&#10;&#10;AI-generated content may be incorrect.">
            <a:extLst>
              <a:ext uri="{FF2B5EF4-FFF2-40B4-BE49-F238E27FC236}">
                <a16:creationId xmlns:a16="http://schemas.microsoft.com/office/drawing/2014/main" id="{4074108E-313A-234D-8907-387F049794C8}"/>
              </a:ext>
            </a:extLst>
          </p:cNvPr>
          <p:cNvPicPr>
            <a:picLocks noChangeAspect="1"/>
          </p:cNvPicPr>
          <p:nvPr/>
        </p:nvPicPr>
        <p:blipFill>
          <a:blip r:embed="rId7"/>
          <a:stretch>
            <a:fillRect/>
          </a:stretch>
        </p:blipFill>
        <p:spPr>
          <a:xfrm>
            <a:off x="4332884" y="2551468"/>
            <a:ext cx="1786490" cy="1786490"/>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E226C73A-1B87-73D3-3E68-9C36636AD8DF}"/>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B0389B92-EB07-A788-1B01-00C24B3CDE32}"/>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72448CA4-5D11-987C-5B27-38AEE673110C}"/>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1AB69D2F-B091-B0C4-B36F-D2D0730E683A}"/>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Documenting SDF application</a:t>
            </a:r>
          </a:p>
        </p:txBody>
      </p:sp>
      <p:sp>
        <p:nvSpPr>
          <p:cNvPr id="6" name="TextBox 5">
            <a:extLst>
              <a:ext uri="{FF2B5EF4-FFF2-40B4-BE49-F238E27FC236}">
                <a16:creationId xmlns:a16="http://schemas.microsoft.com/office/drawing/2014/main" id="{AF040076-2DCA-22E4-9F71-2F0EA3DCEB2D}"/>
              </a:ext>
            </a:extLst>
          </p:cNvPr>
          <p:cNvSpPr txBox="1"/>
          <p:nvPr/>
        </p:nvSpPr>
        <p:spPr>
          <a:xfrm>
            <a:off x="162790" y="1318692"/>
            <a:ext cx="6120243"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Be sure to include the following details in your visit note: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Current symptoms, if any</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Oral health related history (risk factors, protective factors, dental history</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Oral exam findings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Brief procedure note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Patient education summary, self-management plans/behavior goals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Care coordination/dental care referral process</a:t>
            </a:r>
            <a:br>
              <a:rPr lang="en-US" sz="1400" b="0" i="0" u="none" strike="noStrike" kern="0" cap="none" spc="0" baseline="0">
                <a:solidFill>
                  <a:srgbClr val="000000"/>
                </a:solidFill>
                <a:uFillTx/>
                <a:latin typeface="Arial"/>
                <a:ea typeface="Arial"/>
                <a:cs typeface="Arial"/>
              </a:rPr>
            </a:br>
            <a:endParaRPr lang="en-US" sz="1400" b="0" i="0" u="none" strike="noStrike" kern="0" cap="none" spc="0" baseline="0">
              <a:solidFill>
                <a:srgbClr val="000000"/>
              </a:solidFill>
              <a:uFillTx/>
              <a:latin typeface="Arial"/>
              <a:ea typeface="Arial"/>
              <a:cs typeface="Arial"/>
            </a:endParaRPr>
          </a:p>
        </p:txBody>
      </p:sp>
      <p:pic>
        <p:nvPicPr>
          <p:cNvPr id="7" name="Picture 3" descr="A doctor sitting at a desk with a computer&#10;&#10;AI-generated content may be incorrect.">
            <a:extLst>
              <a:ext uri="{FF2B5EF4-FFF2-40B4-BE49-F238E27FC236}">
                <a16:creationId xmlns:a16="http://schemas.microsoft.com/office/drawing/2014/main" id="{F20802A4-AAEB-361B-D9F6-3740E4B864F1}"/>
              </a:ext>
            </a:extLst>
          </p:cNvPr>
          <p:cNvPicPr>
            <a:picLocks noChangeAspect="1"/>
          </p:cNvPicPr>
          <p:nvPr/>
        </p:nvPicPr>
        <p:blipFill>
          <a:blip r:embed="rId5"/>
          <a:stretch>
            <a:fillRect/>
          </a:stretch>
        </p:blipFill>
        <p:spPr>
          <a:xfrm>
            <a:off x="5992675" y="2331637"/>
            <a:ext cx="3054534" cy="2036752"/>
          </a:xfrm>
          <a:prstGeom prst="rect">
            <a:avLst/>
          </a:prstGeom>
          <a:noFill/>
          <a:ln cap="flat">
            <a:noFill/>
          </a:ln>
        </p:spPr>
      </p:pic>
      <p:sp>
        <p:nvSpPr>
          <p:cNvPr id="8" name="TextBox 6">
            <a:extLst>
              <a:ext uri="{FF2B5EF4-FFF2-40B4-BE49-F238E27FC236}">
                <a16:creationId xmlns:a16="http://schemas.microsoft.com/office/drawing/2014/main" id="{1AF34DF5-1330-B888-E162-FFFC163CD3B7}"/>
              </a:ext>
            </a:extLst>
          </p:cNvPr>
          <p:cNvSpPr txBox="1"/>
          <p:nvPr/>
        </p:nvSpPr>
        <p:spPr>
          <a:xfrm>
            <a:off x="7679533" y="4368390"/>
            <a:ext cx="1367686"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credit: Shutterstock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96">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D3D92AB8-E5C9-4A52-BAF7-7A27D4F9D24D}"/>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03B7EB17-780D-1227-6CFD-331F2CE8F51D}"/>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1BA050EB-6839-5337-E180-DD2E5D3A73B1}"/>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A17EE0BA-F183-5528-2695-5EB517039EA5}"/>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Use of SDF in Primary Care Settings</a:t>
            </a:r>
          </a:p>
        </p:txBody>
      </p:sp>
      <p:sp>
        <p:nvSpPr>
          <p:cNvPr id="6" name="TextBox 5">
            <a:extLst>
              <a:ext uri="{FF2B5EF4-FFF2-40B4-BE49-F238E27FC236}">
                <a16:creationId xmlns:a16="http://schemas.microsoft.com/office/drawing/2014/main" id="{EC6ADB13-9D6C-1EB8-4E67-E2CF2DD3168C}"/>
              </a:ext>
            </a:extLst>
          </p:cNvPr>
          <p:cNvSpPr txBox="1"/>
          <p:nvPr/>
        </p:nvSpPr>
        <p:spPr>
          <a:xfrm>
            <a:off x="162790" y="1463835"/>
            <a:ext cx="8385459" cy="28930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Primary Care Use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In practices with medical-dental integration (coordination, co-location, or integration of physicians, dental hygienists, dentists, and/or other medical professionals), SDF may be applied by medical providers, dental providers, or both</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Shared information about timing of SDF application and whom will do re-application will help ensure appropriate follow up across medical-dental integration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Primary care settings may use SDF:</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During preventive care visits when cavities are identified on screening oral exam</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During acute care visits when patient seeks care specifically due to dental complaint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Opportunistically during other visits when cavities are noted</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As a follow up/return visit after cavities noted during a visit for another reason</a:t>
            </a:r>
            <a:br>
              <a:rPr lang="en-US" sz="1400" b="0" i="0" u="none" strike="noStrike" kern="0" cap="none" spc="0" baseline="0">
                <a:solidFill>
                  <a:srgbClr val="000000"/>
                </a:solidFill>
                <a:uFillTx/>
                <a:latin typeface="Arial"/>
                <a:ea typeface="Arial"/>
                <a:cs typeface="Arial"/>
              </a:rPr>
            </a:br>
            <a:endParaRPr lang="en-US" sz="1400" b="0" i="0" u="none" strike="noStrike" kern="0" cap="none" spc="0" baseline="0">
              <a:solidFill>
                <a:srgbClr val="000000"/>
              </a:solidFill>
              <a:uFillTx/>
              <a:latin typeface="Arial"/>
              <a:ea typeface="Arial"/>
              <a:cs typeface="Arial"/>
            </a:endParaRPr>
          </a:p>
        </p:txBody>
      </p:sp>
      <p:sp>
        <p:nvSpPr>
          <p:cNvPr id="7" name="TextBox 1">
            <a:extLst>
              <a:ext uri="{FF2B5EF4-FFF2-40B4-BE49-F238E27FC236}">
                <a16:creationId xmlns:a16="http://schemas.microsoft.com/office/drawing/2014/main" id="{72C2738E-B6E1-639F-AC83-4213D60516FE}"/>
              </a:ext>
            </a:extLst>
          </p:cNvPr>
          <p:cNvSpPr txBox="1"/>
          <p:nvPr/>
        </p:nvSpPr>
        <p:spPr>
          <a:xfrm>
            <a:off x="162790" y="1156066"/>
            <a:ext cx="5840062"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How do you incorporate silver diamine fluoride into your practice?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74DDA1DA-22F4-9217-A77F-C14B549F1231}"/>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724FF9F8-4AD6-F4EF-02BA-22204D2520AD}"/>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777B58B8-B3FE-522B-E501-65501302E469}"/>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1F275940-64DD-0C3E-DCE4-9E679B4DA9DB}"/>
              </a:ext>
            </a:extLst>
          </p:cNvPr>
          <p:cNvSpPr txBox="1"/>
          <p:nvPr/>
        </p:nvSpPr>
        <p:spPr>
          <a:xfrm>
            <a:off x="162790" y="805540"/>
            <a:ext cx="695151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How to incorporate SDF into practice – Primary Care Use</a:t>
            </a:r>
          </a:p>
        </p:txBody>
      </p:sp>
      <p:sp>
        <p:nvSpPr>
          <p:cNvPr id="6" name="TextBox 5">
            <a:extLst>
              <a:ext uri="{FF2B5EF4-FFF2-40B4-BE49-F238E27FC236}">
                <a16:creationId xmlns:a16="http://schemas.microsoft.com/office/drawing/2014/main" id="{4D8EAC0C-7E32-D860-6702-AE301F4C087B}"/>
              </a:ext>
            </a:extLst>
          </p:cNvPr>
          <p:cNvSpPr txBox="1"/>
          <p:nvPr/>
        </p:nvSpPr>
        <p:spPr>
          <a:xfrm>
            <a:off x="162790" y="1281312"/>
            <a:ext cx="4658593" cy="33239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Considerations for applying SDF on the day of an existing visit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There may be many barriers to healthcare access preventing patients from returning to the clinic</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There is no delay in care with same-day SDF application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This creates less staff work for scheduling return, reminders, etc.</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Most or all providers in the practice need to offer SDF for this to be practical</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Will take additional time during visit even with limited patient education and care coordination</a:t>
            </a:r>
          </a:p>
          <a:p>
            <a:pPr marL="285750" marR="0" lvl="1"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 application itself should take no longer than 5 minutes (after learning curve).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7" name="TextBox 1">
            <a:extLst>
              <a:ext uri="{FF2B5EF4-FFF2-40B4-BE49-F238E27FC236}">
                <a16:creationId xmlns:a16="http://schemas.microsoft.com/office/drawing/2014/main" id="{F8B98B09-960D-E609-88B1-B9D8B8F54B98}"/>
              </a:ext>
            </a:extLst>
          </p:cNvPr>
          <p:cNvSpPr txBox="1"/>
          <p:nvPr/>
        </p:nvSpPr>
        <p:spPr>
          <a:xfrm>
            <a:off x="4860209" y="1281312"/>
            <a:ext cx="4244964" cy="31085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Considerations for scheduling a return visit for SDF application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Patients may have barriers to return and be lost to follow up (staff time needed to optimize follow up success)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There will be a delay in care</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An extra appointment allows more time for the patient visit, including patient education and care coordination</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Reduces the burden of trying to “fit it in” at another visit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This model may be more feasible if not all providers in the practice offer SDF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97">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29450E3D-C717-98D4-5D1F-AEDCAB6EA971}"/>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1663C2E1-ED61-4DB7-5760-70E8CEF2B693}"/>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B4746352-B190-CC41-39ED-4ABDDB00F717}"/>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4624E6CD-1D88-5466-28F3-4C8489F1A56B}"/>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How to incorporate SDF into practice</a:t>
            </a:r>
          </a:p>
        </p:txBody>
      </p:sp>
      <p:sp>
        <p:nvSpPr>
          <p:cNvPr id="6" name="TextBox 5">
            <a:extLst>
              <a:ext uri="{FF2B5EF4-FFF2-40B4-BE49-F238E27FC236}">
                <a16:creationId xmlns:a16="http://schemas.microsoft.com/office/drawing/2014/main" id="{E6411514-A5FF-1BAC-6DAA-93B2C82BB421}"/>
              </a:ext>
            </a:extLst>
          </p:cNvPr>
          <p:cNvSpPr txBox="1"/>
          <p:nvPr/>
        </p:nvSpPr>
        <p:spPr>
          <a:xfrm>
            <a:off x="162790" y="1263271"/>
            <a:ext cx="4547750" cy="33239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Ways to incorporate SDF application into non-primary care medical settings: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In urgent care or emergency department when patient seeks care specifically due to dental complaint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In specialty care settings when dental issues are commonly observed, for example:</a:t>
            </a:r>
          </a:p>
          <a:p>
            <a:pPr marL="285750" marR="0" lvl="1"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Otolaryngology clinic where oral exams are conducted for other reasons</a:t>
            </a:r>
          </a:p>
          <a:p>
            <a:pPr marL="285750" marR="0" lvl="1"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Radiation oncology where post-radiation xerostomia and dental disease are observed</a:t>
            </a:r>
          </a:p>
          <a:p>
            <a:pPr marL="285750" marR="0" lvl="1"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In inpatient settings when acute dental services are not available as a bridge to outpatient dental follow up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7" name="TextBox 1">
            <a:extLst>
              <a:ext uri="{FF2B5EF4-FFF2-40B4-BE49-F238E27FC236}">
                <a16:creationId xmlns:a16="http://schemas.microsoft.com/office/drawing/2014/main" id="{2BF5BF28-7401-21F2-AF79-DB4B19A77DAB}"/>
              </a:ext>
            </a:extLst>
          </p:cNvPr>
          <p:cNvSpPr txBox="1"/>
          <p:nvPr/>
        </p:nvSpPr>
        <p:spPr>
          <a:xfrm>
            <a:off x="4779815" y="1263271"/>
            <a:ext cx="3993980" cy="160043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Ways to incorporate SDF application into community settings where medical providers treat patients:</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School-based health center</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Nursing home setting</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Street outreach or mobile medical clinic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9933A003-EAD9-2397-231A-4D5D7A89996D}"/>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FED98ECE-37EB-DEFD-F308-A85E068C85FE}"/>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14F145A3-5399-3EC7-414D-2A0195D45C86}"/>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8FD6BF80-A505-A478-0308-FA23F1A81CA0}"/>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Coding and Billing</a:t>
            </a:r>
          </a:p>
        </p:txBody>
      </p:sp>
      <p:sp>
        <p:nvSpPr>
          <p:cNvPr id="6" name="TextBox 3">
            <a:extLst>
              <a:ext uri="{FF2B5EF4-FFF2-40B4-BE49-F238E27FC236}">
                <a16:creationId xmlns:a16="http://schemas.microsoft.com/office/drawing/2014/main" id="{6A2DA23B-37DA-FA10-36BE-7DF0CE54DCD9}"/>
              </a:ext>
            </a:extLst>
          </p:cNvPr>
          <p:cNvSpPr txBox="1"/>
          <p:nvPr/>
        </p:nvSpPr>
        <p:spPr>
          <a:xfrm>
            <a:off x="382136" y="1943703"/>
            <a:ext cx="3643948" cy="95410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Coding</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Code K02.9, Dental caries, unspecified</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If appropriate, code for other diagnoses:</a:t>
            </a:r>
          </a:p>
          <a:p>
            <a:pPr marL="0" marR="0" lvl="2"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7" name="TextBox 6">
            <a:extLst>
              <a:ext uri="{FF2B5EF4-FFF2-40B4-BE49-F238E27FC236}">
                <a16:creationId xmlns:a16="http://schemas.microsoft.com/office/drawing/2014/main" id="{6C8EBCCF-1AA6-05E4-4E23-67B86E16DB35}"/>
              </a:ext>
            </a:extLst>
          </p:cNvPr>
          <p:cNvSpPr txBox="1"/>
          <p:nvPr/>
        </p:nvSpPr>
        <p:spPr>
          <a:xfrm>
            <a:off x="758348" y="2584350"/>
            <a:ext cx="3267736" cy="138499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Wingdings" pitchFamily="2"/>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Z91.843, Risk for dental caries, high</a:t>
            </a:r>
          </a:p>
          <a:p>
            <a:pPr marL="285750" marR="0" lvl="0" indent="-285750" algn="l" defTabSz="914400" rtl="0" fontAlgn="auto" hangingPunct="1">
              <a:lnSpc>
                <a:spcPct val="100000"/>
              </a:lnSpc>
              <a:spcBef>
                <a:spcPts val="0"/>
              </a:spcBef>
              <a:spcAft>
                <a:spcPts val="0"/>
              </a:spcAft>
              <a:buClr>
                <a:srgbClr val="000000"/>
              </a:buClr>
              <a:buSzPct val="100000"/>
              <a:buFont typeface="Wingdings" pitchFamily="2"/>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K05.1, Chronic gingivitis</a:t>
            </a:r>
          </a:p>
          <a:p>
            <a:pPr marL="285750" marR="0" lvl="0" indent="-285750" algn="l" defTabSz="914400" rtl="0" fontAlgn="auto" hangingPunct="1">
              <a:lnSpc>
                <a:spcPct val="100000"/>
              </a:lnSpc>
              <a:spcBef>
                <a:spcPts val="0"/>
              </a:spcBef>
              <a:spcAft>
                <a:spcPts val="0"/>
              </a:spcAft>
              <a:buClr>
                <a:srgbClr val="000000"/>
              </a:buClr>
              <a:buSzPct val="100000"/>
              <a:buFont typeface="Wingdings" pitchFamily="2"/>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Z29.3, Encounter for prophylactic fluoride administration (only if fluoride varnish used)</a:t>
            </a:r>
          </a:p>
        </p:txBody>
      </p:sp>
      <p:sp>
        <p:nvSpPr>
          <p:cNvPr id="8" name="TextBox 7">
            <a:extLst>
              <a:ext uri="{FF2B5EF4-FFF2-40B4-BE49-F238E27FC236}">
                <a16:creationId xmlns:a16="http://schemas.microsoft.com/office/drawing/2014/main" id="{6D498929-E9CD-7944-5DE9-AB0029AA3F75}"/>
              </a:ext>
            </a:extLst>
          </p:cNvPr>
          <p:cNvSpPr txBox="1"/>
          <p:nvPr/>
        </p:nvSpPr>
        <p:spPr>
          <a:xfrm>
            <a:off x="5117915" y="2106164"/>
            <a:ext cx="3118881" cy="267765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Billing</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Starting July 2023: CPT code for SDF Application for Caries Arrest is 0792T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Bill CPT code 99188 only if fluoride varnish was also applied</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SDF and/or fluoride varnish codes can be submitted in addition to billing the office visit as you otherwise would for preventive visits or based on medical complexity and/or time</a:t>
            </a:r>
          </a:p>
        </p:txBody>
      </p:sp>
      <p:pic>
        <p:nvPicPr>
          <p:cNvPr id="9" name="Picture 5" descr="A doctor using a calculator and a computer&#10;&#10;AI-generated content may be incorrect.">
            <a:extLst>
              <a:ext uri="{FF2B5EF4-FFF2-40B4-BE49-F238E27FC236}">
                <a16:creationId xmlns:a16="http://schemas.microsoft.com/office/drawing/2014/main" id="{F7C6A1CE-28A1-E030-4FFB-A6A7248D730C}"/>
              </a:ext>
            </a:extLst>
          </p:cNvPr>
          <p:cNvPicPr>
            <a:picLocks noChangeAspect="1"/>
          </p:cNvPicPr>
          <p:nvPr/>
        </p:nvPicPr>
        <p:blipFill>
          <a:blip r:embed="rId5"/>
          <a:stretch>
            <a:fillRect/>
          </a:stretch>
        </p:blipFill>
        <p:spPr>
          <a:xfrm>
            <a:off x="6542815" y="731117"/>
            <a:ext cx="1915393" cy="1276923"/>
          </a:xfrm>
          <a:prstGeom prst="rect">
            <a:avLst/>
          </a:prstGeom>
          <a:noFill/>
          <a:ln cap="flat">
            <a:noFill/>
          </a:ln>
        </p:spPr>
      </p:pic>
      <p:sp>
        <p:nvSpPr>
          <p:cNvPr id="10" name="TextBox 9">
            <a:extLst>
              <a:ext uri="{FF2B5EF4-FFF2-40B4-BE49-F238E27FC236}">
                <a16:creationId xmlns:a16="http://schemas.microsoft.com/office/drawing/2014/main" id="{A0107E37-D10A-E9A5-ECFB-387D84CEAEB9}"/>
              </a:ext>
            </a:extLst>
          </p:cNvPr>
          <p:cNvSpPr txBox="1"/>
          <p:nvPr/>
        </p:nvSpPr>
        <p:spPr>
          <a:xfrm>
            <a:off x="7500503" y="1998448"/>
            <a:ext cx="1367686"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credit: Shutterstock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99">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F201A464-E5D1-88DE-B10B-B82DE4FD8267}"/>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7A01BF3F-ACBD-97AB-608C-661A62158634}"/>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88F6ACD5-1797-E942-B196-E4DC3BC9DB38}"/>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84FAF267-A936-238D-C86D-61E504739FB6}"/>
              </a:ext>
            </a:extLst>
          </p:cNvPr>
          <p:cNvSpPr txBox="1"/>
          <p:nvPr/>
        </p:nvSpPr>
        <p:spPr>
          <a:xfrm>
            <a:off x="162790" y="805540"/>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Referral for dental care</a:t>
            </a:r>
          </a:p>
        </p:txBody>
      </p:sp>
      <p:sp>
        <p:nvSpPr>
          <p:cNvPr id="6" name="TextBox 5">
            <a:extLst>
              <a:ext uri="{FF2B5EF4-FFF2-40B4-BE49-F238E27FC236}">
                <a16:creationId xmlns:a16="http://schemas.microsoft.com/office/drawing/2014/main" id="{D8FA6DB3-294A-F98C-388B-69277FBE7EB2}"/>
              </a:ext>
            </a:extLst>
          </p:cNvPr>
          <p:cNvSpPr txBox="1"/>
          <p:nvPr/>
        </p:nvSpPr>
        <p:spPr>
          <a:xfrm>
            <a:off x="162790" y="1318692"/>
            <a:ext cx="838545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Follow up after silver diamine fluoride</a:t>
            </a:r>
          </a:p>
        </p:txBody>
      </p:sp>
      <p:sp>
        <p:nvSpPr>
          <p:cNvPr id="7" name="TextBox 3">
            <a:extLst>
              <a:ext uri="{FF2B5EF4-FFF2-40B4-BE49-F238E27FC236}">
                <a16:creationId xmlns:a16="http://schemas.microsoft.com/office/drawing/2014/main" id="{6B0F3B06-BA28-9541-F8DF-4A531B61F1B3}"/>
              </a:ext>
            </a:extLst>
          </p:cNvPr>
          <p:cNvSpPr txBox="1"/>
          <p:nvPr/>
        </p:nvSpPr>
        <p:spPr>
          <a:xfrm>
            <a:off x="3129387" y="1919106"/>
            <a:ext cx="1334630" cy="430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1E2D31"/>
                </a:solidFill>
                <a:uFillTx/>
                <a:latin typeface="Lato"/>
                <a:ea typeface="Lato"/>
                <a:cs typeface="Lato"/>
              </a:rPr>
              <a:t>If no dental home in 6 months</a:t>
            </a:r>
          </a:p>
        </p:txBody>
      </p:sp>
      <p:sp>
        <p:nvSpPr>
          <p:cNvPr id="8" name="Google Shape;533;p69">
            <a:extLst>
              <a:ext uri="{FF2B5EF4-FFF2-40B4-BE49-F238E27FC236}">
                <a16:creationId xmlns:a16="http://schemas.microsoft.com/office/drawing/2014/main" id="{417EF45B-9C85-1BE2-D8DD-26AAC8CE6FE4}"/>
              </a:ext>
            </a:extLst>
          </p:cNvPr>
          <p:cNvSpPr/>
          <p:nvPr/>
        </p:nvSpPr>
        <p:spPr>
          <a:xfrm>
            <a:off x="5489600" y="1854394"/>
            <a:ext cx="1563898" cy="971696"/>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val f6"/>
              <a:gd name="f11" fmla="?: f7 f3 1"/>
              <a:gd name="f12" fmla="?: f8 f4 1"/>
              <a:gd name="f13" fmla="?: f9 f5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min f25 f24"/>
              <a:gd name="f29" fmla="*/ f28 1 6"/>
              <a:gd name="f30" fmla="+- f21 0 f29"/>
              <a:gd name="f31" fmla="+- f22 0 f29"/>
              <a:gd name="f32" fmla="*/ f29 29289 1"/>
              <a:gd name="f33" fmla="*/ f29 f18 1"/>
              <a:gd name="f34" fmla="*/ f32 1 100000"/>
              <a:gd name="f35" fmla="*/ f30 f18 1"/>
              <a:gd name="f36" fmla="*/ f31 f18 1"/>
              <a:gd name="f37" fmla="+- f21 0 f34"/>
              <a:gd name="f38" fmla="+- f22 0 f34"/>
              <a:gd name="f39" fmla="*/ f34 f18 1"/>
              <a:gd name="f40" fmla="*/ f37 f18 1"/>
              <a:gd name="f41" fmla="*/ f38 f18 1"/>
            </a:gdLst>
            <a:ahLst/>
            <a:cxnLst>
              <a:cxn ang="3cd4">
                <a:pos x="hc" y="t"/>
              </a:cxn>
              <a:cxn ang="0">
                <a:pos x="r" y="vc"/>
              </a:cxn>
              <a:cxn ang="cd4">
                <a:pos x="hc" y="b"/>
              </a:cxn>
              <a:cxn ang="cd2">
                <a:pos x="l" y="vc"/>
              </a:cxn>
            </a:cxnLst>
            <a:rect l="f39" t="f39" r="f40" b="f41"/>
            <a:pathLst>
              <a:path>
                <a:moveTo>
                  <a:pt x="f23" y="f33"/>
                </a:moveTo>
                <a:arcTo wR="f33" hR="f33" stAng="f0" swAng="f1"/>
                <a:lnTo>
                  <a:pt x="f35" y="f23"/>
                </a:lnTo>
                <a:arcTo wR="f33" hR="f33" stAng="f2" swAng="f1"/>
                <a:lnTo>
                  <a:pt x="f26" y="f36"/>
                </a:lnTo>
                <a:arcTo wR="f33" hR="f33" stAng="f6" swAng="f1"/>
                <a:lnTo>
                  <a:pt x="f33" y="f27"/>
                </a:lnTo>
                <a:arcTo wR="f33" hR="f33" stAng="f1" swAng="f1"/>
                <a:close/>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Monitor and follow up</a:t>
            </a:r>
          </a:p>
        </p:txBody>
      </p:sp>
      <p:sp>
        <p:nvSpPr>
          <p:cNvPr id="9" name="Google Shape;533;p69">
            <a:extLst>
              <a:ext uri="{FF2B5EF4-FFF2-40B4-BE49-F238E27FC236}">
                <a16:creationId xmlns:a16="http://schemas.microsoft.com/office/drawing/2014/main" id="{21C7B47E-AEA0-6B1C-038F-0D9BFFD28AA2}"/>
              </a:ext>
            </a:extLst>
          </p:cNvPr>
          <p:cNvSpPr/>
          <p:nvPr/>
        </p:nvSpPr>
        <p:spPr>
          <a:xfrm>
            <a:off x="972491" y="3169932"/>
            <a:ext cx="1563898" cy="971696"/>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val f6"/>
              <a:gd name="f11" fmla="?: f7 f3 1"/>
              <a:gd name="f12" fmla="?: f8 f4 1"/>
              <a:gd name="f13" fmla="?: f9 f5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min f25 f24"/>
              <a:gd name="f29" fmla="*/ f28 1 6"/>
              <a:gd name="f30" fmla="+- f21 0 f29"/>
              <a:gd name="f31" fmla="+- f22 0 f29"/>
              <a:gd name="f32" fmla="*/ f29 29289 1"/>
              <a:gd name="f33" fmla="*/ f29 f18 1"/>
              <a:gd name="f34" fmla="*/ f32 1 100000"/>
              <a:gd name="f35" fmla="*/ f30 f18 1"/>
              <a:gd name="f36" fmla="*/ f31 f18 1"/>
              <a:gd name="f37" fmla="+- f21 0 f34"/>
              <a:gd name="f38" fmla="+- f22 0 f34"/>
              <a:gd name="f39" fmla="*/ f34 f18 1"/>
              <a:gd name="f40" fmla="*/ f37 f18 1"/>
              <a:gd name="f41" fmla="*/ f38 f18 1"/>
            </a:gdLst>
            <a:ahLst/>
            <a:cxnLst>
              <a:cxn ang="3cd4">
                <a:pos x="hc" y="t"/>
              </a:cxn>
              <a:cxn ang="0">
                <a:pos x="r" y="vc"/>
              </a:cxn>
              <a:cxn ang="cd4">
                <a:pos x="hc" y="b"/>
              </a:cxn>
              <a:cxn ang="cd2">
                <a:pos x="l" y="vc"/>
              </a:cxn>
            </a:cxnLst>
            <a:rect l="f39" t="f39" r="f40" b="f41"/>
            <a:pathLst>
              <a:path>
                <a:moveTo>
                  <a:pt x="f23" y="f33"/>
                </a:moveTo>
                <a:arcTo wR="f33" hR="f33" stAng="f0" swAng="f1"/>
                <a:lnTo>
                  <a:pt x="f35" y="f23"/>
                </a:lnTo>
                <a:arcTo wR="f33" hR="f33" stAng="f2" swAng="f1"/>
                <a:lnTo>
                  <a:pt x="f26" y="f36"/>
                </a:lnTo>
                <a:arcTo wR="f33" hR="f33" stAng="f6" swAng="f1"/>
                <a:lnTo>
                  <a:pt x="f33" y="f27"/>
                </a:lnTo>
                <a:arcTo wR="f33" hR="f33" stAng="f1" swAng="f1"/>
                <a:close/>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Identify active cavity/ies</a:t>
            </a:r>
          </a:p>
        </p:txBody>
      </p:sp>
      <p:sp>
        <p:nvSpPr>
          <p:cNvPr id="10" name="Google Shape;533;p69">
            <a:extLst>
              <a:ext uri="{FF2B5EF4-FFF2-40B4-BE49-F238E27FC236}">
                <a16:creationId xmlns:a16="http://schemas.microsoft.com/office/drawing/2014/main" id="{FC3920A4-4680-BBB1-0D27-6232943FACB5}"/>
              </a:ext>
            </a:extLst>
          </p:cNvPr>
          <p:cNvSpPr/>
          <p:nvPr/>
        </p:nvSpPr>
        <p:spPr>
          <a:xfrm>
            <a:off x="3784445" y="3174092"/>
            <a:ext cx="1563898" cy="971696"/>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val f6"/>
              <a:gd name="f11" fmla="?: f7 f3 1"/>
              <a:gd name="f12" fmla="?: f8 f4 1"/>
              <a:gd name="f13" fmla="?: f9 f5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min f25 f24"/>
              <a:gd name="f29" fmla="*/ f28 1 6"/>
              <a:gd name="f30" fmla="+- f21 0 f29"/>
              <a:gd name="f31" fmla="+- f22 0 f29"/>
              <a:gd name="f32" fmla="*/ f29 29289 1"/>
              <a:gd name="f33" fmla="*/ f29 f18 1"/>
              <a:gd name="f34" fmla="*/ f32 1 100000"/>
              <a:gd name="f35" fmla="*/ f30 f18 1"/>
              <a:gd name="f36" fmla="*/ f31 f18 1"/>
              <a:gd name="f37" fmla="+- f21 0 f34"/>
              <a:gd name="f38" fmla="+- f22 0 f34"/>
              <a:gd name="f39" fmla="*/ f34 f18 1"/>
              <a:gd name="f40" fmla="*/ f37 f18 1"/>
              <a:gd name="f41" fmla="*/ f38 f18 1"/>
            </a:gdLst>
            <a:ahLst/>
            <a:cxnLst>
              <a:cxn ang="3cd4">
                <a:pos x="hc" y="t"/>
              </a:cxn>
              <a:cxn ang="0">
                <a:pos x="r" y="vc"/>
              </a:cxn>
              <a:cxn ang="cd4">
                <a:pos x="hc" y="b"/>
              </a:cxn>
              <a:cxn ang="cd2">
                <a:pos x="l" y="vc"/>
              </a:cxn>
            </a:cxnLst>
            <a:rect l="f39" t="f39" r="f40" b="f41"/>
            <a:pathLst>
              <a:path>
                <a:moveTo>
                  <a:pt x="f23" y="f33"/>
                </a:moveTo>
                <a:arcTo wR="f33" hR="f33" stAng="f0" swAng="f1"/>
                <a:lnTo>
                  <a:pt x="f35" y="f23"/>
                </a:lnTo>
                <a:arcTo wR="f33" hR="f33" stAng="f2" swAng="f1"/>
                <a:lnTo>
                  <a:pt x="f26" y="f36"/>
                </a:lnTo>
                <a:arcTo wR="f33" hR="f33" stAng="f6" swAng="f1"/>
                <a:lnTo>
                  <a:pt x="f33" y="f27"/>
                </a:lnTo>
                <a:arcTo wR="f33" hR="f33" stAng="f1" swAng="f1"/>
                <a:close/>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Treat with SDF</a:t>
            </a:r>
          </a:p>
        </p:txBody>
      </p:sp>
      <p:sp>
        <p:nvSpPr>
          <p:cNvPr id="11" name="Google Shape;533;p69">
            <a:extLst>
              <a:ext uri="{FF2B5EF4-FFF2-40B4-BE49-F238E27FC236}">
                <a16:creationId xmlns:a16="http://schemas.microsoft.com/office/drawing/2014/main" id="{01EE77A3-C4EE-10CA-CFBC-92E0B473C062}"/>
              </a:ext>
            </a:extLst>
          </p:cNvPr>
          <p:cNvSpPr/>
          <p:nvPr/>
        </p:nvSpPr>
        <p:spPr>
          <a:xfrm>
            <a:off x="6770309" y="3210385"/>
            <a:ext cx="1563898" cy="971696"/>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val f6"/>
              <a:gd name="f11" fmla="?: f7 f3 1"/>
              <a:gd name="f12" fmla="?: f8 f4 1"/>
              <a:gd name="f13" fmla="?: f9 f5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min f25 f24"/>
              <a:gd name="f29" fmla="*/ f28 1 6"/>
              <a:gd name="f30" fmla="+- f21 0 f29"/>
              <a:gd name="f31" fmla="+- f22 0 f29"/>
              <a:gd name="f32" fmla="*/ f29 29289 1"/>
              <a:gd name="f33" fmla="*/ f29 f18 1"/>
              <a:gd name="f34" fmla="*/ f32 1 100000"/>
              <a:gd name="f35" fmla="*/ f30 f18 1"/>
              <a:gd name="f36" fmla="*/ f31 f18 1"/>
              <a:gd name="f37" fmla="+- f21 0 f34"/>
              <a:gd name="f38" fmla="+- f22 0 f34"/>
              <a:gd name="f39" fmla="*/ f34 f18 1"/>
              <a:gd name="f40" fmla="*/ f37 f18 1"/>
              <a:gd name="f41" fmla="*/ f38 f18 1"/>
            </a:gdLst>
            <a:ahLst/>
            <a:cxnLst>
              <a:cxn ang="3cd4">
                <a:pos x="hc" y="t"/>
              </a:cxn>
              <a:cxn ang="0">
                <a:pos x="r" y="vc"/>
              </a:cxn>
              <a:cxn ang="cd4">
                <a:pos x="hc" y="b"/>
              </a:cxn>
              <a:cxn ang="cd2">
                <a:pos x="l" y="vc"/>
              </a:cxn>
            </a:cxnLst>
            <a:rect l="f39" t="f39" r="f40" b="f41"/>
            <a:pathLst>
              <a:path>
                <a:moveTo>
                  <a:pt x="f23" y="f33"/>
                </a:moveTo>
                <a:arcTo wR="f33" hR="f33" stAng="f0" swAng="f1"/>
                <a:lnTo>
                  <a:pt x="f35" y="f23"/>
                </a:lnTo>
                <a:arcTo wR="f33" hR="f33" stAng="f2" swAng="f1"/>
                <a:lnTo>
                  <a:pt x="f26" y="f36"/>
                </a:lnTo>
                <a:arcTo wR="f33" hR="f33" stAng="f6" swAng="f1"/>
                <a:lnTo>
                  <a:pt x="f33" y="f27"/>
                </a:lnTo>
                <a:arcTo wR="f33" hR="f33" stAng="f1" swAng="f1"/>
                <a:close/>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Refer to dental home</a:t>
            </a:r>
          </a:p>
        </p:txBody>
      </p:sp>
      <p:sp>
        <p:nvSpPr>
          <p:cNvPr id="12" name="Google Shape;535;p69">
            <a:extLst>
              <a:ext uri="{FF2B5EF4-FFF2-40B4-BE49-F238E27FC236}">
                <a16:creationId xmlns:a16="http://schemas.microsoft.com/office/drawing/2014/main" id="{3D206747-951E-608B-EAEA-24E29A8CA076}"/>
              </a:ext>
            </a:extLst>
          </p:cNvPr>
          <p:cNvSpPr/>
          <p:nvPr/>
        </p:nvSpPr>
        <p:spPr>
          <a:xfrm rot="9086652">
            <a:off x="3847749" y="2261896"/>
            <a:ext cx="1448501" cy="539258"/>
          </a:xfrm>
          <a:custGeom>
            <a:avLst>
              <a:gd name="f12" fmla="val 25000"/>
              <a:gd name="f13" fmla="val 50000"/>
              <a:gd name="f14" fmla="val 25000"/>
            </a:avLst>
            <a:gdLst>
              <a:gd name="f3" fmla="val 10800000"/>
              <a:gd name="f4" fmla="val 5400000"/>
              <a:gd name="f5" fmla="val 180"/>
              <a:gd name="f6" fmla="val w"/>
              <a:gd name="f7" fmla="val h"/>
              <a:gd name="f8" fmla="val ss"/>
              <a:gd name="f9" fmla="val 0"/>
              <a:gd name="f10" fmla="*/ 5419351 1 1725033"/>
              <a:gd name="f11" fmla="+- 0 0 5400000"/>
              <a:gd name="f12" fmla="val 25000"/>
              <a:gd name="f13" fmla="val 50000"/>
              <a:gd name="f14" fmla="val 25000"/>
              <a:gd name="f15" fmla="+- 0 0 -360"/>
              <a:gd name="f16" fmla="+- 0 0 -180"/>
              <a:gd name="f17" fmla="+- 0 0 -90"/>
              <a:gd name="f18" fmla="abs f6"/>
              <a:gd name="f19" fmla="abs f7"/>
              <a:gd name="f20" fmla="abs f8"/>
              <a:gd name="f21" fmla="val f9"/>
              <a:gd name="f22" fmla="val f13"/>
              <a:gd name="f23" fmla="val f12"/>
              <a:gd name="f24" fmla="*/ f15 f3 1"/>
              <a:gd name="f25" fmla="*/ f16 f3 1"/>
              <a:gd name="f26" fmla="*/ f17 f3 1"/>
              <a:gd name="f27" fmla="?: f18 f6 1"/>
              <a:gd name="f28" fmla="?: f19 f7 1"/>
              <a:gd name="f29" fmla="?: f20 f8 1"/>
              <a:gd name="f30" fmla="*/ f24 1 f5"/>
              <a:gd name="f31" fmla="*/ f25 1 f5"/>
              <a:gd name="f32" fmla="*/ f26 1 f5"/>
              <a:gd name="f33" fmla="*/ f27 1 21600"/>
              <a:gd name="f34" fmla="*/ f28 1 21600"/>
              <a:gd name="f35" fmla="*/ 21600 f27 1"/>
              <a:gd name="f36" fmla="*/ 21600 f28 1"/>
              <a:gd name="f37" fmla="+- f30 0 f4"/>
              <a:gd name="f38" fmla="+- f31 0 f4"/>
              <a:gd name="f39" fmla="+- f32 0 f4"/>
              <a:gd name="f40" fmla="min f34 f33"/>
              <a:gd name="f41" fmla="*/ f35 1 f29"/>
              <a:gd name="f42" fmla="*/ f36 1 f29"/>
              <a:gd name="f43" fmla="val f41"/>
              <a:gd name="f44" fmla="val f42"/>
              <a:gd name="f45" fmla="*/ f21 f40 1"/>
              <a:gd name="f46" fmla="+- f44 0 f21"/>
              <a:gd name="f47" fmla="+- f43 0 f21"/>
              <a:gd name="f48" fmla="*/ f43 f40 1"/>
              <a:gd name="f49" fmla="*/ f44 f40 1"/>
              <a:gd name="f50" fmla="*/ f47 1 2"/>
              <a:gd name="f51" fmla="min f47 f46"/>
              <a:gd name="f52" fmla="*/ f46 f46 1"/>
              <a:gd name="f53" fmla="*/ f46 f40 1"/>
              <a:gd name="f54" fmla="*/ f51 f23 1"/>
              <a:gd name="f55" fmla="*/ f51 f22 1"/>
              <a:gd name="f56" fmla="*/ f51 f14 1"/>
              <a:gd name="f57" fmla="*/ f54 1 100000"/>
              <a:gd name="f58" fmla="*/ f55 1 100000"/>
              <a:gd name="f59" fmla="*/ f56 1 100000"/>
              <a:gd name="f60" fmla="+- f57 f58 0"/>
              <a:gd name="f61" fmla="*/ f57 f57 1"/>
              <a:gd name="f62" fmla="*/ f59 f59 1"/>
              <a:gd name="f63" fmla="+- f58 0 f57"/>
              <a:gd name="f64" fmla="*/ f58 1 2"/>
              <a:gd name="f65" fmla="+- f21 f59 0"/>
              <a:gd name="f66" fmla="+- 0 0 f59"/>
              <a:gd name="f67" fmla="*/ f57 1 2"/>
              <a:gd name="f68" fmla="*/ f57 f40 1"/>
              <a:gd name="f69" fmla="*/ f60 1 4"/>
              <a:gd name="f70" fmla="+- f52 0 f62"/>
              <a:gd name="f71" fmla="*/ f63 1 2"/>
              <a:gd name="f72" fmla="+- f43 0 f64"/>
              <a:gd name="f73" fmla="+- 0 0 f66"/>
              <a:gd name="f74" fmla="+- 0 0 f67"/>
              <a:gd name="f75" fmla="*/ f65 f40 1"/>
              <a:gd name="f76" fmla="*/ f67 f40 1"/>
              <a:gd name="f77" fmla="+- f50 0 f69"/>
              <a:gd name="f78" fmla="sqrt f70"/>
              <a:gd name="f79" fmla="+- 0 0 f74"/>
              <a:gd name="f80" fmla="*/ f72 f40 1"/>
              <a:gd name="f81" fmla="*/ f77 2 1"/>
              <a:gd name="f82" fmla="+- f77 f57 0"/>
              <a:gd name="f83" fmla="*/ f78 f77 1"/>
              <a:gd name="f84" fmla="*/ f77 f40 1"/>
              <a:gd name="f85" fmla="*/ f81 f81 1"/>
              <a:gd name="f86" fmla="*/ f83 1 f46"/>
              <a:gd name="f87" fmla="+- f77 f82 0"/>
              <a:gd name="f88" fmla="+- f85 0 f61"/>
              <a:gd name="f89" fmla="+- f77 f86 0"/>
              <a:gd name="f90" fmla="+- f82 f86 0"/>
              <a:gd name="f91" fmla="+- 0 0 f86"/>
              <a:gd name="f92" fmla="*/ f87 1 2"/>
              <a:gd name="f93" fmla="sqrt f88"/>
              <a:gd name="f94" fmla="+- f89 0 f71"/>
              <a:gd name="f95" fmla="+- f90 f71 0"/>
              <a:gd name="f96" fmla="+- 0 0 f91"/>
              <a:gd name="f97" fmla="*/ f90 f40 1"/>
              <a:gd name="f98" fmla="*/ f92 f40 1"/>
              <a:gd name="f99" fmla="*/ f93 f46 1"/>
              <a:gd name="f100" fmla="at2 f73 f96"/>
              <a:gd name="f101" fmla="*/ f95 f40 1"/>
              <a:gd name="f102" fmla="*/ f94 f40 1"/>
              <a:gd name="f103" fmla="*/ f99 1 f81"/>
              <a:gd name="f104" fmla="+- f100 f4 0"/>
              <a:gd name="f105" fmla="*/ f104 f10 1"/>
              <a:gd name="f106" fmla="+- f21 f103 0"/>
              <a:gd name="f107" fmla="+- 0 0 f103"/>
              <a:gd name="f108" fmla="*/ f105 1 f3"/>
              <a:gd name="f109" fmla="+- 0 0 f107"/>
              <a:gd name="f110" fmla="*/ f106 f40 1"/>
              <a:gd name="f111" fmla="+- 0 0 f108"/>
              <a:gd name="f112" fmla="at2 f109 f79"/>
              <a:gd name="f113" fmla="val f111"/>
              <a:gd name="f114" fmla="+- f112 f4 0"/>
              <a:gd name="f115" fmla="+- 0 0 f113"/>
              <a:gd name="f116" fmla="*/ f114 f10 1"/>
              <a:gd name="f117" fmla="*/ f115 f3 1"/>
              <a:gd name="f118" fmla="*/ f116 1 f3"/>
              <a:gd name="f119" fmla="*/ f117 1 f10"/>
              <a:gd name="f120" fmla="+- 0 0 f118"/>
              <a:gd name="f121" fmla="+- f119 0 f4"/>
              <a:gd name="f122" fmla="val f120"/>
              <a:gd name="f123" fmla="+- 0 0 f122"/>
              <a:gd name="f124" fmla="+- f4 0 f121"/>
              <a:gd name="f125" fmla="*/ f123 f3 1"/>
              <a:gd name="f126" fmla="*/ f125 1 f10"/>
              <a:gd name="f127" fmla="+- f126 0 f4"/>
              <a:gd name="f128" fmla="+- f127 0 f121"/>
              <a:gd name="f129" fmla="+- f121 f127 0"/>
              <a:gd name="f130" fmla="+- f4 0 f127"/>
            </a:gdLst>
            <a:ahLst/>
            <a:cxnLst>
              <a:cxn ang="3cd4">
                <a:pos x="hc" y="t"/>
              </a:cxn>
              <a:cxn ang="0">
                <a:pos x="r" y="vc"/>
              </a:cxn>
              <a:cxn ang="cd4">
                <a:pos x="hc" y="b"/>
              </a:cxn>
              <a:cxn ang="cd2">
                <a:pos x="l" y="vc"/>
              </a:cxn>
              <a:cxn ang="f37">
                <a:pos x="f80" y="f45"/>
              </a:cxn>
              <a:cxn ang="f37">
                <a:pos x="f102" y="f75"/>
              </a:cxn>
              <a:cxn ang="f37">
                <a:pos x="f76" y="f45"/>
              </a:cxn>
              <a:cxn ang="f38">
                <a:pos x="f98" y="f49"/>
              </a:cxn>
              <a:cxn ang="f39">
                <a:pos x="f101" y="f75"/>
              </a:cxn>
            </a:cxnLst>
            <a:rect l="f45" t="f45" r="f48" b="f49"/>
            <a:pathLst>
              <a:path stroke="0">
                <a:moveTo>
                  <a:pt x="f80" y="f45"/>
                </a:moveTo>
                <a:lnTo>
                  <a:pt x="f101" y="f75"/>
                </a:lnTo>
                <a:lnTo>
                  <a:pt x="f97" y="f75"/>
                </a:lnTo>
                <a:arcTo wR="f84" hR="f53" stAng="f124" swAng="f129"/>
                <a:arcTo wR="f84" hR="f53" stAng="f130" swAng="f128"/>
                <a:lnTo>
                  <a:pt x="f102" y="f75"/>
                </a:lnTo>
                <a:close/>
              </a:path>
              <a:path stroke="0">
                <a:moveTo>
                  <a:pt x="f84" y="f49"/>
                </a:moveTo>
                <a:arcTo wR="f84" hR="f53" stAng="f4" swAng="f4"/>
                <a:lnTo>
                  <a:pt x="f68" y="f45"/>
                </a:lnTo>
                <a:arcTo wR="f84" hR="f53" stAng="f3" swAng="f11"/>
                <a:close/>
              </a:path>
              <a:path fill="none">
                <a:moveTo>
                  <a:pt x="f98" y="f110"/>
                </a:moveTo>
                <a:arcTo wR="f84" hR="f53" stAng="f130" swAng="f128"/>
                <a:lnTo>
                  <a:pt x="f102" y="f75"/>
                </a:lnTo>
                <a:lnTo>
                  <a:pt x="f80" y="f45"/>
                </a:lnTo>
                <a:lnTo>
                  <a:pt x="f101" y="f75"/>
                </a:lnTo>
                <a:lnTo>
                  <a:pt x="f97" y="f75"/>
                </a:lnTo>
                <a:arcTo wR="f84" hR="f53" stAng="f124" swAng="f121"/>
                <a:lnTo>
                  <a:pt x="f84" y="f49"/>
                </a:lnTo>
                <a:arcTo wR="f84" hR="f53" stAng="f4" swAng="f4"/>
                <a:lnTo>
                  <a:pt x="f68" y="f45"/>
                </a:lnTo>
                <a:arcTo wR="f84" hR="f53" stAng="f3" swAng="f11"/>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13" name="Google Shape;532;p69">
            <a:extLst>
              <a:ext uri="{FF2B5EF4-FFF2-40B4-BE49-F238E27FC236}">
                <a16:creationId xmlns:a16="http://schemas.microsoft.com/office/drawing/2014/main" id="{8BE60DE2-F0AD-7C51-6D00-7BA4310FB2C9}"/>
              </a:ext>
            </a:extLst>
          </p:cNvPr>
          <p:cNvSpPr/>
          <p:nvPr/>
        </p:nvSpPr>
        <p:spPr>
          <a:xfrm rot="20439777">
            <a:off x="5379490" y="3084436"/>
            <a:ext cx="1295585" cy="408837"/>
          </a:xfrm>
          <a:custGeom>
            <a:avLst>
              <a:gd name="f12" fmla="val 25000"/>
              <a:gd name="f13" fmla="val 50000"/>
              <a:gd name="f14" fmla="val 25000"/>
            </a:avLst>
            <a:gdLst>
              <a:gd name="f3" fmla="val 10800000"/>
              <a:gd name="f4" fmla="val 5400000"/>
              <a:gd name="f5" fmla="val 180"/>
              <a:gd name="f6" fmla="val w"/>
              <a:gd name="f7" fmla="val h"/>
              <a:gd name="f8" fmla="val ss"/>
              <a:gd name="f9" fmla="val 0"/>
              <a:gd name="f10" fmla="*/ 5419351 1 1725033"/>
              <a:gd name="f11" fmla="+- 0 0 5400000"/>
              <a:gd name="f12" fmla="val 25000"/>
              <a:gd name="f13" fmla="val 50000"/>
              <a:gd name="f14" fmla="val 25000"/>
              <a:gd name="f15" fmla="+- 0 0 -360"/>
              <a:gd name="f16" fmla="+- 0 0 -180"/>
              <a:gd name="f17" fmla="+- 0 0 -90"/>
              <a:gd name="f18" fmla="abs f6"/>
              <a:gd name="f19" fmla="abs f7"/>
              <a:gd name="f20" fmla="abs f8"/>
              <a:gd name="f21" fmla="val f9"/>
              <a:gd name="f22" fmla="val f13"/>
              <a:gd name="f23" fmla="val f12"/>
              <a:gd name="f24" fmla="*/ f15 f3 1"/>
              <a:gd name="f25" fmla="*/ f16 f3 1"/>
              <a:gd name="f26" fmla="*/ f17 f3 1"/>
              <a:gd name="f27" fmla="?: f18 f6 1"/>
              <a:gd name="f28" fmla="?: f19 f7 1"/>
              <a:gd name="f29" fmla="?: f20 f8 1"/>
              <a:gd name="f30" fmla="*/ f24 1 f5"/>
              <a:gd name="f31" fmla="*/ f25 1 f5"/>
              <a:gd name="f32" fmla="*/ f26 1 f5"/>
              <a:gd name="f33" fmla="*/ f27 1 21600"/>
              <a:gd name="f34" fmla="*/ f28 1 21600"/>
              <a:gd name="f35" fmla="*/ 21600 f27 1"/>
              <a:gd name="f36" fmla="*/ 21600 f28 1"/>
              <a:gd name="f37" fmla="+- f30 0 f4"/>
              <a:gd name="f38" fmla="+- f31 0 f4"/>
              <a:gd name="f39" fmla="+- f32 0 f4"/>
              <a:gd name="f40" fmla="min f34 f33"/>
              <a:gd name="f41" fmla="*/ f35 1 f29"/>
              <a:gd name="f42" fmla="*/ f36 1 f29"/>
              <a:gd name="f43" fmla="val f41"/>
              <a:gd name="f44" fmla="val f42"/>
              <a:gd name="f45" fmla="*/ f21 f40 1"/>
              <a:gd name="f46" fmla="+- f44 0 f21"/>
              <a:gd name="f47" fmla="+- f43 0 f21"/>
              <a:gd name="f48" fmla="*/ f43 f40 1"/>
              <a:gd name="f49" fmla="*/ f44 f40 1"/>
              <a:gd name="f50" fmla="*/ f47 1 2"/>
              <a:gd name="f51" fmla="min f47 f46"/>
              <a:gd name="f52" fmla="*/ f46 f46 1"/>
              <a:gd name="f53" fmla="*/ f46 f40 1"/>
              <a:gd name="f54" fmla="*/ f51 f23 1"/>
              <a:gd name="f55" fmla="*/ f51 f22 1"/>
              <a:gd name="f56" fmla="*/ f51 f14 1"/>
              <a:gd name="f57" fmla="*/ f54 1 100000"/>
              <a:gd name="f58" fmla="*/ f55 1 100000"/>
              <a:gd name="f59" fmla="*/ f56 1 100000"/>
              <a:gd name="f60" fmla="+- f57 f58 0"/>
              <a:gd name="f61" fmla="*/ f57 f57 1"/>
              <a:gd name="f62" fmla="*/ f59 f59 1"/>
              <a:gd name="f63" fmla="+- f58 0 f57"/>
              <a:gd name="f64" fmla="*/ f58 1 2"/>
              <a:gd name="f65" fmla="+- f21 f59 0"/>
              <a:gd name="f66" fmla="+- 0 0 f59"/>
              <a:gd name="f67" fmla="*/ f57 1 2"/>
              <a:gd name="f68" fmla="*/ f57 f40 1"/>
              <a:gd name="f69" fmla="*/ f60 1 4"/>
              <a:gd name="f70" fmla="+- f52 0 f62"/>
              <a:gd name="f71" fmla="*/ f63 1 2"/>
              <a:gd name="f72" fmla="+- f43 0 f64"/>
              <a:gd name="f73" fmla="+- 0 0 f66"/>
              <a:gd name="f74" fmla="+- 0 0 f67"/>
              <a:gd name="f75" fmla="*/ f65 f40 1"/>
              <a:gd name="f76" fmla="*/ f67 f40 1"/>
              <a:gd name="f77" fmla="+- f50 0 f69"/>
              <a:gd name="f78" fmla="sqrt f70"/>
              <a:gd name="f79" fmla="+- 0 0 f74"/>
              <a:gd name="f80" fmla="*/ f72 f40 1"/>
              <a:gd name="f81" fmla="*/ f77 2 1"/>
              <a:gd name="f82" fmla="+- f77 f57 0"/>
              <a:gd name="f83" fmla="*/ f78 f77 1"/>
              <a:gd name="f84" fmla="*/ f77 f40 1"/>
              <a:gd name="f85" fmla="*/ f81 f81 1"/>
              <a:gd name="f86" fmla="*/ f83 1 f46"/>
              <a:gd name="f87" fmla="+- f77 f82 0"/>
              <a:gd name="f88" fmla="+- f85 0 f61"/>
              <a:gd name="f89" fmla="+- f77 f86 0"/>
              <a:gd name="f90" fmla="+- f82 f86 0"/>
              <a:gd name="f91" fmla="+- 0 0 f86"/>
              <a:gd name="f92" fmla="*/ f87 1 2"/>
              <a:gd name="f93" fmla="sqrt f88"/>
              <a:gd name="f94" fmla="+- f89 0 f71"/>
              <a:gd name="f95" fmla="+- f90 f71 0"/>
              <a:gd name="f96" fmla="+- 0 0 f91"/>
              <a:gd name="f97" fmla="*/ f90 f40 1"/>
              <a:gd name="f98" fmla="*/ f92 f40 1"/>
              <a:gd name="f99" fmla="*/ f93 f46 1"/>
              <a:gd name="f100" fmla="at2 f73 f96"/>
              <a:gd name="f101" fmla="*/ f95 f40 1"/>
              <a:gd name="f102" fmla="*/ f94 f40 1"/>
              <a:gd name="f103" fmla="*/ f99 1 f81"/>
              <a:gd name="f104" fmla="+- f100 f4 0"/>
              <a:gd name="f105" fmla="*/ f104 f10 1"/>
              <a:gd name="f106" fmla="+- f21 f103 0"/>
              <a:gd name="f107" fmla="+- 0 0 f103"/>
              <a:gd name="f108" fmla="*/ f105 1 f3"/>
              <a:gd name="f109" fmla="+- 0 0 f107"/>
              <a:gd name="f110" fmla="*/ f106 f40 1"/>
              <a:gd name="f111" fmla="+- 0 0 f108"/>
              <a:gd name="f112" fmla="at2 f109 f79"/>
              <a:gd name="f113" fmla="val f111"/>
              <a:gd name="f114" fmla="+- f112 f4 0"/>
              <a:gd name="f115" fmla="+- 0 0 f113"/>
              <a:gd name="f116" fmla="*/ f114 f10 1"/>
              <a:gd name="f117" fmla="*/ f115 f3 1"/>
              <a:gd name="f118" fmla="*/ f116 1 f3"/>
              <a:gd name="f119" fmla="*/ f117 1 f10"/>
              <a:gd name="f120" fmla="+- 0 0 f118"/>
              <a:gd name="f121" fmla="+- f119 0 f4"/>
              <a:gd name="f122" fmla="val f120"/>
              <a:gd name="f123" fmla="+- 0 0 f122"/>
              <a:gd name="f124" fmla="+- f4 0 f121"/>
              <a:gd name="f125" fmla="*/ f123 f3 1"/>
              <a:gd name="f126" fmla="*/ f125 1 f10"/>
              <a:gd name="f127" fmla="+- f126 0 f4"/>
              <a:gd name="f128" fmla="+- f127 0 f121"/>
              <a:gd name="f129" fmla="+- f121 f127 0"/>
              <a:gd name="f130" fmla="+- f4 0 f127"/>
            </a:gdLst>
            <a:ahLst/>
            <a:cxnLst>
              <a:cxn ang="3cd4">
                <a:pos x="hc" y="t"/>
              </a:cxn>
              <a:cxn ang="0">
                <a:pos x="r" y="vc"/>
              </a:cxn>
              <a:cxn ang="cd4">
                <a:pos x="hc" y="b"/>
              </a:cxn>
              <a:cxn ang="cd2">
                <a:pos x="l" y="vc"/>
              </a:cxn>
              <a:cxn ang="f37">
                <a:pos x="f80" y="f45"/>
              </a:cxn>
              <a:cxn ang="f37">
                <a:pos x="f102" y="f75"/>
              </a:cxn>
              <a:cxn ang="f37">
                <a:pos x="f76" y="f45"/>
              </a:cxn>
              <a:cxn ang="f38">
                <a:pos x="f98" y="f49"/>
              </a:cxn>
              <a:cxn ang="f39">
                <a:pos x="f101" y="f75"/>
              </a:cxn>
            </a:cxnLst>
            <a:rect l="f45" t="f45" r="f48" b="f49"/>
            <a:pathLst>
              <a:path stroke="0">
                <a:moveTo>
                  <a:pt x="f80" y="f45"/>
                </a:moveTo>
                <a:lnTo>
                  <a:pt x="f101" y="f75"/>
                </a:lnTo>
                <a:lnTo>
                  <a:pt x="f97" y="f75"/>
                </a:lnTo>
                <a:arcTo wR="f84" hR="f53" stAng="f124" swAng="f129"/>
                <a:arcTo wR="f84" hR="f53" stAng="f130" swAng="f128"/>
                <a:lnTo>
                  <a:pt x="f102" y="f75"/>
                </a:lnTo>
                <a:close/>
              </a:path>
              <a:path stroke="0">
                <a:moveTo>
                  <a:pt x="f84" y="f49"/>
                </a:moveTo>
                <a:arcTo wR="f84" hR="f53" stAng="f4" swAng="f4"/>
                <a:lnTo>
                  <a:pt x="f68" y="f45"/>
                </a:lnTo>
                <a:arcTo wR="f84" hR="f53" stAng="f3" swAng="f11"/>
                <a:close/>
              </a:path>
              <a:path fill="none">
                <a:moveTo>
                  <a:pt x="f98" y="f110"/>
                </a:moveTo>
                <a:arcTo wR="f84" hR="f53" stAng="f130" swAng="f128"/>
                <a:lnTo>
                  <a:pt x="f102" y="f75"/>
                </a:lnTo>
                <a:lnTo>
                  <a:pt x="f80" y="f45"/>
                </a:lnTo>
                <a:lnTo>
                  <a:pt x="f101" y="f75"/>
                </a:lnTo>
                <a:lnTo>
                  <a:pt x="f97" y="f75"/>
                </a:lnTo>
                <a:arcTo wR="f84" hR="f53" stAng="f124" swAng="f121"/>
                <a:lnTo>
                  <a:pt x="f84" y="f49"/>
                </a:lnTo>
                <a:arcTo wR="f84" hR="f53" stAng="f4" swAng="f4"/>
                <a:lnTo>
                  <a:pt x="f68" y="f45"/>
                </a:lnTo>
                <a:arcTo wR="f84" hR="f53" stAng="f3" swAng="f11"/>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14" name="Google Shape;539;p69">
            <a:extLst>
              <a:ext uri="{FF2B5EF4-FFF2-40B4-BE49-F238E27FC236}">
                <a16:creationId xmlns:a16="http://schemas.microsoft.com/office/drawing/2014/main" id="{12AF13D1-EA81-5398-1851-81167C0D1C3F}"/>
              </a:ext>
            </a:extLst>
          </p:cNvPr>
          <p:cNvSpPr/>
          <p:nvPr/>
        </p:nvSpPr>
        <p:spPr>
          <a:xfrm>
            <a:off x="5593494" y="3642997"/>
            <a:ext cx="922501" cy="217197"/>
          </a:xfrm>
          <a:custGeom>
            <a:avLst>
              <a:gd name="f0" fmla="val 1905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15" name="Google Shape;539;p69">
            <a:extLst>
              <a:ext uri="{FF2B5EF4-FFF2-40B4-BE49-F238E27FC236}">
                <a16:creationId xmlns:a16="http://schemas.microsoft.com/office/drawing/2014/main" id="{6EE4546A-8533-A4AD-2E19-6EDAE3654206}"/>
              </a:ext>
            </a:extLst>
          </p:cNvPr>
          <p:cNvSpPr/>
          <p:nvPr/>
        </p:nvSpPr>
        <p:spPr>
          <a:xfrm>
            <a:off x="2731815" y="3642997"/>
            <a:ext cx="922501" cy="217197"/>
          </a:xfrm>
          <a:custGeom>
            <a:avLst>
              <a:gd name="f0" fmla="val 1905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BFC7CA"/>
          </a:solidFill>
          <a:ln w="9528" cap="flat">
            <a:solidFill>
              <a:srgbClr val="1E2D31"/>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00">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9F19EC61-A9E3-5FB6-D8BA-70D269A6AECC}"/>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CCB705AF-2129-EF1A-B7F9-76A3A9F684BD}"/>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B0FDBC6E-75C9-609F-8B29-11EB57A59FA7}"/>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12C2858A-4A46-0ED2-3229-A999ED8DD5CB}"/>
              </a:ext>
            </a:extLst>
          </p:cNvPr>
          <p:cNvSpPr txBox="1"/>
          <p:nvPr/>
        </p:nvSpPr>
        <p:spPr>
          <a:xfrm>
            <a:off x="130219" y="1254346"/>
            <a:ext cx="621722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Follow up after Silver Diamine Fluoride</a:t>
            </a:r>
          </a:p>
        </p:txBody>
      </p:sp>
      <p:sp>
        <p:nvSpPr>
          <p:cNvPr id="6" name="TextBox 5">
            <a:extLst>
              <a:ext uri="{FF2B5EF4-FFF2-40B4-BE49-F238E27FC236}">
                <a16:creationId xmlns:a16="http://schemas.microsoft.com/office/drawing/2014/main" id="{5C734534-3702-8ABE-76B3-B403ABEE49AD}"/>
              </a:ext>
            </a:extLst>
          </p:cNvPr>
          <p:cNvSpPr txBox="1"/>
          <p:nvPr/>
        </p:nvSpPr>
        <p:spPr>
          <a:xfrm>
            <a:off x="130219" y="1721028"/>
            <a:ext cx="8385459" cy="73866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Typical follow up is 6 months, with re-application of SDF at that visit.</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Adjust follow up re-assessment and SDF re-application (if needed) sooner if clinically appropriate.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7" name="TextBox 1">
            <a:extLst>
              <a:ext uri="{FF2B5EF4-FFF2-40B4-BE49-F238E27FC236}">
                <a16:creationId xmlns:a16="http://schemas.microsoft.com/office/drawing/2014/main" id="{2E25A604-368A-12D7-D7B4-A81981DBF788}"/>
              </a:ext>
            </a:extLst>
          </p:cNvPr>
          <p:cNvSpPr txBox="1"/>
          <p:nvPr/>
        </p:nvSpPr>
        <p:spPr>
          <a:xfrm>
            <a:off x="422032" y="2294970"/>
            <a:ext cx="7801834" cy="73866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Wingdings" pitchFamily="2"/>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If the dental caries disease is severe or lesions are non-cleansable, consider reapplying in as little as 1 week or several times over 3 months.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8" name="TextBox 3">
            <a:extLst>
              <a:ext uri="{FF2B5EF4-FFF2-40B4-BE49-F238E27FC236}">
                <a16:creationId xmlns:a16="http://schemas.microsoft.com/office/drawing/2014/main" id="{2DDE0A43-7726-EE2B-4DC7-3CA806214BB3}"/>
              </a:ext>
            </a:extLst>
          </p:cNvPr>
          <p:cNvSpPr txBox="1"/>
          <p:nvPr/>
        </p:nvSpPr>
        <p:spPr>
          <a:xfrm>
            <a:off x="704380" y="2771125"/>
            <a:ext cx="7986012" cy="1169554"/>
          </a:xfrm>
          <a:prstGeom prst="rect">
            <a:avLst/>
          </a:prstGeom>
          <a:noFill/>
          <a:ln cap="flat">
            <a:noFill/>
          </a:ln>
        </p:spPr>
        <p:txBody>
          <a:bodyPr vert="horz" wrap="square" lIns="91440" tIns="45720" rIns="91440" bIns="45720" anchor="t" anchorCtr="0" compatLnSpc="1">
            <a:spAutoFit/>
          </a:bodyPr>
          <a:lstStyle/>
          <a:p>
            <a:pPr marL="285750" marR="0" lvl="2" indent="-285750" algn="l" defTabSz="914400" rtl="0" fontAlgn="auto" hangingPunct="1">
              <a:lnSpc>
                <a:spcPct val="100000"/>
              </a:lnSpc>
              <a:spcBef>
                <a:spcPts val="0"/>
              </a:spcBef>
              <a:spcAft>
                <a:spcPts val="0"/>
              </a:spcAft>
              <a:buClr>
                <a:srgbClr val="000000"/>
              </a:buClr>
              <a:buSzPct val="100000"/>
              <a:buFont typeface="Courier New" pitchFamily="49"/>
              <a:buChar char="o"/>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For children aged 3-5, having more caries lesions than number of years old is consistent with severe disease.</a:t>
            </a:r>
          </a:p>
          <a:p>
            <a:pPr marL="285750" marR="0" lvl="2" indent="-285750" algn="l" defTabSz="914400" rtl="0" fontAlgn="auto" hangingPunct="1">
              <a:lnSpc>
                <a:spcPct val="100000"/>
              </a:lnSpc>
              <a:spcBef>
                <a:spcPts val="0"/>
              </a:spcBef>
              <a:spcAft>
                <a:spcPts val="0"/>
              </a:spcAft>
              <a:buClr>
                <a:srgbClr val="000000"/>
              </a:buClr>
              <a:buSzPct val="100000"/>
              <a:buFont typeface="Courier New" pitchFamily="49"/>
              <a:buChar char="o"/>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For younger children, severe is defined as having a caries lesion on the lip/cheek side of the teeth.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
        <p:nvSpPr>
          <p:cNvPr id="9" name="TextBox 6">
            <a:extLst>
              <a:ext uri="{FF2B5EF4-FFF2-40B4-BE49-F238E27FC236}">
                <a16:creationId xmlns:a16="http://schemas.microsoft.com/office/drawing/2014/main" id="{2D3AFD28-C78E-0354-9F18-EC2435D0C9D9}"/>
              </a:ext>
            </a:extLst>
          </p:cNvPr>
          <p:cNvSpPr txBox="1"/>
          <p:nvPr/>
        </p:nvSpPr>
        <p:spPr>
          <a:xfrm>
            <a:off x="279989" y="3678183"/>
            <a:ext cx="8692761" cy="73866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If the possibility of longer-term follow up is unlikely (e.g. street medicine or a short-term residential setting) re-application in 1-3 months could be considered.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pic>
        <p:nvPicPr>
          <p:cNvPr id="10" name="Picture 9" descr="A child smiling and holding a stuffed animal&#10;&#10;AI-generated content may be incorrect.">
            <a:extLst>
              <a:ext uri="{FF2B5EF4-FFF2-40B4-BE49-F238E27FC236}">
                <a16:creationId xmlns:a16="http://schemas.microsoft.com/office/drawing/2014/main" id="{5A2DC89C-53E7-AD4D-73D9-ACFD52561048}"/>
              </a:ext>
            </a:extLst>
          </p:cNvPr>
          <p:cNvPicPr>
            <a:picLocks noChangeAspect="1"/>
          </p:cNvPicPr>
          <p:nvPr/>
        </p:nvPicPr>
        <p:blipFill>
          <a:blip r:embed="rId5"/>
          <a:stretch>
            <a:fillRect/>
          </a:stretch>
        </p:blipFill>
        <p:spPr>
          <a:xfrm>
            <a:off x="7322131" y="715289"/>
            <a:ext cx="1588404" cy="1059149"/>
          </a:xfrm>
          <a:prstGeom prst="rect">
            <a:avLst/>
          </a:prstGeom>
          <a:noFill/>
          <a:ln cap="flat">
            <a:noFill/>
          </a:ln>
        </p:spPr>
      </p:pic>
      <p:sp>
        <p:nvSpPr>
          <p:cNvPr id="11" name="TextBox 11">
            <a:extLst>
              <a:ext uri="{FF2B5EF4-FFF2-40B4-BE49-F238E27FC236}">
                <a16:creationId xmlns:a16="http://schemas.microsoft.com/office/drawing/2014/main" id="{AF586E48-1BEB-2FCF-0A2E-3E77427A8116}"/>
              </a:ext>
            </a:extLst>
          </p:cNvPr>
          <p:cNvSpPr txBox="1"/>
          <p:nvPr/>
        </p:nvSpPr>
        <p:spPr>
          <a:xfrm>
            <a:off x="7776313" y="1768083"/>
            <a:ext cx="1367686"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Photo credit: Shutterstock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8D662E86-B3FA-E444-1E7F-CEBA5BB20EC6}"/>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E95423B2-0EA9-D611-71EB-605FCE4F1E5C}"/>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3CD03644-E0DB-A505-6BE8-C40454ED2611}"/>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DFC10643-C2F5-62D1-7082-E3B764E05FC5}"/>
              </a:ext>
            </a:extLst>
          </p:cNvPr>
          <p:cNvSpPr txBox="1"/>
          <p:nvPr/>
        </p:nvSpPr>
        <p:spPr>
          <a:xfrm>
            <a:off x="1546917" y="866394"/>
            <a:ext cx="579578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1E2D31"/>
                </a:solidFill>
                <a:uFillTx/>
                <a:latin typeface="Arial"/>
                <a:ea typeface="Arial"/>
                <a:cs typeface="Arial"/>
              </a:rPr>
              <a:t>Overview of dental professional access gaps</a:t>
            </a:r>
            <a:endParaRPr lang="en-US" sz="2000" b="0" i="0" u="none" strike="noStrike" kern="0" cap="none" spc="0" baseline="0">
              <a:solidFill>
                <a:srgbClr val="000000"/>
              </a:solidFill>
              <a:uFillTx/>
              <a:latin typeface="Arial"/>
              <a:ea typeface="Arial"/>
              <a:cs typeface="Arial"/>
            </a:endParaRPr>
          </a:p>
        </p:txBody>
      </p:sp>
      <p:sp>
        <p:nvSpPr>
          <p:cNvPr id="6" name="TextBox 5">
            <a:extLst>
              <a:ext uri="{FF2B5EF4-FFF2-40B4-BE49-F238E27FC236}">
                <a16:creationId xmlns:a16="http://schemas.microsoft.com/office/drawing/2014/main" id="{F896D3A3-8DFC-D89E-2B69-5CBFFA59A150}"/>
              </a:ext>
            </a:extLst>
          </p:cNvPr>
          <p:cNvSpPr txBox="1"/>
          <p:nvPr/>
        </p:nvSpPr>
        <p:spPr>
          <a:xfrm>
            <a:off x="64547" y="1442493"/>
            <a:ext cx="4572000" cy="114184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Arial"/>
                <a:ea typeface="Arial"/>
                <a:cs typeface="Arial"/>
              </a:rPr>
              <a:t>Why should you learn about silver</a:t>
            </a: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1E2D31"/>
                </a:solidFill>
                <a:uFillTx/>
                <a:latin typeface="Arial"/>
                <a:ea typeface="Arial"/>
                <a:cs typeface="Arial"/>
              </a:rPr>
              <a:t>diamine fluoride?</a:t>
            </a:r>
          </a:p>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1E2D31"/>
                </a:solidFill>
                <a:uFillTx/>
                <a:latin typeface="Arial"/>
                <a:ea typeface="Arial"/>
                <a:cs typeface="Arial"/>
              </a:rPr>
              <a:t>Dental caries is a chronic progressive disease. </a:t>
            </a:r>
          </a:p>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1E2D31"/>
                </a:solidFill>
                <a:uFillTx/>
                <a:latin typeface="Arial"/>
                <a:ea typeface="Arial"/>
                <a:cs typeface="Arial"/>
              </a:rPr>
              <a:t>Lack of access to care allows untreated disease</a:t>
            </a:r>
          </a:p>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1E2D31"/>
                </a:solidFill>
                <a:uFillTx/>
                <a:latin typeface="Arial"/>
                <a:ea typeface="Arial"/>
                <a:cs typeface="Arial"/>
              </a:rPr>
              <a:t>to progress.</a:t>
            </a:r>
          </a:p>
        </p:txBody>
      </p:sp>
      <p:pic>
        <p:nvPicPr>
          <p:cNvPr id="7" name="Google Shape;154;p31">
            <a:extLst>
              <a:ext uri="{FF2B5EF4-FFF2-40B4-BE49-F238E27FC236}">
                <a16:creationId xmlns:a16="http://schemas.microsoft.com/office/drawing/2014/main" id="{E9492D4A-4717-435E-782F-D05F8B38421A}"/>
              </a:ext>
            </a:extLst>
          </p:cNvPr>
          <p:cNvPicPr>
            <a:picLocks noChangeAspect="1"/>
          </p:cNvPicPr>
          <p:nvPr/>
        </p:nvPicPr>
        <p:blipFill>
          <a:blip r:embed="rId5">
            <a:alphaModFix/>
          </a:blip>
          <a:srcRect/>
          <a:stretch>
            <a:fillRect/>
          </a:stretch>
        </p:blipFill>
        <p:spPr>
          <a:xfrm>
            <a:off x="4140650" y="1266508"/>
            <a:ext cx="4748963" cy="3353616"/>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37F11679-E1C1-64A4-5996-68CBBDCFB733}"/>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1842DF0A-9369-A60F-7285-86CAAB948C8F}"/>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A6CF6B5D-CD14-CC41-34E3-42DAE140CEBF}"/>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C5ED952B-47A1-C783-5FB0-8E073504CD91}"/>
              </a:ext>
            </a:extLst>
          </p:cNvPr>
          <p:cNvSpPr txBox="1"/>
          <p:nvPr/>
        </p:nvSpPr>
        <p:spPr>
          <a:xfrm>
            <a:off x="1361285" y="777697"/>
            <a:ext cx="675143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Overview of dental professional access gaps</a:t>
            </a:r>
          </a:p>
        </p:txBody>
      </p:sp>
      <p:sp>
        <p:nvSpPr>
          <p:cNvPr id="6" name="TextBox 5">
            <a:extLst>
              <a:ext uri="{FF2B5EF4-FFF2-40B4-BE49-F238E27FC236}">
                <a16:creationId xmlns:a16="http://schemas.microsoft.com/office/drawing/2014/main" id="{29B7157D-CCB1-83DD-6207-8E2C130EFBD4}"/>
              </a:ext>
            </a:extLst>
          </p:cNvPr>
          <p:cNvSpPr txBox="1"/>
          <p:nvPr/>
        </p:nvSpPr>
        <p:spPr>
          <a:xfrm>
            <a:off x="178756" y="1562609"/>
            <a:ext cx="4620124" cy="56675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Dental professional shortage gaps exist in both urban and rural areas.</a:t>
            </a:r>
          </a:p>
        </p:txBody>
      </p:sp>
      <p:pic>
        <p:nvPicPr>
          <p:cNvPr id="7" name="Google Shape;161;p32">
            <a:extLst>
              <a:ext uri="{FF2B5EF4-FFF2-40B4-BE49-F238E27FC236}">
                <a16:creationId xmlns:a16="http://schemas.microsoft.com/office/drawing/2014/main" id="{D5191F03-77D3-40AA-435F-EECE9E243FE3}"/>
              </a:ext>
            </a:extLst>
          </p:cNvPr>
          <p:cNvPicPr>
            <a:picLocks noChangeAspect="1"/>
          </p:cNvPicPr>
          <p:nvPr/>
        </p:nvPicPr>
        <p:blipFill>
          <a:blip r:embed="rId5">
            <a:alphaModFix/>
          </a:blip>
          <a:srcRect/>
          <a:stretch>
            <a:fillRect/>
          </a:stretch>
        </p:blipFill>
        <p:spPr>
          <a:xfrm>
            <a:off x="4569714" y="1200378"/>
            <a:ext cx="4497897" cy="3431203"/>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C9C53075-33E2-E08D-3618-9E7AFB0BB578}"/>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947DF477-1125-A8D7-C79F-8E47B44AE4DC}"/>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E53786FC-0B7C-1333-56DB-54347E0E51A1}"/>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3838A8CB-2FF1-D2E7-8D7F-4DB4E936510C}"/>
              </a:ext>
            </a:extLst>
          </p:cNvPr>
          <p:cNvSpPr txBox="1"/>
          <p:nvPr/>
        </p:nvSpPr>
        <p:spPr>
          <a:xfrm>
            <a:off x="299072" y="781135"/>
            <a:ext cx="584735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Impact of untreated dental caries</a:t>
            </a:r>
          </a:p>
        </p:txBody>
      </p:sp>
      <p:sp>
        <p:nvSpPr>
          <p:cNvPr id="6" name="TextBox 5">
            <a:extLst>
              <a:ext uri="{FF2B5EF4-FFF2-40B4-BE49-F238E27FC236}">
                <a16:creationId xmlns:a16="http://schemas.microsoft.com/office/drawing/2014/main" id="{E8058EEB-AD64-A762-06B0-ED77F64B832A}"/>
              </a:ext>
            </a:extLst>
          </p:cNvPr>
          <p:cNvSpPr txBox="1"/>
          <p:nvPr/>
        </p:nvSpPr>
        <p:spPr>
          <a:xfrm>
            <a:off x="299072" y="1269360"/>
            <a:ext cx="4572000" cy="272767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5000"/>
              </a:lnSpc>
              <a:spcBef>
                <a:spcPts val="0"/>
              </a:spcBef>
              <a:spcAft>
                <a:spcPts val="600"/>
              </a:spcAft>
              <a:buNone/>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Untreated dental disease may result in:</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Pain</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Impaired chewing and nutrition</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Infection</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Increased caries in other teeth</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School/work absences</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Poorer school performance</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Difficulty sleeping</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Poor self-esteem</a:t>
            </a:r>
          </a:p>
          <a:p>
            <a:pPr marL="742950" marR="0" lvl="1" indent="-285750" algn="l" defTabSz="914400" rtl="0" fontAlgn="auto" hangingPunct="1">
              <a:lnSpc>
                <a:spcPct val="105000"/>
              </a:lnSpc>
              <a:spcBef>
                <a:spcPts val="0"/>
              </a:spcBef>
              <a:spcAft>
                <a:spcPts val="600"/>
              </a:spcAft>
              <a:buClr>
                <a:srgbClr val="000000"/>
              </a:buClr>
              <a:buSzPct val="100000"/>
              <a:buFont typeface="Arial"/>
              <a:buChar char="•"/>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Arial"/>
                <a:cs typeface="Arial"/>
              </a:rPr>
              <a:t>Extensive and expensive dental work which often must be completed under general anesthesia</a:t>
            </a:r>
            <a:endParaRPr lang="en-US" sz="1400" b="0" i="0" u="none" strike="noStrike" kern="0" cap="none" spc="0" baseline="0">
              <a:solidFill>
                <a:srgbClr val="000000"/>
              </a:solidFill>
              <a:uFillTx/>
              <a:latin typeface="Arial"/>
              <a:ea typeface="Arial"/>
              <a:cs typeface="Arial"/>
            </a:endParaRPr>
          </a:p>
        </p:txBody>
      </p:sp>
      <p:pic>
        <p:nvPicPr>
          <p:cNvPr id="7" name="Picture 2">
            <a:extLst>
              <a:ext uri="{FF2B5EF4-FFF2-40B4-BE49-F238E27FC236}">
                <a16:creationId xmlns:a16="http://schemas.microsoft.com/office/drawing/2014/main" id="{E30B46AD-9002-5F3B-C318-FD7AEF904958}"/>
              </a:ext>
            </a:extLst>
          </p:cNvPr>
          <p:cNvPicPr>
            <a:picLocks noChangeAspect="1"/>
          </p:cNvPicPr>
          <p:nvPr/>
        </p:nvPicPr>
        <p:blipFill>
          <a:blip r:embed="rId5"/>
          <a:srcRect l="9673" r="7552" b="1"/>
          <a:stretch>
            <a:fillRect/>
          </a:stretch>
        </p:blipFill>
        <p:spPr>
          <a:xfrm>
            <a:off x="4929128" y="1097956"/>
            <a:ext cx="4069802" cy="3264408"/>
          </a:xfrm>
          <a:prstGeom prst="rect">
            <a:avLst/>
          </a:prstGeom>
          <a:solidFill>
            <a:srgbClr val="FFFFFF"/>
          </a:solid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EA884B07-8842-2EC1-B8D2-58AD08BB0541}"/>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2DE53826-F549-0CFE-2A81-E8F013D97E0E}"/>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A7D56012-64D4-719C-11D1-3841068A979D}"/>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41085BE3-1088-E8C9-F337-453848C4E905}"/>
              </a:ext>
            </a:extLst>
          </p:cNvPr>
          <p:cNvSpPr txBox="1"/>
          <p:nvPr/>
        </p:nvSpPr>
        <p:spPr>
          <a:xfrm>
            <a:off x="231498" y="836136"/>
            <a:ext cx="45720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Cause of dental caries</a:t>
            </a:r>
          </a:p>
        </p:txBody>
      </p:sp>
      <p:sp>
        <p:nvSpPr>
          <p:cNvPr id="6" name="TextBox 5">
            <a:extLst>
              <a:ext uri="{FF2B5EF4-FFF2-40B4-BE49-F238E27FC236}">
                <a16:creationId xmlns:a16="http://schemas.microsoft.com/office/drawing/2014/main" id="{804D271B-7034-68D4-5449-0636B9F24560}"/>
              </a:ext>
            </a:extLst>
          </p:cNvPr>
          <p:cNvSpPr txBox="1"/>
          <p:nvPr/>
        </p:nvSpPr>
        <p:spPr>
          <a:xfrm>
            <a:off x="231498" y="1236250"/>
            <a:ext cx="4620124" cy="20420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It is important to understand the cause of dental caries in order to understand how silver diamine fluoride works</a:t>
            </a: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In addition to the total quantity of sugar and carbohydrates consumed, stickiness of food (such as chewy candy), frequency of consumption, and length of time in the mouth all contribute to higher cavity risk.</a:t>
            </a:r>
          </a:p>
          <a:p>
            <a:pPr marL="0" marR="0" lvl="0" indent="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pic>
        <p:nvPicPr>
          <p:cNvPr id="7" name="Google Shape;182;p35">
            <a:extLst>
              <a:ext uri="{FF2B5EF4-FFF2-40B4-BE49-F238E27FC236}">
                <a16:creationId xmlns:a16="http://schemas.microsoft.com/office/drawing/2014/main" id="{B37E5E6A-E0EC-5199-4B16-7FC5C34B2509}"/>
              </a:ext>
            </a:extLst>
          </p:cNvPr>
          <p:cNvPicPr>
            <a:picLocks noChangeAspect="1"/>
          </p:cNvPicPr>
          <p:nvPr/>
        </p:nvPicPr>
        <p:blipFill>
          <a:blip r:embed="rId5">
            <a:alphaModFix/>
          </a:blip>
          <a:srcRect/>
          <a:stretch>
            <a:fillRect/>
          </a:stretch>
        </p:blipFill>
        <p:spPr>
          <a:xfrm>
            <a:off x="5919971" y="711640"/>
            <a:ext cx="2476021" cy="2986823"/>
          </a:xfrm>
          <a:prstGeom prst="rect">
            <a:avLst/>
          </a:prstGeom>
          <a:noFill/>
          <a:ln cap="flat">
            <a:noFill/>
          </a:ln>
        </p:spPr>
      </p:pic>
      <p:sp>
        <p:nvSpPr>
          <p:cNvPr id="8" name="TextBox 9">
            <a:extLst>
              <a:ext uri="{FF2B5EF4-FFF2-40B4-BE49-F238E27FC236}">
                <a16:creationId xmlns:a16="http://schemas.microsoft.com/office/drawing/2014/main" id="{8625909C-C167-E806-B9B0-2ACCE7A7B8A0}"/>
              </a:ext>
            </a:extLst>
          </p:cNvPr>
          <p:cNvSpPr txBox="1"/>
          <p:nvPr/>
        </p:nvSpPr>
        <p:spPr>
          <a:xfrm>
            <a:off x="4572000" y="3760817"/>
            <a:ext cx="4315364" cy="64927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800" b="1" i="0" u="none" strike="noStrike" kern="0" cap="none" spc="0" baseline="0">
                <a:solidFill>
                  <a:srgbClr val="1E2D31"/>
                </a:solidFill>
                <a:uFillTx/>
                <a:latin typeface="Calibri"/>
                <a:ea typeface="Calibri"/>
                <a:cs typeface="Calibri"/>
              </a:rPr>
              <a:t>Figure 2 </a:t>
            </a:r>
            <a:r>
              <a:rPr lang="en-US" sz="800" b="1" i="1" u="none" strike="noStrike" kern="0" cap="none" spc="0" baseline="0">
                <a:solidFill>
                  <a:srgbClr val="1E2D31"/>
                </a:solidFill>
                <a:uFillTx/>
                <a:latin typeface="Calibri"/>
                <a:ea typeface="Calibri"/>
                <a:cs typeface="Calibri"/>
              </a:rPr>
              <a:t>Relationship between annual per capita sugar comsumption and annual caries incidence in lower first molar teeth. </a:t>
            </a:r>
            <a:r>
              <a:rPr lang="en-US" sz="800" b="0" i="1" u="none" strike="noStrike" kern="0" cap="none" spc="0" baseline="0">
                <a:solidFill>
                  <a:srgbClr val="1E2D31"/>
                </a:solidFill>
                <a:uFillTx/>
                <a:latin typeface="Calibri"/>
                <a:ea typeface="Calibri"/>
                <a:cs typeface="Calibri"/>
              </a:rPr>
              <a:t>Data based on 10,533 Japanese children whose individual teeth were monitored yearly from the age of 6 to 11 years of age. Data plotted on a log scale. (Adapted from Koike).</a:t>
            </a:r>
            <a:r>
              <a:rPr lang="en-US" sz="800" b="0" i="0" u="none" strike="noStrike" kern="0" cap="none" spc="0" baseline="0">
                <a:solidFill>
                  <a:srgbClr val="1E2D31"/>
                </a:solidFill>
                <a:uFillTx/>
                <a:latin typeface="Calibri"/>
                <a:ea typeface="Calibri"/>
                <a:cs typeface="Calibri"/>
              </a:rPr>
              <a:t>  </a:t>
            </a:r>
            <a:endParaRPr lang="en-US" sz="800" b="0" i="0" u="none" strike="noStrike" kern="0" cap="none" spc="0" baseline="0">
              <a:solidFill>
                <a:srgbClr val="1E2D31"/>
              </a:solidFill>
              <a:uFillTx/>
              <a:latin typeface="Lato"/>
              <a:ea typeface="Lato"/>
              <a:cs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pic>
        <p:nvPicPr>
          <p:cNvPr id="2" name="Picture 8" descr="A blue and white screen&#10;&#10;AI-generated content may be incorrect.">
            <a:extLst>
              <a:ext uri="{FF2B5EF4-FFF2-40B4-BE49-F238E27FC236}">
                <a16:creationId xmlns:a16="http://schemas.microsoft.com/office/drawing/2014/main" id="{231328B2-A6A4-64B5-504C-AD531FEBE1C1}"/>
              </a:ext>
            </a:extLst>
          </p:cNvPr>
          <p:cNvPicPr>
            <a:picLocks noChangeAspect="1"/>
          </p:cNvPicPr>
          <p:nvPr/>
        </p:nvPicPr>
        <p:blipFill>
          <a:blip r:embed="rId3"/>
          <a:stretch>
            <a:fillRect/>
          </a:stretch>
        </p:blipFill>
        <p:spPr>
          <a:xfrm>
            <a:off x="0" y="0"/>
            <a:ext cx="9144000" cy="5168700"/>
          </a:xfrm>
          <a:prstGeom prst="rect">
            <a:avLst/>
          </a:prstGeom>
          <a:noFill/>
          <a:ln cap="flat">
            <a:noFill/>
          </a:ln>
        </p:spPr>
      </p:pic>
      <p:sp>
        <p:nvSpPr>
          <p:cNvPr id="3" name="TextBox 4">
            <a:extLst>
              <a:ext uri="{FF2B5EF4-FFF2-40B4-BE49-F238E27FC236}">
                <a16:creationId xmlns:a16="http://schemas.microsoft.com/office/drawing/2014/main" id="{B9BFE174-2356-CBB8-1D6A-A5876B170F52}"/>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4" name="Picture 10" descr="A young child getting her teeth checked&#10;&#10;AI-generated content may be incorrect.">
            <a:extLst>
              <a:ext uri="{FF2B5EF4-FFF2-40B4-BE49-F238E27FC236}">
                <a16:creationId xmlns:a16="http://schemas.microsoft.com/office/drawing/2014/main" id="{042B2A02-8AD5-CEDA-062D-F281F2A44B8F}"/>
              </a:ext>
            </a:extLst>
          </p:cNvPr>
          <p:cNvPicPr>
            <a:picLocks noChangeAspect="1"/>
          </p:cNvPicPr>
          <p:nvPr/>
        </p:nvPicPr>
        <p:blipFill>
          <a:blip r:embed="rId4"/>
          <a:stretch>
            <a:fillRect/>
          </a:stretch>
        </p:blipFill>
        <p:spPr>
          <a:xfrm>
            <a:off x="8236796" y="0"/>
            <a:ext cx="907203" cy="604921"/>
          </a:xfrm>
          <a:prstGeom prst="rect">
            <a:avLst/>
          </a:prstGeom>
          <a:noFill/>
          <a:ln cap="flat">
            <a:noFill/>
          </a:ln>
        </p:spPr>
      </p:pic>
      <p:sp>
        <p:nvSpPr>
          <p:cNvPr id="5" name="TextBox 2">
            <a:extLst>
              <a:ext uri="{FF2B5EF4-FFF2-40B4-BE49-F238E27FC236}">
                <a16:creationId xmlns:a16="http://schemas.microsoft.com/office/drawing/2014/main" id="{82B3A093-338E-71F8-22F5-86AB12660CAD}"/>
              </a:ext>
            </a:extLst>
          </p:cNvPr>
          <p:cNvSpPr txBox="1"/>
          <p:nvPr/>
        </p:nvSpPr>
        <p:spPr>
          <a:xfrm>
            <a:off x="231498" y="760515"/>
            <a:ext cx="45720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Cause of dental caries</a:t>
            </a:r>
          </a:p>
        </p:txBody>
      </p:sp>
      <p:sp>
        <p:nvSpPr>
          <p:cNvPr id="6" name="TextBox 5">
            <a:extLst>
              <a:ext uri="{FF2B5EF4-FFF2-40B4-BE49-F238E27FC236}">
                <a16:creationId xmlns:a16="http://schemas.microsoft.com/office/drawing/2014/main" id="{49110214-6500-C880-FB3D-31EFE2BC7747}"/>
              </a:ext>
            </a:extLst>
          </p:cNvPr>
          <p:cNvSpPr txBox="1"/>
          <p:nvPr/>
        </p:nvSpPr>
        <p:spPr>
          <a:xfrm>
            <a:off x="152201" y="1196538"/>
            <a:ext cx="4572000" cy="2462214"/>
          </a:xfrm>
          <a:prstGeom prst="rect">
            <a:avLst/>
          </a:prstGeom>
          <a:noFill/>
          <a:ln cap="flat">
            <a:noFill/>
          </a:ln>
        </p:spPr>
        <p:txBody>
          <a:bodyPr vert="horz" wrap="square" lIns="91440" tIns="45720" rIns="91440" bIns="45720" anchor="t" anchorCtr="0" compatLnSpc="1">
            <a:spAutoFit/>
          </a:bodyPr>
          <a:lstStyle/>
          <a:p>
            <a:pPr marL="0" marR="0" lvl="3" indent="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Dysbiosis is an imbalance in a person’s oral flora (biome) shifting toward cariogenic (cavity-causing) bacteria. This shift causes sensitivity to sugar</a:t>
            </a:r>
          </a:p>
          <a:p>
            <a:pPr marL="0" marR="0" lvl="0" indent="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Dysbiosis can be partially reversed with SDF and other antimicrobials (Povidone iodine, Arginine, Xylitol, etc)</a:t>
            </a:r>
          </a:p>
          <a:p>
            <a:pPr marL="0" marR="0" lvl="0" indent="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An oral biome shifted more towards cariogenic flora is more sensitive to sugar intake</a:t>
            </a:r>
          </a:p>
          <a:p>
            <a:pPr marL="0" marR="0" lvl="0" indent="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Antimicrobials, including SDF, help reverse this dysbiosis and shift the oral microbiome back toward health, decreasing the risk for the development of future cavities.</a:t>
            </a:r>
          </a:p>
        </p:txBody>
      </p:sp>
      <p:pic>
        <p:nvPicPr>
          <p:cNvPr id="7" name="Google Shape;188;p36">
            <a:extLst>
              <a:ext uri="{FF2B5EF4-FFF2-40B4-BE49-F238E27FC236}">
                <a16:creationId xmlns:a16="http://schemas.microsoft.com/office/drawing/2014/main" id="{4FFE24B6-3502-2A66-584C-A304744B4767}"/>
              </a:ext>
            </a:extLst>
          </p:cNvPr>
          <p:cNvPicPr>
            <a:picLocks noChangeAspect="1"/>
          </p:cNvPicPr>
          <p:nvPr/>
        </p:nvPicPr>
        <p:blipFill>
          <a:blip r:embed="rId5">
            <a:alphaModFix/>
          </a:blip>
          <a:srcRect/>
          <a:stretch>
            <a:fillRect/>
          </a:stretch>
        </p:blipFill>
        <p:spPr>
          <a:xfrm>
            <a:off x="4873495" y="883200"/>
            <a:ext cx="4041904" cy="3769879"/>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2" name="Picture 5" descr="A blue and white screen&#10;&#10;AI-generated content may be incorrect.">
            <a:extLst>
              <a:ext uri="{FF2B5EF4-FFF2-40B4-BE49-F238E27FC236}">
                <a16:creationId xmlns:a16="http://schemas.microsoft.com/office/drawing/2014/main" id="{8DFE0095-62A3-C785-B1C0-A0434D72F916}"/>
              </a:ext>
            </a:extLst>
          </p:cNvPr>
          <p:cNvPicPr>
            <a:picLocks noChangeAspect="1"/>
          </p:cNvPicPr>
          <p:nvPr/>
        </p:nvPicPr>
        <p:blipFill>
          <a:blip r:embed="rId3"/>
          <a:stretch>
            <a:fillRect/>
          </a:stretch>
        </p:blipFill>
        <p:spPr>
          <a:xfrm>
            <a:off x="-16742" y="21479"/>
            <a:ext cx="9099423" cy="5143500"/>
          </a:xfrm>
          <a:prstGeom prst="rect">
            <a:avLst/>
          </a:prstGeom>
          <a:noFill/>
          <a:ln cap="flat">
            <a:noFill/>
          </a:ln>
        </p:spPr>
      </p:pic>
      <p:cxnSp>
        <p:nvCxnSpPr>
          <p:cNvPr id="3" name="Google Shape;201;p37">
            <a:extLst>
              <a:ext uri="{FF2B5EF4-FFF2-40B4-BE49-F238E27FC236}">
                <a16:creationId xmlns:a16="http://schemas.microsoft.com/office/drawing/2014/main" id="{84846B3E-BB5A-4845-F467-88CDC7D440EC}"/>
              </a:ext>
            </a:extLst>
          </p:cNvPr>
          <p:cNvCxnSpPr/>
          <p:nvPr/>
        </p:nvCxnSpPr>
        <p:spPr>
          <a:xfrm>
            <a:off x="1141253" y="2487853"/>
            <a:ext cx="1366507" cy="0"/>
          </a:xfrm>
          <a:prstGeom prst="straightConnector1">
            <a:avLst/>
          </a:prstGeom>
          <a:noFill/>
          <a:ln w="9528" cap="flat">
            <a:solidFill>
              <a:srgbClr val="1E2D31"/>
            </a:solidFill>
            <a:prstDash val="solid"/>
            <a:headEnd type="arrow"/>
            <a:tailEnd type="arrow"/>
          </a:ln>
        </p:spPr>
      </p:cxnSp>
      <p:sp>
        <p:nvSpPr>
          <p:cNvPr id="4" name="Google Shape;202;p37">
            <a:extLst>
              <a:ext uri="{FF2B5EF4-FFF2-40B4-BE49-F238E27FC236}">
                <a16:creationId xmlns:a16="http://schemas.microsoft.com/office/drawing/2014/main" id="{D2770B5E-1D27-FB73-9096-CC342312DE34}"/>
              </a:ext>
            </a:extLst>
          </p:cNvPr>
          <p:cNvSpPr txBox="1"/>
          <p:nvPr/>
        </p:nvSpPr>
        <p:spPr>
          <a:xfrm>
            <a:off x="-16742" y="2243608"/>
            <a:ext cx="1157996" cy="469498"/>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1E2D31"/>
                </a:solidFill>
                <a:uFillTx/>
                <a:latin typeface="Arial"/>
                <a:ea typeface="Arial"/>
                <a:cs typeface="Arial"/>
              </a:rPr>
              <a:t>Healthy</a:t>
            </a:r>
            <a:endParaRPr lang="en-US" sz="1000" b="0" i="0" u="none" strike="noStrike" kern="0" cap="none" spc="0" baseline="0">
              <a:solidFill>
                <a:srgbClr val="1E2D31"/>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1E2D31"/>
                </a:solidFill>
                <a:uFillTx/>
                <a:latin typeface="Arial"/>
                <a:ea typeface="Arial"/>
                <a:cs typeface="Arial"/>
              </a:rPr>
              <a:t>dental biofilm</a:t>
            </a:r>
            <a:endParaRPr lang="en-US" sz="1000" b="0" i="0" u="none" strike="noStrike" kern="0" cap="none" spc="0" baseline="0">
              <a:solidFill>
                <a:srgbClr val="1E2D31"/>
              </a:solidFill>
              <a:uFillTx/>
              <a:latin typeface="Arial"/>
              <a:ea typeface="Arial"/>
              <a:cs typeface="Arial"/>
            </a:endParaRPr>
          </a:p>
        </p:txBody>
      </p:sp>
      <p:sp>
        <p:nvSpPr>
          <p:cNvPr id="5" name="Google Shape;203;p37">
            <a:extLst>
              <a:ext uri="{FF2B5EF4-FFF2-40B4-BE49-F238E27FC236}">
                <a16:creationId xmlns:a16="http://schemas.microsoft.com/office/drawing/2014/main" id="{97A7D20A-F280-F1DC-F251-FAC206BA67DD}"/>
              </a:ext>
            </a:extLst>
          </p:cNvPr>
          <p:cNvSpPr txBox="1"/>
          <p:nvPr/>
        </p:nvSpPr>
        <p:spPr>
          <a:xfrm>
            <a:off x="2503325" y="2253099"/>
            <a:ext cx="1157996" cy="469498"/>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1E2D31"/>
                </a:solidFill>
                <a:uFillTx/>
                <a:latin typeface="Arial"/>
                <a:ea typeface="Arial"/>
                <a:cs typeface="Arial"/>
              </a:rPr>
              <a:t>Dysbiosis of</a:t>
            </a:r>
            <a:br>
              <a:rPr lang="en-US" sz="1300" b="0" i="0" u="none" strike="noStrike" kern="0" cap="none" spc="0" baseline="0">
                <a:solidFill>
                  <a:srgbClr val="1E2D31"/>
                </a:solidFill>
                <a:uFillTx/>
                <a:latin typeface="Arial"/>
                <a:ea typeface="Arial"/>
                <a:cs typeface="Arial"/>
              </a:rPr>
            </a:br>
            <a:r>
              <a:rPr lang="en-US" sz="1300" b="0" i="0" u="none" strike="noStrike" kern="0" cap="none" spc="0" baseline="0">
                <a:solidFill>
                  <a:srgbClr val="1E2D31"/>
                </a:solidFill>
                <a:uFillTx/>
                <a:latin typeface="Arial"/>
                <a:ea typeface="Arial"/>
                <a:cs typeface="Arial"/>
              </a:rPr>
              <a:t>dental biofilm</a:t>
            </a:r>
            <a:endParaRPr lang="en-US" sz="1000" b="0" i="0" u="none" strike="noStrike" kern="0" cap="none" spc="0" baseline="0">
              <a:solidFill>
                <a:srgbClr val="1E2D31"/>
              </a:solidFill>
              <a:uFillTx/>
              <a:latin typeface="Arial"/>
              <a:ea typeface="Arial"/>
              <a:cs typeface="Arial"/>
            </a:endParaRPr>
          </a:p>
        </p:txBody>
      </p:sp>
      <p:sp>
        <p:nvSpPr>
          <p:cNvPr id="6" name="Google Shape;204;p37">
            <a:extLst>
              <a:ext uri="{FF2B5EF4-FFF2-40B4-BE49-F238E27FC236}">
                <a16:creationId xmlns:a16="http://schemas.microsoft.com/office/drawing/2014/main" id="{628F46D8-8376-E16B-CB07-C4D1DCED96E2}"/>
              </a:ext>
            </a:extLst>
          </p:cNvPr>
          <p:cNvSpPr txBox="1"/>
          <p:nvPr/>
        </p:nvSpPr>
        <p:spPr>
          <a:xfrm>
            <a:off x="5013582" y="2243498"/>
            <a:ext cx="1494595" cy="469498"/>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1E2D31"/>
                </a:solidFill>
                <a:uFillTx/>
                <a:latin typeface="Arial"/>
                <a:ea typeface="Arial"/>
                <a:cs typeface="Arial"/>
              </a:rPr>
              <a:t>Acid consolidated</a:t>
            </a:r>
            <a:br>
              <a:rPr lang="en-US" sz="1300" b="0" i="0" u="none" strike="noStrike" kern="0" cap="none" spc="0" baseline="0">
                <a:solidFill>
                  <a:srgbClr val="1E2D31"/>
                </a:solidFill>
                <a:uFillTx/>
                <a:latin typeface="Arial"/>
                <a:ea typeface="Arial"/>
                <a:cs typeface="Arial"/>
              </a:rPr>
            </a:br>
            <a:r>
              <a:rPr lang="en-US" sz="1300" b="0" i="0" u="none" strike="noStrike" kern="0" cap="none" spc="0" baseline="0">
                <a:solidFill>
                  <a:srgbClr val="1E2D31"/>
                </a:solidFill>
                <a:uFillTx/>
                <a:latin typeface="Arial"/>
                <a:ea typeface="Arial"/>
                <a:cs typeface="Arial"/>
              </a:rPr>
              <a:t>at tooth surface</a:t>
            </a:r>
            <a:endParaRPr lang="en-US" sz="1000" b="0" i="0" u="none" strike="noStrike" kern="0" cap="none" spc="0" baseline="0">
              <a:solidFill>
                <a:srgbClr val="1E2D31"/>
              </a:solidFill>
              <a:uFillTx/>
              <a:latin typeface="Arial"/>
              <a:ea typeface="Arial"/>
              <a:cs typeface="Arial"/>
            </a:endParaRPr>
          </a:p>
        </p:txBody>
      </p:sp>
      <p:sp>
        <p:nvSpPr>
          <p:cNvPr id="7" name="Google Shape;205;p37">
            <a:extLst>
              <a:ext uri="{FF2B5EF4-FFF2-40B4-BE49-F238E27FC236}">
                <a16:creationId xmlns:a16="http://schemas.microsoft.com/office/drawing/2014/main" id="{0BB3C6BB-9F16-7678-95C9-7D22CDB9BBC7}"/>
              </a:ext>
            </a:extLst>
          </p:cNvPr>
          <p:cNvSpPr txBox="1"/>
          <p:nvPr/>
        </p:nvSpPr>
        <p:spPr>
          <a:xfrm>
            <a:off x="927000" y="1565407"/>
            <a:ext cx="1727703" cy="669304"/>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Sugar or </a:t>
            </a:r>
            <a:endParaRPr lang="en-US" sz="1000" b="0" i="0" u="none" strike="noStrike" kern="0" cap="none" spc="0" baseline="0">
              <a:solidFill>
                <a:srgbClr val="00FFFF"/>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overprocessed </a:t>
            </a:r>
            <a:endParaRPr lang="en-US" sz="1400" b="0" i="0" u="none" strike="noStrike" kern="0" cap="none" spc="0" baseline="0">
              <a:solidFill>
                <a:srgbClr val="000000"/>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carbs + time on teeth</a:t>
            </a:r>
            <a:endParaRPr lang="en-US" sz="1000" b="0" i="0" u="none" strike="noStrike" kern="0" cap="none" spc="0" baseline="0">
              <a:solidFill>
                <a:srgbClr val="00FFFF"/>
              </a:solidFill>
              <a:uFillTx/>
              <a:latin typeface="Arial"/>
              <a:ea typeface="Arial"/>
              <a:cs typeface="Arial"/>
            </a:endParaRPr>
          </a:p>
        </p:txBody>
      </p:sp>
      <p:sp>
        <p:nvSpPr>
          <p:cNvPr id="8" name="Google Shape;206;p37">
            <a:extLst>
              <a:ext uri="{FF2B5EF4-FFF2-40B4-BE49-F238E27FC236}">
                <a16:creationId xmlns:a16="http://schemas.microsoft.com/office/drawing/2014/main" id="{E3DB7128-1E4B-3C9D-35C6-C15EF6A85C33}"/>
              </a:ext>
            </a:extLst>
          </p:cNvPr>
          <p:cNvSpPr txBox="1"/>
          <p:nvPr/>
        </p:nvSpPr>
        <p:spPr>
          <a:xfrm>
            <a:off x="7790258" y="2243498"/>
            <a:ext cx="1398602" cy="469498"/>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1E2D31"/>
                </a:solidFill>
                <a:uFillTx/>
                <a:latin typeface="Arial"/>
                <a:ea typeface="Arial"/>
                <a:cs typeface="Arial"/>
              </a:rPr>
              <a:t>Caries</a:t>
            </a:r>
            <a:br>
              <a:rPr lang="en-US" sz="1300" b="0" i="0" u="none" strike="noStrike" kern="0" cap="none" spc="0" baseline="0">
                <a:solidFill>
                  <a:srgbClr val="1E2D31"/>
                </a:solidFill>
                <a:uFillTx/>
                <a:latin typeface="Arial"/>
                <a:ea typeface="Arial"/>
                <a:cs typeface="Arial"/>
              </a:rPr>
            </a:br>
            <a:r>
              <a:rPr lang="en-US" sz="1300" b="0" i="0" u="none" strike="noStrike" kern="0" cap="none" spc="0" baseline="0">
                <a:solidFill>
                  <a:srgbClr val="1E2D31"/>
                </a:solidFill>
                <a:uFillTx/>
                <a:latin typeface="Arial"/>
                <a:ea typeface="Arial"/>
                <a:cs typeface="Arial"/>
              </a:rPr>
              <a:t>demineralization</a:t>
            </a:r>
            <a:endParaRPr lang="en-US" sz="1000" b="0" i="0" u="none" strike="noStrike" kern="0" cap="none" spc="0" baseline="0">
              <a:solidFill>
                <a:srgbClr val="1E2D31"/>
              </a:solidFill>
              <a:uFillTx/>
              <a:latin typeface="Arial"/>
              <a:ea typeface="Arial"/>
              <a:cs typeface="Arial"/>
            </a:endParaRPr>
          </a:p>
        </p:txBody>
      </p:sp>
      <p:sp>
        <p:nvSpPr>
          <p:cNvPr id="9" name="Google Shape;207;p37">
            <a:extLst>
              <a:ext uri="{FF2B5EF4-FFF2-40B4-BE49-F238E27FC236}">
                <a16:creationId xmlns:a16="http://schemas.microsoft.com/office/drawing/2014/main" id="{91B623A2-84B3-A705-9623-04B45DDDD74C}"/>
              </a:ext>
            </a:extLst>
          </p:cNvPr>
          <p:cNvSpPr txBox="1"/>
          <p:nvPr/>
        </p:nvSpPr>
        <p:spPr>
          <a:xfrm>
            <a:off x="5361209" y="4222379"/>
            <a:ext cx="875702" cy="269400"/>
          </a:xfrm>
          <a:prstGeom prst="rect">
            <a:avLst/>
          </a:prstGeom>
          <a:noFill/>
          <a:ln cap="flat">
            <a:noFill/>
          </a:ln>
        </p:spPr>
        <p:txBody>
          <a:bodyPr vert="horz" wrap="square" lIns="68570" tIns="34271" rIns="68570" bIns="3427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1" i="0" u="none" strike="noStrike" kern="0" cap="none" spc="0" baseline="0">
                <a:solidFill>
                  <a:srgbClr val="0000FF"/>
                </a:solidFill>
                <a:uFillTx/>
                <a:latin typeface="Arial"/>
                <a:ea typeface="Arial"/>
                <a:cs typeface="Arial"/>
              </a:rPr>
              <a:t>Hygiene</a:t>
            </a:r>
            <a:endParaRPr lang="en-US" sz="1000" b="1" i="0" u="none" strike="noStrike" kern="0" cap="none" spc="0" baseline="0">
              <a:solidFill>
                <a:srgbClr val="0000FF"/>
              </a:solidFill>
              <a:uFillTx/>
              <a:latin typeface="Arial"/>
              <a:ea typeface="Arial"/>
              <a:cs typeface="Arial"/>
            </a:endParaRPr>
          </a:p>
        </p:txBody>
      </p:sp>
      <p:cxnSp>
        <p:nvCxnSpPr>
          <p:cNvPr id="10" name="Google Shape;208;p37">
            <a:extLst>
              <a:ext uri="{FF2B5EF4-FFF2-40B4-BE49-F238E27FC236}">
                <a16:creationId xmlns:a16="http://schemas.microsoft.com/office/drawing/2014/main" id="{E05ECC93-1E2D-FEF3-F26B-D331669429F3}"/>
              </a:ext>
            </a:extLst>
          </p:cNvPr>
          <p:cNvCxnSpPr>
            <a:stCxn id="9" idx="0"/>
            <a:endCxn id="6" idx="2"/>
          </p:cNvCxnSpPr>
          <p:nvPr/>
        </p:nvCxnSpPr>
        <p:spPr>
          <a:xfrm flipH="1" flipV="1">
            <a:off x="5760880" y="2712996"/>
            <a:ext cx="38180" cy="1509383"/>
          </a:xfrm>
          <a:prstGeom prst="straightConnector1">
            <a:avLst/>
          </a:prstGeom>
          <a:noFill/>
          <a:ln w="12701" cap="flat">
            <a:solidFill>
              <a:srgbClr val="1E2D31"/>
            </a:solidFill>
            <a:prstDash val="solid"/>
            <a:round/>
            <a:tailEnd type="arrow"/>
          </a:ln>
        </p:spPr>
      </p:cxnSp>
      <p:sp>
        <p:nvSpPr>
          <p:cNvPr id="11" name="Google Shape;209;p37">
            <a:extLst>
              <a:ext uri="{FF2B5EF4-FFF2-40B4-BE49-F238E27FC236}">
                <a16:creationId xmlns:a16="http://schemas.microsoft.com/office/drawing/2014/main" id="{EDEE2FCA-6137-1B65-66F0-24E86C70596C}"/>
              </a:ext>
            </a:extLst>
          </p:cNvPr>
          <p:cNvSpPr txBox="1"/>
          <p:nvPr/>
        </p:nvSpPr>
        <p:spPr>
          <a:xfrm>
            <a:off x="352418" y="3954807"/>
            <a:ext cx="1388699" cy="577050"/>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0" cap="none" spc="0" baseline="0">
                <a:solidFill>
                  <a:srgbClr val="0000FF"/>
                </a:solidFill>
                <a:uFillTx/>
                <a:latin typeface="Arial"/>
                <a:ea typeface="Arial"/>
                <a:cs typeface="Arial"/>
              </a:rPr>
              <a:t>Microbial</a:t>
            </a:r>
            <a:br>
              <a:rPr lang="en-US" sz="1100" b="1" i="0" u="none" strike="noStrike" kern="0" cap="none" spc="0" baseline="0">
                <a:solidFill>
                  <a:srgbClr val="0000FF"/>
                </a:solidFill>
                <a:uFillTx/>
                <a:latin typeface="Arial"/>
                <a:ea typeface="Arial"/>
                <a:cs typeface="Arial"/>
              </a:rPr>
            </a:br>
            <a:r>
              <a:rPr lang="en-US" sz="1100" b="1" i="0" u="none" strike="noStrike" kern="0" cap="none" spc="0" baseline="0">
                <a:solidFill>
                  <a:srgbClr val="0000FF"/>
                </a:solidFill>
                <a:uFillTx/>
                <a:latin typeface="Arial"/>
                <a:ea typeface="Arial"/>
                <a:cs typeface="Arial"/>
              </a:rPr>
              <a:t>environment</a:t>
            </a:r>
            <a:br>
              <a:rPr lang="en-US" sz="1100" b="1" i="0" u="none" strike="noStrike" kern="0" cap="none" spc="0" baseline="0">
                <a:solidFill>
                  <a:srgbClr val="0000FF"/>
                </a:solidFill>
                <a:uFillTx/>
                <a:latin typeface="Arial"/>
                <a:ea typeface="Arial"/>
                <a:cs typeface="Arial"/>
              </a:rPr>
            </a:br>
            <a:r>
              <a:rPr lang="en-US" sz="1100" b="1" i="0" u="none" strike="noStrike" kern="0" cap="none" spc="0" baseline="0">
                <a:solidFill>
                  <a:srgbClr val="0000FF"/>
                </a:solidFill>
                <a:uFillTx/>
                <a:latin typeface="Arial"/>
                <a:ea typeface="Arial"/>
                <a:cs typeface="Arial"/>
              </a:rPr>
              <a:t>(e.g. caregivers)</a:t>
            </a:r>
          </a:p>
        </p:txBody>
      </p:sp>
      <p:cxnSp>
        <p:nvCxnSpPr>
          <p:cNvPr id="12" name="Google Shape;210;p37">
            <a:extLst>
              <a:ext uri="{FF2B5EF4-FFF2-40B4-BE49-F238E27FC236}">
                <a16:creationId xmlns:a16="http://schemas.microsoft.com/office/drawing/2014/main" id="{E5131306-55A1-9F4F-2781-3B66CE8609FD}"/>
              </a:ext>
            </a:extLst>
          </p:cNvPr>
          <p:cNvCxnSpPr>
            <a:endCxn id="5" idx="2"/>
          </p:cNvCxnSpPr>
          <p:nvPr/>
        </p:nvCxnSpPr>
        <p:spPr>
          <a:xfrm flipV="1">
            <a:off x="1094920" y="2722598"/>
            <a:ext cx="1987403" cy="1189964"/>
          </a:xfrm>
          <a:prstGeom prst="straightConnector1">
            <a:avLst/>
          </a:prstGeom>
          <a:noFill/>
          <a:ln w="12701" cap="flat">
            <a:solidFill>
              <a:srgbClr val="1E2D31"/>
            </a:solidFill>
            <a:prstDash val="solid"/>
            <a:round/>
            <a:tailEnd type="arrow"/>
          </a:ln>
        </p:spPr>
      </p:cxnSp>
      <p:cxnSp>
        <p:nvCxnSpPr>
          <p:cNvPr id="13" name="Google Shape;211;p37">
            <a:extLst>
              <a:ext uri="{FF2B5EF4-FFF2-40B4-BE49-F238E27FC236}">
                <a16:creationId xmlns:a16="http://schemas.microsoft.com/office/drawing/2014/main" id="{C1FE4144-52C0-8C80-E7D7-2D55507F97F2}"/>
              </a:ext>
            </a:extLst>
          </p:cNvPr>
          <p:cNvCxnSpPr>
            <a:endCxn id="4" idx="2"/>
          </p:cNvCxnSpPr>
          <p:nvPr/>
        </p:nvCxnSpPr>
        <p:spPr>
          <a:xfrm flipH="1" flipV="1">
            <a:off x="562255" y="2713107"/>
            <a:ext cx="522918" cy="1205746"/>
          </a:xfrm>
          <a:prstGeom prst="straightConnector1">
            <a:avLst/>
          </a:prstGeom>
          <a:noFill/>
          <a:ln w="12701" cap="flat">
            <a:solidFill>
              <a:srgbClr val="1E2D31"/>
            </a:solidFill>
            <a:prstDash val="solid"/>
            <a:round/>
            <a:tailEnd type="arrow"/>
          </a:ln>
        </p:spPr>
      </p:cxnSp>
      <p:sp>
        <p:nvSpPr>
          <p:cNvPr id="14" name="Google Shape;212;p37">
            <a:extLst>
              <a:ext uri="{FF2B5EF4-FFF2-40B4-BE49-F238E27FC236}">
                <a16:creationId xmlns:a16="http://schemas.microsoft.com/office/drawing/2014/main" id="{A4110B74-AD6F-C345-41CA-1C3E02EFBF03}"/>
              </a:ext>
            </a:extLst>
          </p:cNvPr>
          <p:cNvSpPr txBox="1"/>
          <p:nvPr/>
        </p:nvSpPr>
        <p:spPr>
          <a:xfrm>
            <a:off x="2136559" y="4111032"/>
            <a:ext cx="609895" cy="269400"/>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1E2D31"/>
                </a:solidFill>
                <a:uFillTx/>
                <a:latin typeface="Arial"/>
                <a:ea typeface="Arial"/>
                <a:cs typeface="Arial"/>
              </a:rPr>
              <a:t>Saliva</a:t>
            </a:r>
            <a:endParaRPr lang="en-US" sz="1000" b="0" i="0" u="none" strike="noStrike" kern="0" cap="none" spc="0" baseline="0">
              <a:solidFill>
                <a:srgbClr val="1E2D31"/>
              </a:solidFill>
              <a:uFillTx/>
              <a:latin typeface="Arial"/>
              <a:ea typeface="Arial"/>
              <a:cs typeface="Arial"/>
            </a:endParaRPr>
          </a:p>
        </p:txBody>
      </p:sp>
      <p:cxnSp>
        <p:nvCxnSpPr>
          <p:cNvPr id="15" name="Google Shape;213;p37">
            <a:extLst>
              <a:ext uri="{FF2B5EF4-FFF2-40B4-BE49-F238E27FC236}">
                <a16:creationId xmlns:a16="http://schemas.microsoft.com/office/drawing/2014/main" id="{1EC3A955-5F90-70C1-CCE7-BFBEE6F36717}"/>
              </a:ext>
            </a:extLst>
          </p:cNvPr>
          <p:cNvCxnSpPr/>
          <p:nvPr/>
        </p:nvCxnSpPr>
        <p:spPr>
          <a:xfrm flipV="1">
            <a:off x="2453673" y="2726228"/>
            <a:ext cx="632838" cy="1317203"/>
          </a:xfrm>
          <a:prstGeom prst="straightConnector1">
            <a:avLst/>
          </a:prstGeom>
          <a:noFill/>
          <a:ln w="12701" cap="flat">
            <a:solidFill>
              <a:srgbClr val="1E2D31"/>
            </a:solidFill>
            <a:prstDash val="solid"/>
            <a:round/>
            <a:tailEnd type="arrow"/>
          </a:ln>
        </p:spPr>
      </p:cxnSp>
      <p:cxnSp>
        <p:nvCxnSpPr>
          <p:cNvPr id="16" name="Google Shape;214;p37">
            <a:extLst>
              <a:ext uri="{FF2B5EF4-FFF2-40B4-BE49-F238E27FC236}">
                <a16:creationId xmlns:a16="http://schemas.microsoft.com/office/drawing/2014/main" id="{37DFF9B8-2B36-2947-FE5B-39DC7F5D299F}"/>
              </a:ext>
            </a:extLst>
          </p:cNvPr>
          <p:cNvCxnSpPr/>
          <p:nvPr/>
        </p:nvCxnSpPr>
        <p:spPr>
          <a:xfrm flipH="1" flipV="1">
            <a:off x="655268" y="2815977"/>
            <a:ext cx="1776414" cy="1227454"/>
          </a:xfrm>
          <a:prstGeom prst="straightConnector1">
            <a:avLst/>
          </a:prstGeom>
          <a:noFill/>
          <a:ln w="12701" cap="flat">
            <a:solidFill>
              <a:srgbClr val="1E2D31"/>
            </a:solidFill>
            <a:prstDash val="solid"/>
            <a:round/>
            <a:tailEnd type="arrow"/>
          </a:ln>
        </p:spPr>
      </p:cxnSp>
      <p:cxnSp>
        <p:nvCxnSpPr>
          <p:cNvPr id="17" name="Google Shape;215;p37">
            <a:extLst>
              <a:ext uri="{FF2B5EF4-FFF2-40B4-BE49-F238E27FC236}">
                <a16:creationId xmlns:a16="http://schemas.microsoft.com/office/drawing/2014/main" id="{9D40AE6C-385C-FC9F-17D1-D7B8E5CDAE33}"/>
              </a:ext>
            </a:extLst>
          </p:cNvPr>
          <p:cNvCxnSpPr/>
          <p:nvPr/>
        </p:nvCxnSpPr>
        <p:spPr>
          <a:xfrm flipV="1">
            <a:off x="2427073" y="2751777"/>
            <a:ext cx="3315404" cy="1304537"/>
          </a:xfrm>
          <a:prstGeom prst="straightConnector1">
            <a:avLst/>
          </a:prstGeom>
          <a:noFill/>
          <a:ln w="12701" cap="flat">
            <a:solidFill>
              <a:srgbClr val="1E2D31"/>
            </a:solidFill>
            <a:prstDash val="solid"/>
            <a:round/>
            <a:tailEnd type="arrow"/>
          </a:ln>
        </p:spPr>
      </p:cxnSp>
      <p:sp>
        <p:nvSpPr>
          <p:cNvPr id="18" name="Google Shape;216;p37">
            <a:extLst>
              <a:ext uri="{FF2B5EF4-FFF2-40B4-BE49-F238E27FC236}">
                <a16:creationId xmlns:a16="http://schemas.microsoft.com/office/drawing/2014/main" id="{0FDD3152-E819-92D9-31C5-1568F89E773F}"/>
              </a:ext>
            </a:extLst>
          </p:cNvPr>
          <p:cNvSpPr txBox="1"/>
          <p:nvPr/>
        </p:nvSpPr>
        <p:spPr>
          <a:xfrm>
            <a:off x="3563087" y="4222379"/>
            <a:ext cx="1215603" cy="469324"/>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1E2D31"/>
                </a:solidFill>
                <a:uFillTx/>
                <a:latin typeface="Arial"/>
                <a:ea typeface="Arial"/>
                <a:cs typeface="Arial"/>
              </a:rPr>
              <a:t>Antimicrobials</a:t>
            </a:r>
            <a:br>
              <a:rPr lang="en-US" sz="1300" b="1" i="0" u="none" strike="noStrike" kern="0" cap="none" spc="0" baseline="0">
                <a:solidFill>
                  <a:srgbClr val="FFFFFF"/>
                </a:solidFill>
                <a:uFillTx/>
                <a:latin typeface="Arial"/>
                <a:ea typeface="Arial"/>
                <a:cs typeface="Arial"/>
              </a:rPr>
            </a:br>
            <a:r>
              <a:rPr lang="en-US" sz="1300" b="0" i="0" u="none" strike="noStrike" kern="0" cap="none" spc="0" baseline="0">
                <a:solidFill>
                  <a:srgbClr val="1E2D31"/>
                </a:solidFill>
                <a:uFillTx/>
                <a:latin typeface="Arial"/>
                <a:ea typeface="Arial"/>
                <a:cs typeface="Arial"/>
              </a:rPr>
              <a:t>(</a:t>
            </a:r>
            <a:r>
              <a:rPr lang="en-US" sz="1300" b="1" i="0" u="none" strike="noStrike" kern="0" cap="none" spc="0" baseline="0">
                <a:solidFill>
                  <a:srgbClr val="F8E71C"/>
                </a:solidFill>
                <a:uFillTx/>
                <a:latin typeface="Arial"/>
                <a:ea typeface="Arial"/>
                <a:cs typeface="Arial"/>
              </a:rPr>
              <a:t>Silver</a:t>
            </a:r>
            <a:r>
              <a:rPr lang="en-US" sz="1300" b="0" i="0" u="none" strike="noStrike" kern="0" cap="none" spc="0" baseline="0">
                <a:solidFill>
                  <a:srgbClr val="1E2D31"/>
                </a:solidFill>
                <a:uFillTx/>
                <a:latin typeface="Arial"/>
                <a:ea typeface="Arial"/>
                <a:cs typeface="Arial"/>
              </a:rPr>
              <a:t>, etc.)</a:t>
            </a:r>
            <a:endParaRPr lang="en-US" sz="1000" b="0" i="0" u="none" strike="noStrike" kern="0" cap="none" spc="0" baseline="0">
              <a:solidFill>
                <a:srgbClr val="1E2D31"/>
              </a:solidFill>
              <a:uFillTx/>
              <a:latin typeface="Arial"/>
              <a:ea typeface="Arial"/>
              <a:cs typeface="Arial"/>
            </a:endParaRPr>
          </a:p>
        </p:txBody>
      </p:sp>
      <p:cxnSp>
        <p:nvCxnSpPr>
          <p:cNvPr id="19" name="Google Shape;217;p37">
            <a:extLst>
              <a:ext uri="{FF2B5EF4-FFF2-40B4-BE49-F238E27FC236}">
                <a16:creationId xmlns:a16="http://schemas.microsoft.com/office/drawing/2014/main" id="{84497F63-68BC-D6DA-E08A-5BBF91895523}"/>
              </a:ext>
            </a:extLst>
          </p:cNvPr>
          <p:cNvCxnSpPr>
            <a:stCxn id="18" idx="0"/>
            <a:endCxn id="5" idx="2"/>
          </p:cNvCxnSpPr>
          <p:nvPr/>
        </p:nvCxnSpPr>
        <p:spPr>
          <a:xfrm flipH="1" flipV="1">
            <a:off x="3082323" y="2722597"/>
            <a:ext cx="1088566" cy="1499782"/>
          </a:xfrm>
          <a:prstGeom prst="straightConnector1">
            <a:avLst/>
          </a:prstGeom>
          <a:noFill/>
          <a:ln w="12701" cap="flat">
            <a:solidFill>
              <a:srgbClr val="1E2D31"/>
            </a:solidFill>
            <a:prstDash val="solid"/>
            <a:round/>
            <a:tailEnd type="arrow"/>
          </a:ln>
        </p:spPr>
      </p:cxnSp>
      <p:sp>
        <p:nvSpPr>
          <p:cNvPr id="20" name="Google Shape;218;p37">
            <a:extLst>
              <a:ext uri="{FF2B5EF4-FFF2-40B4-BE49-F238E27FC236}">
                <a16:creationId xmlns:a16="http://schemas.microsoft.com/office/drawing/2014/main" id="{F561B9E4-1D33-4E7E-2154-39A2A0CC9B35}"/>
              </a:ext>
            </a:extLst>
          </p:cNvPr>
          <p:cNvSpPr txBox="1"/>
          <p:nvPr/>
        </p:nvSpPr>
        <p:spPr>
          <a:xfrm>
            <a:off x="7987549" y="4222379"/>
            <a:ext cx="1035000" cy="269400"/>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1" i="0" u="none" strike="noStrike" kern="0" cap="none" spc="0" baseline="0">
                <a:solidFill>
                  <a:srgbClr val="FFFF00"/>
                </a:solidFill>
                <a:uFillTx/>
                <a:latin typeface="Arial"/>
                <a:ea typeface="Arial"/>
                <a:cs typeface="Arial"/>
              </a:rPr>
              <a:t>Fluoride</a:t>
            </a:r>
            <a:endParaRPr lang="en-US" sz="1000" b="1" i="0" u="none" strike="noStrike" kern="0" cap="none" spc="0" baseline="0">
              <a:solidFill>
                <a:srgbClr val="FFFF00"/>
              </a:solidFill>
              <a:uFillTx/>
              <a:latin typeface="Arial"/>
              <a:ea typeface="Arial"/>
              <a:cs typeface="Arial"/>
            </a:endParaRPr>
          </a:p>
        </p:txBody>
      </p:sp>
      <p:cxnSp>
        <p:nvCxnSpPr>
          <p:cNvPr id="21" name="Google Shape;219;p37">
            <a:extLst>
              <a:ext uri="{FF2B5EF4-FFF2-40B4-BE49-F238E27FC236}">
                <a16:creationId xmlns:a16="http://schemas.microsoft.com/office/drawing/2014/main" id="{9DA99885-BA18-FC7E-D9C0-8446F920880E}"/>
              </a:ext>
            </a:extLst>
          </p:cNvPr>
          <p:cNvCxnSpPr>
            <a:stCxn id="20" idx="0"/>
            <a:endCxn id="8" idx="2"/>
          </p:cNvCxnSpPr>
          <p:nvPr/>
        </p:nvCxnSpPr>
        <p:spPr>
          <a:xfrm flipH="1" flipV="1">
            <a:off x="8489559" y="2712996"/>
            <a:ext cx="15490" cy="1509383"/>
          </a:xfrm>
          <a:prstGeom prst="straightConnector1">
            <a:avLst/>
          </a:prstGeom>
          <a:noFill/>
          <a:ln w="12701" cap="flat">
            <a:solidFill>
              <a:srgbClr val="1E2D31"/>
            </a:solidFill>
            <a:prstDash val="solid"/>
            <a:round/>
            <a:tailEnd type="arrow"/>
          </a:ln>
        </p:spPr>
      </p:cxnSp>
      <p:sp>
        <p:nvSpPr>
          <p:cNvPr id="22" name="Google Shape;220;p37">
            <a:extLst>
              <a:ext uri="{FF2B5EF4-FFF2-40B4-BE49-F238E27FC236}">
                <a16:creationId xmlns:a16="http://schemas.microsoft.com/office/drawing/2014/main" id="{184B8AC0-E133-7744-204B-45247555443C}"/>
              </a:ext>
            </a:extLst>
          </p:cNvPr>
          <p:cNvSpPr txBox="1">
            <a:spLocks noGrp="1"/>
          </p:cNvSpPr>
          <p:nvPr>
            <p:ph type="title"/>
          </p:nvPr>
        </p:nvSpPr>
        <p:spPr>
          <a:xfrm>
            <a:off x="311700" y="0"/>
            <a:ext cx="8520598" cy="644999"/>
          </a:xfrm>
        </p:spPr>
        <p:txBody>
          <a:bodyPr/>
          <a:lstStyle/>
          <a:p>
            <a:pPr marL="25402" lvl="0"/>
            <a:r>
              <a:rPr lang="en-US"/>
              <a:t>The role of microbes and sugar in dental caries</a:t>
            </a:r>
          </a:p>
        </p:txBody>
      </p:sp>
      <p:sp>
        <p:nvSpPr>
          <p:cNvPr id="23" name="Google Shape;221;p37">
            <a:extLst>
              <a:ext uri="{FF2B5EF4-FFF2-40B4-BE49-F238E27FC236}">
                <a16:creationId xmlns:a16="http://schemas.microsoft.com/office/drawing/2014/main" id="{A9CB9E6D-767F-44FD-83DC-B0589F49BF41}"/>
              </a:ext>
            </a:extLst>
          </p:cNvPr>
          <p:cNvSpPr txBox="1">
            <a:spLocks noGrp="1"/>
          </p:cNvSpPr>
          <p:nvPr>
            <p:ph type="body" idx="4294967295"/>
          </p:nvPr>
        </p:nvSpPr>
        <p:spPr>
          <a:xfrm>
            <a:off x="311700" y="972336"/>
            <a:ext cx="8520598" cy="72740"/>
          </a:xfrm>
        </p:spPr>
        <p:txBody>
          <a:bodyPr/>
          <a:lstStyle/>
          <a:p>
            <a:endParaRPr lang="en-US"/>
          </a:p>
        </p:txBody>
      </p:sp>
      <p:sp>
        <p:nvSpPr>
          <p:cNvPr id="24" name="Google Shape;222;p37">
            <a:extLst>
              <a:ext uri="{FF2B5EF4-FFF2-40B4-BE49-F238E27FC236}">
                <a16:creationId xmlns:a16="http://schemas.microsoft.com/office/drawing/2014/main" id="{097FDDB9-72C7-C0ED-738A-D047ACA8B84F}"/>
              </a:ext>
            </a:extLst>
          </p:cNvPr>
          <p:cNvSpPr txBox="1"/>
          <p:nvPr/>
        </p:nvSpPr>
        <p:spPr>
          <a:xfrm>
            <a:off x="2093811" y="4645408"/>
            <a:ext cx="763798" cy="269400"/>
          </a:xfrm>
          <a:prstGeom prst="rect">
            <a:avLst/>
          </a:prstGeom>
          <a:noFill/>
          <a:ln cap="flat">
            <a:noFill/>
          </a:ln>
        </p:spPr>
        <p:txBody>
          <a:bodyPr vert="horz" wrap="square" lIns="68570" tIns="34271" rIns="68570" bIns="3427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Nutrition</a:t>
            </a:r>
            <a:endParaRPr lang="en-US" sz="1000" b="0" i="0" u="none" strike="noStrike" kern="0" cap="none" spc="0" baseline="0">
              <a:solidFill>
                <a:srgbClr val="00FFFF"/>
              </a:solidFill>
              <a:uFillTx/>
              <a:latin typeface="Arial"/>
              <a:ea typeface="Arial"/>
              <a:cs typeface="Arial"/>
            </a:endParaRPr>
          </a:p>
        </p:txBody>
      </p:sp>
      <p:cxnSp>
        <p:nvCxnSpPr>
          <p:cNvPr id="25" name="Google Shape;223;p37">
            <a:extLst>
              <a:ext uri="{FF2B5EF4-FFF2-40B4-BE49-F238E27FC236}">
                <a16:creationId xmlns:a16="http://schemas.microsoft.com/office/drawing/2014/main" id="{140FE0B9-E086-898C-8BC2-F46919F39F78}"/>
              </a:ext>
            </a:extLst>
          </p:cNvPr>
          <p:cNvCxnSpPr>
            <a:endCxn id="14" idx="2"/>
          </p:cNvCxnSpPr>
          <p:nvPr/>
        </p:nvCxnSpPr>
        <p:spPr>
          <a:xfrm flipH="1" flipV="1">
            <a:off x="2441512" y="4380433"/>
            <a:ext cx="17647" cy="244949"/>
          </a:xfrm>
          <a:prstGeom prst="straightConnector1">
            <a:avLst/>
          </a:prstGeom>
          <a:noFill/>
          <a:ln w="12701" cap="flat">
            <a:solidFill>
              <a:srgbClr val="1E2D31"/>
            </a:solidFill>
            <a:prstDash val="solid"/>
            <a:round/>
            <a:tailEnd type="arrow"/>
          </a:ln>
        </p:spPr>
      </p:cxnSp>
      <p:sp>
        <p:nvSpPr>
          <p:cNvPr id="26" name="Google Shape;224;p37">
            <a:extLst>
              <a:ext uri="{FF2B5EF4-FFF2-40B4-BE49-F238E27FC236}">
                <a16:creationId xmlns:a16="http://schemas.microsoft.com/office/drawing/2014/main" id="{02484543-3E25-EC92-3ECB-74D0EE669255}"/>
              </a:ext>
            </a:extLst>
          </p:cNvPr>
          <p:cNvSpPr txBox="1"/>
          <p:nvPr/>
        </p:nvSpPr>
        <p:spPr>
          <a:xfrm>
            <a:off x="934370" y="2531827"/>
            <a:ext cx="1727703" cy="438601"/>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0" cap="none" spc="0" baseline="0">
                <a:solidFill>
                  <a:srgbClr val="1E2D31"/>
                </a:solidFill>
                <a:uFillTx/>
                <a:latin typeface="Arial"/>
                <a:ea typeface="Arial"/>
                <a:cs typeface="Arial"/>
              </a:rPr>
              <a:t>microbial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0" cap="none" spc="0" baseline="0">
                <a:solidFill>
                  <a:srgbClr val="1E2D31"/>
                </a:solidFill>
                <a:uFillTx/>
                <a:latin typeface="Arial"/>
                <a:ea typeface="Arial"/>
                <a:cs typeface="Arial"/>
              </a:rPr>
              <a:t>selection</a:t>
            </a:r>
            <a:endParaRPr lang="en-US" sz="900" b="0" i="1" u="none" strike="noStrike" kern="0" cap="none" spc="0" baseline="0">
              <a:solidFill>
                <a:srgbClr val="1E2D31"/>
              </a:solidFill>
              <a:uFillTx/>
              <a:latin typeface="Arial"/>
              <a:ea typeface="Arial"/>
              <a:cs typeface="Arial"/>
            </a:endParaRPr>
          </a:p>
        </p:txBody>
      </p:sp>
      <p:sp>
        <p:nvSpPr>
          <p:cNvPr id="27" name="Google Shape;225;p37">
            <a:extLst>
              <a:ext uri="{FF2B5EF4-FFF2-40B4-BE49-F238E27FC236}">
                <a16:creationId xmlns:a16="http://schemas.microsoft.com/office/drawing/2014/main" id="{E23E296D-5D45-2B0E-B423-85E93CEAFD25}"/>
              </a:ext>
            </a:extLst>
          </p:cNvPr>
          <p:cNvSpPr txBox="1"/>
          <p:nvPr/>
        </p:nvSpPr>
        <p:spPr>
          <a:xfrm>
            <a:off x="3454182" y="2568951"/>
            <a:ext cx="1727703" cy="438601"/>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0" cap="none" spc="0" baseline="0">
                <a:solidFill>
                  <a:srgbClr val="1E2D31"/>
                </a:solidFill>
                <a:uFillTx/>
                <a:latin typeface="Arial"/>
                <a:ea typeface="Arial"/>
                <a:cs typeface="Arial"/>
              </a:rPr>
              <a:t>microbial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0" cap="none" spc="0" baseline="0">
                <a:solidFill>
                  <a:srgbClr val="1E2D31"/>
                </a:solidFill>
                <a:uFillTx/>
                <a:latin typeface="Arial"/>
                <a:ea typeface="Arial"/>
                <a:cs typeface="Arial"/>
              </a:rPr>
              <a:t>metabolism</a:t>
            </a:r>
            <a:endParaRPr lang="en-US" sz="900" b="0" i="1" u="none" strike="noStrike" kern="0" cap="none" spc="0" baseline="0">
              <a:solidFill>
                <a:srgbClr val="1E2D31"/>
              </a:solidFill>
              <a:uFillTx/>
              <a:latin typeface="Arial"/>
              <a:ea typeface="Arial"/>
              <a:cs typeface="Arial"/>
            </a:endParaRPr>
          </a:p>
        </p:txBody>
      </p:sp>
      <p:sp>
        <p:nvSpPr>
          <p:cNvPr id="28" name="Google Shape;226;p37">
            <a:extLst>
              <a:ext uri="{FF2B5EF4-FFF2-40B4-BE49-F238E27FC236}">
                <a16:creationId xmlns:a16="http://schemas.microsoft.com/office/drawing/2014/main" id="{767FD8C3-F73F-35DE-43A3-7D6DFB179628}"/>
              </a:ext>
            </a:extLst>
          </p:cNvPr>
          <p:cNvSpPr txBox="1"/>
          <p:nvPr/>
        </p:nvSpPr>
        <p:spPr>
          <a:xfrm>
            <a:off x="6334048" y="2593229"/>
            <a:ext cx="1727703" cy="438601"/>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0" cap="none" spc="0" baseline="0">
                <a:solidFill>
                  <a:srgbClr val="1E2D31"/>
                </a:solidFill>
                <a:uFillTx/>
                <a:latin typeface="Arial"/>
                <a:ea typeface="Arial"/>
                <a:cs typeface="Arial"/>
              </a:rPr>
              <a:t>more metabolism,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0" cap="none" spc="0" baseline="0">
                <a:solidFill>
                  <a:srgbClr val="1E2D31"/>
                </a:solidFill>
                <a:uFillTx/>
                <a:latin typeface="Arial"/>
                <a:ea typeface="Arial"/>
                <a:cs typeface="Arial"/>
              </a:rPr>
              <a:t>more selection</a:t>
            </a:r>
          </a:p>
        </p:txBody>
      </p:sp>
      <p:cxnSp>
        <p:nvCxnSpPr>
          <p:cNvPr id="29" name="Google Shape;227;p37">
            <a:extLst>
              <a:ext uri="{FF2B5EF4-FFF2-40B4-BE49-F238E27FC236}">
                <a16:creationId xmlns:a16="http://schemas.microsoft.com/office/drawing/2014/main" id="{0D9A4312-030E-6028-6F08-8C4D52D3893A}"/>
              </a:ext>
            </a:extLst>
          </p:cNvPr>
          <p:cNvCxnSpPr/>
          <p:nvPr/>
        </p:nvCxnSpPr>
        <p:spPr>
          <a:xfrm flipH="1" flipV="1">
            <a:off x="649077" y="2881923"/>
            <a:ext cx="1814810" cy="1793148"/>
          </a:xfrm>
          <a:prstGeom prst="straightConnector1">
            <a:avLst/>
          </a:prstGeom>
          <a:noFill/>
          <a:ln w="12701" cap="flat">
            <a:solidFill>
              <a:srgbClr val="1E2D31"/>
            </a:solidFill>
            <a:prstDash val="solid"/>
            <a:round/>
            <a:tailEnd type="arrow"/>
          </a:ln>
        </p:spPr>
      </p:cxnSp>
      <p:sp>
        <p:nvSpPr>
          <p:cNvPr id="30" name="Google Shape;228;p37">
            <a:extLst>
              <a:ext uri="{FF2B5EF4-FFF2-40B4-BE49-F238E27FC236}">
                <a16:creationId xmlns:a16="http://schemas.microsoft.com/office/drawing/2014/main" id="{425A4F66-36EB-F709-FB55-0D9F2350B638}"/>
              </a:ext>
            </a:extLst>
          </p:cNvPr>
          <p:cNvSpPr txBox="1"/>
          <p:nvPr/>
        </p:nvSpPr>
        <p:spPr>
          <a:xfrm rot="16200004">
            <a:off x="-231298" y="3783723"/>
            <a:ext cx="1078196" cy="615601"/>
          </a:xfrm>
          <a:prstGeom prst="rect">
            <a:avLst/>
          </a:prstGeom>
          <a:noFill/>
          <a:ln cap="flat">
            <a:noFill/>
          </a:ln>
        </p:spPr>
        <p:txBody>
          <a:bodyPr vert="horz" wrap="square" lIns="91421" tIns="91421" rIns="91421" bIns="9142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Lato"/>
                <a:ea typeface="Lato"/>
                <a:cs typeface="Lato"/>
              </a:rPr>
              <a:t>protective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Lato"/>
                <a:ea typeface="Lato"/>
                <a:cs typeface="Lato"/>
              </a:rPr>
              <a:t> factors</a:t>
            </a:r>
          </a:p>
        </p:txBody>
      </p:sp>
      <p:cxnSp>
        <p:nvCxnSpPr>
          <p:cNvPr id="31" name="Google Shape;229;p37">
            <a:extLst>
              <a:ext uri="{FF2B5EF4-FFF2-40B4-BE49-F238E27FC236}">
                <a16:creationId xmlns:a16="http://schemas.microsoft.com/office/drawing/2014/main" id="{3E06A2B2-3744-53FF-88B2-55F57FD90BDD}"/>
              </a:ext>
            </a:extLst>
          </p:cNvPr>
          <p:cNvCxnSpPr/>
          <p:nvPr/>
        </p:nvCxnSpPr>
        <p:spPr>
          <a:xfrm flipV="1">
            <a:off x="2465496" y="2777224"/>
            <a:ext cx="3276981" cy="1897847"/>
          </a:xfrm>
          <a:prstGeom prst="straightConnector1">
            <a:avLst/>
          </a:prstGeom>
          <a:noFill/>
          <a:ln w="12701" cap="flat">
            <a:solidFill>
              <a:srgbClr val="1E2D31"/>
            </a:solidFill>
            <a:prstDash val="solid"/>
            <a:round/>
            <a:tailEnd type="arrow"/>
          </a:ln>
        </p:spPr>
      </p:cxnSp>
      <p:cxnSp>
        <p:nvCxnSpPr>
          <p:cNvPr id="32" name="Google Shape;230;p37">
            <a:extLst>
              <a:ext uri="{FF2B5EF4-FFF2-40B4-BE49-F238E27FC236}">
                <a16:creationId xmlns:a16="http://schemas.microsoft.com/office/drawing/2014/main" id="{9ABD5D29-ECAA-686E-D038-78E690B57C9B}"/>
              </a:ext>
            </a:extLst>
          </p:cNvPr>
          <p:cNvCxnSpPr/>
          <p:nvPr/>
        </p:nvCxnSpPr>
        <p:spPr>
          <a:xfrm>
            <a:off x="3612556" y="2478069"/>
            <a:ext cx="1366498" cy="0"/>
          </a:xfrm>
          <a:prstGeom prst="straightConnector1">
            <a:avLst/>
          </a:prstGeom>
          <a:noFill/>
          <a:ln w="9528" cap="flat">
            <a:solidFill>
              <a:srgbClr val="1E2D31"/>
            </a:solidFill>
            <a:prstDash val="solid"/>
            <a:headEnd type="arrow"/>
            <a:tailEnd type="arrow"/>
          </a:ln>
        </p:spPr>
      </p:cxnSp>
      <p:cxnSp>
        <p:nvCxnSpPr>
          <p:cNvPr id="33" name="Google Shape;231;p37">
            <a:extLst>
              <a:ext uri="{FF2B5EF4-FFF2-40B4-BE49-F238E27FC236}">
                <a16:creationId xmlns:a16="http://schemas.microsoft.com/office/drawing/2014/main" id="{FD401F7D-4AC3-C414-AC24-3712326EC703}"/>
              </a:ext>
            </a:extLst>
          </p:cNvPr>
          <p:cNvCxnSpPr/>
          <p:nvPr/>
        </p:nvCxnSpPr>
        <p:spPr>
          <a:xfrm>
            <a:off x="6463600" y="2468980"/>
            <a:ext cx="1366498" cy="0"/>
          </a:xfrm>
          <a:prstGeom prst="straightConnector1">
            <a:avLst/>
          </a:prstGeom>
          <a:noFill/>
          <a:ln w="9528" cap="flat">
            <a:solidFill>
              <a:srgbClr val="1E2D31"/>
            </a:solidFill>
            <a:prstDash val="solid"/>
            <a:headEnd type="arrow"/>
            <a:tailEnd type="arrow"/>
          </a:ln>
        </p:spPr>
      </p:cxnSp>
      <p:sp>
        <p:nvSpPr>
          <p:cNvPr id="34" name="Google Shape;232;p37">
            <a:extLst>
              <a:ext uri="{FF2B5EF4-FFF2-40B4-BE49-F238E27FC236}">
                <a16:creationId xmlns:a16="http://schemas.microsoft.com/office/drawing/2014/main" id="{83DCF51C-72CA-82EE-ECA2-17C56DF9E0D5}"/>
              </a:ext>
            </a:extLst>
          </p:cNvPr>
          <p:cNvSpPr txBox="1"/>
          <p:nvPr/>
        </p:nvSpPr>
        <p:spPr>
          <a:xfrm>
            <a:off x="3431953" y="1594686"/>
            <a:ext cx="1727703" cy="669304"/>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Sugar or </a:t>
            </a:r>
            <a:endParaRPr lang="en-US" sz="1000" b="0" i="0" u="none" strike="noStrike" kern="0" cap="none" spc="0" baseline="0">
              <a:solidFill>
                <a:srgbClr val="00FFFF"/>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overprocessed </a:t>
            </a:r>
            <a:endParaRPr lang="en-US" sz="1400" b="0" i="0" u="none" strike="noStrike" kern="0" cap="none" spc="0" baseline="0">
              <a:solidFill>
                <a:srgbClr val="000000"/>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carbs + time on teeth</a:t>
            </a:r>
            <a:endParaRPr lang="en-US" sz="1000" b="0" i="0" u="none" strike="noStrike" kern="0" cap="none" spc="0" baseline="0">
              <a:solidFill>
                <a:srgbClr val="00FFFF"/>
              </a:solidFill>
              <a:uFillTx/>
              <a:latin typeface="Arial"/>
              <a:ea typeface="Arial"/>
              <a:cs typeface="Arial"/>
            </a:endParaRPr>
          </a:p>
        </p:txBody>
      </p:sp>
      <p:sp>
        <p:nvSpPr>
          <p:cNvPr id="35" name="Google Shape;233;p37">
            <a:extLst>
              <a:ext uri="{FF2B5EF4-FFF2-40B4-BE49-F238E27FC236}">
                <a16:creationId xmlns:a16="http://schemas.microsoft.com/office/drawing/2014/main" id="{1E99F09B-148A-E554-919C-39729A78ADD5}"/>
              </a:ext>
            </a:extLst>
          </p:cNvPr>
          <p:cNvSpPr txBox="1"/>
          <p:nvPr/>
        </p:nvSpPr>
        <p:spPr>
          <a:xfrm>
            <a:off x="6282997" y="1635943"/>
            <a:ext cx="1727703" cy="669304"/>
          </a:xfrm>
          <a:prstGeom prst="rect">
            <a:avLst/>
          </a:prstGeom>
          <a:noFill/>
          <a:ln cap="flat">
            <a:noFill/>
          </a:ln>
        </p:spPr>
        <p:txBody>
          <a:bodyPr vert="horz" wrap="square" lIns="68570" tIns="34271" rIns="68570" bIns="34271"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Sugar or </a:t>
            </a:r>
            <a:endParaRPr lang="en-US" sz="1000" b="0" i="0" u="none" strike="noStrike" kern="0" cap="none" spc="0" baseline="0">
              <a:solidFill>
                <a:srgbClr val="00FFFF"/>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overprocessed </a:t>
            </a:r>
            <a:endParaRPr lang="en-US" sz="1400" b="0" i="0" u="none" strike="noStrike" kern="0" cap="none" spc="0" baseline="0">
              <a:solidFill>
                <a:srgbClr val="000000"/>
              </a:solidFill>
              <a:uFillTx/>
              <a:latin typeface="Arial"/>
              <a:ea typeface="Arial"/>
              <a:cs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a:solidFill>
                  <a:srgbClr val="00FFFF"/>
                </a:solidFill>
                <a:uFillTx/>
                <a:latin typeface="Arial"/>
                <a:ea typeface="Arial"/>
                <a:cs typeface="Arial"/>
              </a:rPr>
              <a:t>carbs + time on teeth</a:t>
            </a:r>
            <a:endParaRPr lang="en-US" sz="1000" b="0" i="0" u="none" strike="noStrike" kern="0" cap="none" spc="0" baseline="0">
              <a:solidFill>
                <a:srgbClr val="00FFFF"/>
              </a:solidFill>
              <a:uFillTx/>
              <a:latin typeface="Arial"/>
              <a:ea typeface="Arial"/>
              <a:cs typeface="Arial"/>
            </a:endParaRPr>
          </a:p>
        </p:txBody>
      </p:sp>
      <p:sp>
        <p:nvSpPr>
          <p:cNvPr id="36" name="TextBox 2">
            <a:extLst>
              <a:ext uri="{FF2B5EF4-FFF2-40B4-BE49-F238E27FC236}">
                <a16:creationId xmlns:a16="http://schemas.microsoft.com/office/drawing/2014/main" id="{02DC5D28-C2CC-4FFF-CAE3-C73924839B0F}"/>
              </a:ext>
            </a:extLst>
          </p:cNvPr>
          <p:cNvSpPr txBox="1"/>
          <p:nvPr/>
        </p:nvSpPr>
        <p:spPr>
          <a:xfrm>
            <a:off x="3708248" y="4750042"/>
            <a:ext cx="2178576"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000000"/>
                </a:solidFill>
                <a:uFillTx/>
                <a:latin typeface="Arial"/>
                <a:ea typeface="Arial"/>
                <a:cs typeface="Arial"/>
              </a:rPr>
              <a:t>Horst Keeper &amp; Bernstein 2024</a:t>
            </a:r>
          </a:p>
        </p:txBody>
      </p:sp>
      <p:sp>
        <p:nvSpPr>
          <p:cNvPr id="37" name="TextBox 6">
            <a:extLst>
              <a:ext uri="{FF2B5EF4-FFF2-40B4-BE49-F238E27FC236}">
                <a16:creationId xmlns:a16="http://schemas.microsoft.com/office/drawing/2014/main" id="{8BC100E9-9BB4-9644-1394-DA0A9CA7665F}"/>
              </a:ext>
            </a:extLst>
          </p:cNvPr>
          <p:cNvSpPr txBox="1"/>
          <p:nvPr/>
        </p:nvSpPr>
        <p:spPr>
          <a:xfrm>
            <a:off x="231498" y="101068"/>
            <a:ext cx="5795787" cy="4462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1C6F32"/>
                </a:solidFill>
                <a:uFillTx/>
                <a:latin typeface="Arial"/>
                <a:ea typeface="Arial"/>
                <a:cs typeface="Arial"/>
              </a:rPr>
              <a:t>Module 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a:solidFill>
                  <a:srgbClr val="000000"/>
                </a:solidFill>
                <a:uFillTx/>
                <a:latin typeface="Arial"/>
                <a:ea typeface="Arial"/>
                <a:cs typeface="Arial"/>
              </a:rPr>
              <a:t>Silver Diamine Fluoride</a:t>
            </a:r>
          </a:p>
        </p:txBody>
      </p:sp>
      <p:pic>
        <p:nvPicPr>
          <p:cNvPr id="38" name="Picture 7" descr="A young child getting her teeth checked&#10;&#10;AI-generated content may be incorrect.">
            <a:extLst>
              <a:ext uri="{FF2B5EF4-FFF2-40B4-BE49-F238E27FC236}">
                <a16:creationId xmlns:a16="http://schemas.microsoft.com/office/drawing/2014/main" id="{0318366D-CF86-4FA2-FD44-CF5A636A537A}"/>
              </a:ext>
            </a:extLst>
          </p:cNvPr>
          <p:cNvPicPr>
            <a:picLocks noChangeAspect="1"/>
          </p:cNvPicPr>
          <p:nvPr/>
        </p:nvPicPr>
        <p:blipFill>
          <a:blip r:embed="rId4"/>
          <a:stretch>
            <a:fillRect/>
          </a:stretch>
        </p:blipFill>
        <p:spPr>
          <a:xfrm>
            <a:off x="8115345" y="17986"/>
            <a:ext cx="907203" cy="604921"/>
          </a:xfrm>
          <a:prstGeom prst="rect">
            <a:avLst/>
          </a:prstGeom>
          <a:noFill/>
          <a:ln cap="flat">
            <a:noFill/>
          </a:ln>
        </p:spPr>
      </p:pic>
      <p:sp>
        <p:nvSpPr>
          <p:cNvPr id="39" name="TextBox 9">
            <a:extLst>
              <a:ext uri="{FF2B5EF4-FFF2-40B4-BE49-F238E27FC236}">
                <a16:creationId xmlns:a16="http://schemas.microsoft.com/office/drawing/2014/main" id="{25D02ED3-368A-E6A3-F4B1-B5755275A80F}"/>
              </a:ext>
            </a:extLst>
          </p:cNvPr>
          <p:cNvSpPr txBox="1"/>
          <p:nvPr/>
        </p:nvSpPr>
        <p:spPr>
          <a:xfrm>
            <a:off x="120755" y="994693"/>
            <a:ext cx="6415201"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Arial"/>
                <a:ea typeface="Arial"/>
                <a:cs typeface="Arial"/>
              </a:rPr>
              <a:t>The role of microbes and sugar in dental caries</a:t>
            </a:r>
          </a:p>
        </p:txBody>
      </p:sp>
    </p:spTree>
  </p:cSld>
  <p:clrMapOvr>
    <a:masterClrMapping/>
  </p:clrMapOvr>
</p:sld>
</file>

<file path=ppt/theme/theme1.xml><?xml version="1.0" encoding="utf-8"?>
<a:theme xmlns:a="http://schemas.openxmlformats.org/drawingml/2006/main" name="Simple Ligh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ue &amp; Gol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988</TotalTime>
  <Words>6869</Words>
  <Application>Microsoft Macintosh PowerPoint</Application>
  <PresentationFormat>Widescreen</PresentationFormat>
  <Paragraphs>651</Paragraphs>
  <Slides>38</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Aptos</vt:lpstr>
      <vt:lpstr>Arial</vt:lpstr>
      <vt:lpstr>Calibri</vt:lpstr>
      <vt:lpstr>Courier New</vt:lpstr>
      <vt:lpstr>Lato</vt:lpstr>
      <vt:lpstr>Playfair Display</vt:lpstr>
      <vt:lpstr>Wingdings</vt:lpstr>
      <vt:lpstr>Simple Light</vt:lpstr>
      <vt:lpstr>Blue &amp; Gold</vt:lpstr>
      <vt:lpstr>Silver Diamine Fluoride Smiles for Life Oral Health</vt:lpstr>
      <vt:lpstr>PowerPoint Presentation</vt:lpstr>
      <vt:lpstr>Educational Objectives</vt:lpstr>
      <vt:lpstr>PowerPoint Presentation</vt:lpstr>
      <vt:lpstr>PowerPoint Presentation</vt:lpstr>
      <vt:lpstr>PowerPoint Presentation</vt:lpstr>
      <vt:lpstr>PowerPoint Presentation</vt:lpstr>
      <vt:lpstr>PowerPoint Presentation</vt:lpstr>
      <vt:lpstr>The role of microbes and sugar in dental caries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Karlynn Sievers</dc:creator>
  <cp:lastModifiedBy>Adam Sievers</cp:lastModifiedBy>
  <cp:revision>7</cp:revision>
  <dcterms:modified xsi:type="dcterms:W3CDTF">2026-01-09T01:50:02Z</dcterms:modified>
</cp:coreProperties>
</file>